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7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742" r:id="rId5"/>
    <p:sldMasterId id="2147483715" r:id="rId6"/>
    <p:sldMasterId id="2147483727" r:id="rId7"/>
    <p:sldMasterId id="2147483668" r:id="rId8"/>
    <p:sldMasterId id="2147483679" r:id="rId9"/>
    <p:sldMasterId id="2147483684" r:id="rId10"/>
    <p:sldMasterId id="2147483692" r:id="rId11"/>
  </p:sldMasterIdLst>
  <p:notesMasterIdLst>
    <p:notesMasterId r:id="rId53"/>
  </p:notesMasterIdLst>
  <p:sldIdLst>
    <p:sldId id="621" r:id="rId12"/>
    <p:sldId id="624" r:id="rId13"/>
    <p:sldId id="747" r:id="rId14"/>
    <p:sldId id="720" r:id="rId15"/>
    <p:sldId id="722" r:id="rId16"/>
    <p:sldId id="724" r:id="rId17"/>
    <p:sldId id="631" r:id="rId18"/>
    <p:sldId id="725" r:id="rId19"/>
    <p:sldId id="633" r:id="rId20"/>
    <p:sldId id="748" r:id="rId21"/>
    <p:sldId id="749" r:id="rId22"/>
    <p:sldId id="727" r:id="rId23"/>
    <p:sldId id="726" r:id="rId24"/>
    <p:sldId id="772" r:id="rId25"/>
    <p:sldId id="760" r:id="rId26"/>
    <p:sldId id="752" r:id="rId27"/>
    <p:sldId id="761" r:id="rId28"/>
    <p:sldId id="771" r:id="rId29"/>
    <p:sldId id="730" r:id="rId30"/>
    <p:sldId id="731" r:id="rId31"/>
    <p:sldId id="754" r:id="rId32"/>
    <p:sldId id="763" r:id="rId33"/>
    <p:sldId id="757" r:id="rId34"/>
    <p:sldId id="764" r:id="rId35"/>
    <p:sldId id="768" r:id="rId36"/>
    <p:sldId id="659" r:id="rId37"/>
    <p:sldId id="733" r:id="rId38"/>
    <p:sldId id="755" r:id="rId39"/>
    <p:sldId id="766" r:id="rId40"/>
    <p:sldId id="758" r:id="rId41"/>
    <p:sldId id="765" r:id="rId42"/>
    <p:sldId id="769" r:id="rId43"/>
    <p:sldId id="735" r:id="rId44"/>
    <p:sldId id="742" r:id="rId45"/>
    <p:sldId id="743" r:id="rId46"/>
    <p:sldId id="767" r:id="rId47"/>
    <p:sldId id="770" r:id="rId48"/>
    <p:sldId id="745" r:id="rId49"/>
    <p:sldId id="734" r:id="rId50"/>
    <p:sldId id="674" r:id="rId51"/>
    <p:sldId id="650" r:id="rId52"/>
  </p:sldIdLst>
  <p:sldSz cx="12192000" cy="6858000"/>
  <p:notesSz cx="9313863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5E7D1E-8B84-AD15-7ACF-24E40028EB91}" name="Cutway, Doreen" initials="CD" userId="S::270504@phsi.promedica.org::429e8bfc-1ff9-4720-a272-f7e5e1ab2918" providerId="AD"/>
  <p188:author id="{B72C3229-A6C8-33FE-A465-C0397C9151A6}" name="Carpenter, Chad" initials="CC" userId="S::1006332@phsi.promedica.org::54adc236-1d65-4e31-9423-bb3088de1f56" providerId="AD"/>
  <p188:author id="{B1A3456F-D23C-AB8A-0DF5-C405B3CB8439}" name="Hilfinger, George" initials="HG" userId="S::1005389@phsi.promedica.org::549794df-0b7b-4e2f-bd40-5fd913291dd5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rosiak, JoAnna" initials="SJ" lastIdx="8" clrIdx="0">
    <p:extLst>
      <p:ext uri="{19B8F6BF-5375-455C-9EA6-DF929625EA0E}">
        <p15:presenceInfo xmlns:p15="http://schemas.microsoft.com/office/powerpoint/2012/main" userId="S::1008907@phsi.promedica.org::9281085a-27e9-4734-89f7-15d5c1bcb2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50B848"/>
    <a:srgbClr val="6F7171"/>
    <a:srgbClr val="2B2B2B"/>
    <a:srgbClr val="808182"/>
    <a:srgbClr val="5DBC50"/>
    <a:srgbClr val="012B4B"/>
    <a:srgbClr val="5BBB4D"/>
    <a:srgbClr val="54B846"/>
    <a:srgbClr val="8ACF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72" autoAdjust="0"/>
  </p:normalViewPr>
  <p:slideViewPr>
    <p:cSldViewPr>
      <p:cViewPr varScale="1">
        <p:scale>
          <a:sx n="85" d="100"/>
          <a:sy n="85" d="100"/>
        </p:scale>
        <p:origin x="32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0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86D484-3B4D-4BFA-A373-D91506BF7C87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430997D4-F6B6-4E72-A3B8-E7E4B8F878C2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Contracting</a:t>
          </a:r>
        </a:p>
      </dgm:t>
    </dgm:pt>
    <dgm:pt modelId="{214D1A34-8D69-4C54-82C0-0456AE309E39}" type="parTrans" cxnId="{D8B83A01-CC68-46FC-8905-0EB5FDAA5734}">
      <dgm:prSet/>
      <dgm:spPr/>
      <dgm:t>
        <a:bodyPr/>
        <a:lstStyle/>
        <a:p>
          <a:endParaRPr lang="en-US"/>
        </a:p>
      </dgm:t>
    </dgm:pt>
    <dgm:pt modelId="{7EB6F3A5-578F-45A9-9431-FED5AD711E04}" type="sibTrans" cxnId="{D8B83A01-CC68-46FC-8905-0EB5FDAA5734}">
      <dgm:prSet/>
      <dgm:spPr/>
      <dgm:t>
        <a:bodyPr/>
        <a:lstStyle/>
        <a:p>
          <a:endParaRPr lang="en-US"/>
        </a:p>
      </dgm:t>
    </dgm:pt>
    <dgm:pt modelId="{3B5CEB82-E31E-4D13-8B20-B6483D9337C5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Compliance Wire</a:t>
          </a:r>
        </a:p>
      </dgm:t>
    </dgm:pt>
    <dgm:pt modelId="{42765123-DADA-472D-A8CC-E1E51E89816D}" type="parTrans" cxnId="{00C29A97-6A1B-4C25-B86D-E157A5D7C7AA}">
      <dgm:prSet/>
      <dgm:spPr/>
      <dgm:t>
        <a:bodyPr/>
        <a:lstStyle/>
        <a:p>
          <a:endParaRPr lang="en-US"/>
        </a:p>
      </dgm:t>
    </dgm:pt>
    <dgm:pt modelId="{A1BC716A-B8E3-4CA5-AA37-230C6452AE0E}" type="sibTrans" cxnId="{00C29A97-6A1B-4C25-B86D-E157A5D7C7AA}">
      <dgm:prSet/>
      <dgm:spPr/>
      <dgm:t>
        <a:bodyPr/>
        <a:lstStyle/>
        <a:p>
          <a:endParaRPr lang="en-US"/>
        </a:p>
      </dgm:t>
    </dgm:pt>
    <dgm:pt modelId="{A2AB2BAF-4806-401C-BAB4-ADD68BEA08A7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Appointment</a:t>
          </a:r>
        </a:p>
      </dgm:t>
    </dgm:pt>
    <dgm:pt modelId="{8C230878-127D-485E-8AE0-E68375C7B44A}" type="parTrans" cxnId="{9CAF7BB8-0445-4F46-A707-3634BE847C8F}">
      <dgm:prSet/>
      <dgm:spPr/>
      <dgm:t>
        <a:bodyPr/>
        <a:lstStyle/>
        <a:p>
          <a:endParaRPr lang="en-US"/>
        </a:p>
      </dgm:t>
    </dgm:pt>
    <dgm:pt modelId="{74805712-7EB9-40E0-90D6-33BBDB9C2508}" type="sibTrans" cxnId="{9CAF7BB8-0445-4F46-A707-3634BE847C8F}">
      <dgm:prSet/>
      <dgm:spPr/>
      <dgm:t>
        <a:bodyPr/>
        <a:lstStyle/>
        <a:p>
          <a:endParaRPr lang="en-US"/>
        </a:p>
      </dgm:t>
    </dgm:pt>
    <dgm:pt modelId="{659BA99A-FE2C-4351-95D3-33F7BF3A3ECF}" type="pres">
      <dgm:prSet presAssocID="{FC86D484-3B4D-4BFA-A373-D91506BF7C87}" presName="Name0" presStyleCnt="0">
        <dgm:presLayoutVars>
          <dgm:dir/>
          <dgm:resizeHandles val="exact"/>
        </dgm:presLayoutVars>
      </dgm:prSet>
      <dgm:spPr/>
    </dgm:pt>
    <dgm:pt modelId="{811011D6-9D64-467A-AD2B-E3E4EE590D3F}" type="pres">
      <dgm:prSet presAssocID="{430997D4-F6B6-4E72-A3B8-E7E4B8F878C2}" presName="composite" presStyleCnt="0"/>
      <dgm:spPr/>
    </dgm:pt>
    <dgm:pt modelId="{F4882A4A-0EDB-419D-AF81-D9F02EDC3EB9}" type="pres">
      <dgm:prSet presAssocID="{430997D4-F6B6-4E72-A3B8-E7E4B8F878C2}" presName="bgChev" presStyleLbl="node1" presStyleIdx="0" presStyleCnt="3"/>
      <dgm:spPr/>
    </dgm:pt>
    <dgm:pt modelId="{30237574-F338-4E9C-9C83-BFF9578772B5}" type="pres">
      <dgm:prSet presAssocID="{430997D4-F6B6-4E72-A3B8-E7E4B8F878C2}" presName="txNode" presStyleLbl="fgAcc1" presStyleIdx="0" presStyleCnt="3">
        <dgm:presLayoutVars>
          <dgm:bulletEnabled val="1"/>
        </dgm:presLayoutVars>
      </dgm:prSet>
      <dgm:spPr/>
    </dgm:pt>
    <dgm:pt modelId="{E543A85F-BDEF-445E-AE26-0867587AD811}" type="pres">
      <dgm:prSet presAssocID="{7EB6F3A5-578F-45A9-9431-FED5AD711E04}" presName="compositeSpace" presStyleCnt="0"/>
      <dgm:spPr/>
    </dgm:pt>
    <dgm:pt modelId="{9BE6927C-706B-4E18-B842-DF173E9B5DCC}" type="pres">
      <dgm:prSet presAssocID="{3B5CEB82-E31E-4D13-8B20-B6483D9337C5}" presName="composite" presStyleCnt="0"/>
      <dgm:spPr/>
    </dgm:pt>
    <dgm:pt modelId="{D086EB7C-E476-465F-9605-4E978EC42B3D}" type="pres">
      <dgm:prSet presAssocID="{3B5CEB82-E31E-4D13-8B20-B6483D9337C5}" presName="bgChev" presStyleLbl="node1" presStyleIdx="1" presStyleCnt="3"/>
      <dgm:spPr/>
    </dgm:pt>
    <dgm:pt modelId="{33D4B905-2C30-4E59-873D-8FB4D7F207A8}" type="pres">
      <dgm:prSet presAssocID="{3B5CEB82-E31E-4D13-8B20-B6483D9337C5}" presName="txNode" presStyleLbl="fgAcc1" presStyleIdx="1" presStyleCnt="3">
        <dgm:presLayoutVars>
          <dgm:bulletEnabled val="1"/>
        </dgm:presLayoutVars>
      </dgm:prSet>
      <dgm:spPr/>
    </dgm:pt>
    <dgm:pt modelId="{0826F016-3C57-4558-B44C-F7F28775A660}" type="pres">
      <dgm:prSet presAssocID="{A1BC716A-B8E3-4CA5-AA37-230C6452AE0E}" presName="compositeSpace" presStyleCnt="0"/>
      <dgm:spPr/>
    </dgm:pt>
    <dgm:pt modelId="{A7B68206-5138-4912-9574-0C016959CCD0}" type="pres">
      <dgm:prSet presAssocID="{A2AB2BAF-4806-401C-BAB4-ADD68BEA08A7}" presName="composite" presStyleCnt="0"/>
      <dgm:spPr/>
    </dgm:pt>
    <dgm:pt modelId="{5814647D-D0B5-41C2-BFE8-DCA6D11E4178}" type="pres">
      <dgm:prSet presAssocID="{A2AB2BAF-4806-401C-BAB4-ADD68BEA08A7}" presName="bgChev" presStyleLbl="node1" presStyleIdx="2" presStyleCnt="3"/>
      <dgm:spPr/>
    </dgm:pt>
    <dgm:pt modelId="{485A544D-2309-4705-A87C-77660951DB31}" type="pres">
      <dgm:prSet presAssocID="{A2AB2BAF-4806-401C-BAB4-ADD68BEA08A7}" presName="txNode" presStyleLbl="fgAcc1" presStyleIdx="2" presStyleCnt="3">
        <dgm:presLayoutVars>
          <dgm:bulletEnabled val="1"/>
        </dgm:presLayoutVars>
      </dgm:prSet>
      <dgm:spPr/>
    </dgm:pt>
  </dgm:ptLst>
  <dgm:cxnLst>
    <dgm:cxn modelId="{D8B83A01-CC68-46FC-8905-0EB5FDAA5734}" srcId="{FC86D484-3B4D-4BFA-A373-D91506BF7C87}" destId="{430997D4-F6B6-4E72-A3B8-E7E4B8F878C2}" srcOrd="0" destOrd="0" parTransId="{214D1A34-8D69-4C54-82C0-0456AE309E39}" sibTransId="{7EB6F3A5-578F-45A9-9431-FED5AD711E04}"/>
    <dgm:cxn modelId="{9EFC2619-C321-42D7-A481-A1B3581F2139}" type="presOf" srcId="{3B5CEB82-E31E-4D13-8B20-B6483D9337C5}" destId="{33D4B905-2C30-4E59-873D-8FB4D7F207A8}" srcOrd="0" destOrd="0" presId="urn:microsoft.com/office/officeart/2005/8/layout/chevronAccent+Icon"/>
    <dgm:cxn modelId="{7727D384-9598-4CDC-9846-90CC6A392F0B}" type="presOf" srcId="{430997D4-F6B6-4E72-A3B8-E7E4B8F878C2}" destId="{30237574-F338-4E9C-9C83-BFF9578772B5}" srcOrd="0" destOrd="0" presId="urn:microsoft.com/office/officeart/2005/8/layout/chevronAccent+Icon"/>
    <dgm:cxn modelId="{00C29A97-6A1B-4C25-B86D-E157A5D7C7AA}" srcId="{FC86D484-3B4D-4BFA-A373-D91506BF7C87}" destId="{3B5CEB82-E31E-4D13-8B20-B6483D9337C5}" srcOrd="1" destOrd="0" parTransId="{42765123-DADA-472D-A8CC-E1E51E89816D}" sibTransId="{A1BC716A-B8E3-4CA5-AA37-230C6452AE0E}"/>
    <dgm:cxn modelId="{13F005A6-03EB-4172-8C29-B57BCA648B66}" type="presOf" srcId="{A2AB2BAF-4806-401C-BAB4-ADD68BEA08A7}" destId="{485A544D-2309-4705-A87C-77660951DB31}" srcOrd="0" destOrd="0" presId="urn:microsoft.com/office/officeart/2005/8/layout/chevronAccent+Icon"/>
    <dgm:cxn modelId="{9F1C69A6-C41B-4930-AEA3-7CF0C16CC455}" type="presOf" srcId="{FC86D484-3B4D-4BFA-A373-D91506BF7C87}" destId="{659BA99A-FE2C-4351-95D3-33F7BF3A3ECF}" srcOrd="0" destOrd="0" presId="urn:microsoft.com/office/officeart/2005/8/layout/chevronAccent+Icon"/>
    <dgm:cxn modelId="{9CAF7BB8-0445-4F46-A707-3634BE847C8F}" srcId="{FC86D484-3B4D-4BFA-A373-D91506BF7C87}" destId="{A2AB2BAF-4806-401C-BAB4-ADD68BEA08A7}" srcOrd="2" destOrd="0" parTransId="{8C230878-127D-485E-8AE0-E68375C7B44A}" sibTransId="{74805712-7EB9-40E0-90D6-33BBDB9C2508}"/>
    <dgm:cxn modelId="{ED79011D-440E-4E33-800A-E25B95ACE6AB}" type="presParOf" srcId="{659BA99A-FE2C-4351-95D3-33F7BF3A3ECF}" destId="{811011D6-9D64-467A-AD2B-E3E4EE590D3F}" srcOrd="0" destOrd="0" presId="urn:microsoft.com/office/officeart/2005/8/layout/chevronAccent+Icon"/>
    <dgm:cxn modelId="{1336C1D2-CBDC-4491-BC0D-458882847033}" type="presParOf" srcId="{811011D6-9D64-467A-AD2B-E3E4EE590D3F}" destId="{F4882A4A-0EDB-419D-AF81-D9F02EDC3EB9}" srcOrd="0" destOrd="0" presId="urn:microsoft.com/office/officeart/2005/8/layout/chevronAccent+Icon"/>
    <dgm:cxn modelId="{F7409907-F7E0-452A-9A96-1068380C6A9B}" type="presParOf" srcId="{811011D6-9D64-467A-AD2B-E3E4EE590D3F}" destId="{30237574-F338-4E9C-9C83-BFF9578772B5}" srcOrd="1" destOrd="0" presId="urn:microsoft.com/office/officeart/2005/8/layout/chevronAccent+Icon"/>
    <dgm:cxn modelId="{9F257C83-888B-4C6C-A7D8-56516E26A293}" type="presParOf" srcId="{659BA99A-FE2C-4351-95D3-33F7BF3A3ECF}" destId="{E543A85F-BDEF-445E-AE26-0867587AD811}" srcOrd="1" destOrd="0" presId="urn:microsoft.com/office/officeart/2005/8/layout/chevronAccent+Icon"/>
    <dgm:cxn modelId="{0524168B-48D5-4B3C-BE10-D1C2E1867C33}" type="presParOf" srcId="{659BA99A-FE2C-4351-95D3-33F7BF3A3ECF}" destId="{9BE6927C-706B-4E18-B842-DF173E9B5DCC}" srcOrd="2" destOrd="0" presId="urn:microsoft.com/office/officeart/2005/8/layout/chevronAccent+Icon"/>
    <dgm:cxn modelId="{DEB9047D-870B-4C67-96F5-3A3BF9A20D36}" type="presParOf" srcId="{9BE6927C-706B-4E18-B842-DF173E9B5DCC}" destId="{D086EB7C-E476-465F-9605-4E978EC42B3D}" srcOrd="0" destOrd="0" presId="urn:microsoft.com/office/officeart/2005/8/layout/chevronAccent+Icon"/>
    <dgm:cxn modelId="{F3F2904C-8E1A-4409-A4F0-9E752F38C3B4}" type="presParOf" srcId="{9BE6927C-706B-4E18-B842-DF173E9B5DCC}" destId="{33D4B905-2C30-4E59-873D-8FB4D7F207A8}" srcOrd="1" destOrd="0" presId="urn:microsoft.com/office/officeart/2005/8/layout/chevronAccent+Icon"/>
    <dgm:cxn modelId="{9AFFEC8F-24A0-4811-9DA8-42C4F8A39E51}" type="presParOf" srcId="{659BA99A-FE2C-4351-95D3-33F7BF3A3ECF}" destId="{0826F016-3C57-4558-B44C-F7F28775A660}" srcOrd="3" destOrd="0" presId="urn:microsoft.com/office/officeart/2005/8/layout/chevronAccent+Icon"/>
    <dgm:cxn modelId="{5F47815B-2BAD-4E4A-A162-0E49841B5039}" type="presParOf" srcId="{659BA99A-FE2C-4351-95D3-33F7BF3A3ECF}" destId="{A7B68206-5138-4912-9574-0C016959CCD0}" srcOrd="4" destOrd="0" presId="urn:microsoft.com/office/officeart/2005/8/layout/chevronAccent+Icon"/>
    <dgm:cxn modelId="{AE9FDBF4-36BF-4438-8650-0ED97BF58001}" type="presParOf" srcId="{A7B68206-5138-4912-9574-0C016959CCD0}" destId="{5814647D-D0B5-41C2-BFE8-DCA6D11E4178}" srcOrd="0" destOrd="0" presId="urn:microsoft.com/office/officeart/2005/8/layout/chevronAccent+Icon"/>
    <dgm:cxn modelId="{CF658E15-87BB-44A2-AF60-4CD42B51AD49}" type="presParOf" srcId="{A7B68206-5138-4912-9574-0C016959CCD0}" destId="{485A544D-2309-4705-A87C-77660951DB31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D49591-F72E-46B3-A0D1-5914B685623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04D412-3561-46C7-9973-B71C78980372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Plan Comparison</a:t>
          </a:r>
        </a:p>
      </dgm:t>
    </dgm:pt>
    <dgm:pt modelId="{10D2C63F-BCF1-42EC-8238-EC3327214583}" type="parTrans" cxnId="{E5DDB697-288B-4A91-9193-1B15D356ED86}">
      <dgm:prSet/>
      <dgm:spPr/>
      <dgm:t>
        <a:bodyPr/>
        <a:lstStyle/>
        <a:p>
          <a:endParaRPr lang="en-US"/>
        </a:p>
      </dgm:t>
    </dgm:pt>
    <dgm:pt modelId="{9EA3ACE1-13D7-4083-9070-62F46CDFFDD7}" type="sibTrans" cxnId="{E5DDB697-288B-4A91-9193-1B15D356ED86}">
      <dgm:prSet/>
      <dgm:spPr/>
      <dgm:t>
        <a:bodyPr/>
        <a:lstStyle/>
        <a:p>
          <a:endParaRPr lang="en-US"/>
        </a:p>
      </dgm:t>
    </dgm:pt>
    <dgm:pt modelId="{B4136875-24A4-4755-A556-D93D1237FD09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Quick Quotes</a:t>
          </a:r>
        </a:p>
      </dgm:t>
    </dgm:pt>
    <dgm:pt modelId="{7C647EB9-D254-4624-ADEE-6F6F82D7A51C}" type="parTrans" cxnId="{7EF84B43-1DD3-49AC-9A9B-88A70DDDC936}">
      <dgm:prSet/>
      <dgm:spPr/>
      <dgm:t>
        <a:bodyPr/>
        <a:lstStyle/>
        <a:p>
          <a:endParaRPr lang="en-US"/>
        </a:p>
      </dgm:t>
    </dgm:pt>
    <dgm:pt modelId="{A42B85BF-14C8-4609-ABC4-2EB71397FA30}" type="sibTrans" cxnId="{7EF84B43-1DD3-49AC-9A9B-88A70DDDC936}">
      <dgm:prSet/>
      <dgm:spPr/>
      <dgm:t>
        <a:bodyPr/>
        <a:lstStyle/>
        <a:p>
          <a:endParaRPr lang="en-US"/>
        </a:p>
      </dgm:t>
    </dgm:pt>
    <dgm:pt modelId="{F77F12BA-0A4B-4169-80DA-26F9B779BAAC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Provider and Formulary Integration</a:t>
          </a:r>
        </a:p>
      </dgm:t>
    </dgm:pt>
    <dgm:pt modelId="{672BE32F-2AD8-478B-906A-CFEFC6E9989D}" type="parTrans" cxnId="{A1E3605A-E483-4228-A757-AB7F431F90FA}">
      <dgm:prSet/>
      <dgm:spPr/>
      <dgm:t>
        <a:bodyPr/>
        <a:lstStyle/>
        <a:p>
          <a:endParaRPr lang="en-US"/>
        </a:p>
      </dgm:t>
    </dgm:pt>
    <dgm:pt modelId="{80A7DE4B-969E-4016-9DAB-58AB72AE6542}" type="sibTrans" cxnId="{A1E3605A-E483-4228-A757-AB7F431F90FA}">
      <dgm:prSet/>
      <dgm:spPr/>
      <dgm:t>
        <a:bodyPr/>
        <a:lstStyle/>
        <a:p>
          <a:endParaRPr lang="en-US"/>
        </a:p>
      </dgm:t>
    </dgm:pt>
    <dgm:pt modelId="{5F80EE90-4921-446A-AC7D-2E904F39B0FE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Agent Portal</a:t>
          </a:r>
        </a:p>
      </dgm:t>
    </dgm:pt>
    <dgm:pt modelId="{27450C7D-253F-4EBA-A6E4-78E3F724D5F2}" type="parTrans" cxnId="{D76DF4D0-DBEF-4E20-854F-1C77AC14B681}">
      <dgm:prSet/>
      <dgm:spPr/>
      <dgm:t>
        <a:bodyPr/>
        <a:lstStyle/>
        <a:p>
          <a:endParaRPr lang="en-US"/>
        </a:p>
      </dgm:t>
    </dgm:pt>
    <dgm:pt modelId="{21A96007-DA53-43AF-B59C-1292251B4E51}" type="sibTrans" cxnId="{D76DF4D0-DBEF-4E20-854F-1C77AC14B681}">
      <dgm:prSet/>
      <dgm:spPr/>
      <dgm:t>
        <a:bodyPr/>
        <a:lstStyle/>
        <a:p>
          <a:endParaRPr lang="en-US"/>
        </a:p>
      </dgm:t>
    </dgm:pt>
    <dgm:pt modelId="{88BBB461-0452-45B2-BC09-F6695C1B93B5}">
      <dgm:prSet phldrT="[Text]"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Dedicated Support Team</a:t>
          </a:r>
        </a:p>
        <a:p>
          <a:endParaRPr lang="en-US" dirty="0"/>
        </a:p>
      </dgm:t>
    </dgm:pt>
    <dgm:pt modelId="{C898F3A8-4D12-4F02-A595-E7DC92DF2F9B}" type="parTrans" cxnId="{48FA3D4A-F527-475F-B7EA-894A5F6F69F8}">
      <dgm:prSet/>
      <dgm:spPr/>
      <dgm:t>
        <a:bodyPr/>
        <a:lstStyle/>
        <a:p>
          <a:endParaRPr lang="en-US"/>
        </a:p>
      </dgm:t>
    </dgm:pt>
    <dgm:pt modelId="{0B34C4C4-DCC5-4AEC-A6B0-09031485B2FF}" type="sibTrans" cxnId="{48FA3D4A-F527-475F-B7EA-894A5F6F69F8}">
      <dgm:prSet/>
      <dgm:spPr/>
      <dgm:t>
        <a:bodyPr/>
        <a:lstStyle/>
        <a:p>
          <a:endParaRPr lang="en-US"/>
        </a:p>
      </dgm:t>
    </dgm:pt>
    <dgm:pt modelId="{78B02662-9A18-409E-A3D5-A0F54A1483F8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Electronic HRA</a:t>
          </a:r>
        </a:p>
      </dgm:t>
    </dgm:pt>
    <dgm:pt modelId="{D266FEAB-2558-4E7E-9F3D-D478392F1ED7}" type="parTrans" cxnId="{E969B4E1-9BDD-43C7-AE3F-2BDC06B53A30}">
      <dgm:prSet/>
      <dgm:spPr/>
      <dgm:t>
        <a:bodyPr/>
        <a:lstStyle/>
        <a:p>
          <a:endParaRPr lang="en-US"/>
        </a:p>
      </dgm:t>
    </dgm:pt>
    <dgm:pt modelId="{81732D15-60DD-47F0-82A3-84E3B76A878D}" type="sibTrans" cxnId="{E969B4E1-9BDD-43C7-AE3F-2BDC06B53A30}">
      <dgm:prSet/>
      <dgm:spPr/>
      <dgm:t>
        <a:bodyPr/>
        <a:lstStyle/>
        <a:p>
          <a:endParaRPr lang="en-US"/>
        </a:p>
      </dgm:t>
    </dgm:pt>
    <dgm:pt modelId="{0210EE17-A948-4A12-A6BB-A9ADFD3BCA2D}" type="pres">
      <dgm:prSet presAssocID="{E4D49591-F72E-46B3-A0D1-5914B6856238}" presName="diagram" presStyleCnt="0">
        <dgm:presLayoutVars>
          <dgm:dir/>
          <dgm:resizeHandles val="exact"/>
        </dgm:presLayoutVars>
      </dgm:prSet>
      <dgm:spPr/>
    </dgm:pt>
    <dgm:pt modelId="{E3EFD7F3-8D25-4F73-B493-9EA5670E1366}" type="pres">
      <dgm:prSet presAssocID="{BB04D412-3561-46C7-9973-B71C78980372}" presName="node" presStyleLbl="node1" presStyleIdx="0" presStyleCnt="6">
        <dgm:presLayoutVars>
          <dgm:bulletEnabled val="1"/>
        </dgm:presLayoutVars>
      </dgm:prSet>
      <dgm:spPr/>
    </dgm:pt>
    <dgm:pt modelId="{F2A3F413-D905-49A1-894C-14034A58BD77}" type="pres">
      <dgm:prSet presAssocID="{9EA3ACE1-13D7-4083-9070-62F46CDFFDD7}" presName="sibTrans" presStyleCnt="0"/>
      <dgm:spPr/>
    </dgm:pt>
    <dgm:pt modelId="{98955104-2D89-4E29-8CAD-6D7C1083DF54}" type="pres">
      <dgm:prSet presAssocID="{B4136875-24A4-4755-A556-D93D1237FD09}" presName="node" presStyleLbl="node1" presStyleIdx="1" presStyleCnt="6">
        <dgm:presLayoutVars>
          <dgm:bulletEnabled val="1"/>
        </dgm:presLayoutVars>
      </dgm:prSet>
      <dgm:spPr/>
    </dgm:pt>
    <dgm:pt modelId="{67D4922E-4383-42C8-BDDC-B7E10410EC06}" type="pres">
      <dgm:prSet presAssocID="{A42B85BF-14C8-4609-ABC4-2EB71397FA30}" presName="sibTrans" presStyleCnt="0"/>
      <dgm:spPr/>
    </dgm:pt>
    <dgm:pt modelId="{5E8AB91A-A1B6-4A11-BC54-49AE1323957D}" type="pres">
      <dgm:prSet presAssocID="{F77F12BA-0A4B-4169-80DA-26F9B779BAAC}" presName="node" presStyleLbl="node1" presStyleIdx="2" presStyleCnt="6" custLinFactNeighborX="836" custLinFactNeighborY="0">
        <dgm:presLayoutVars>
          <dgm:bulletEnabled val="1"/>
        </dgm:presLayoutVars>
      </dgm:prSet>
      <dgm:spPr/>
    </dgm:pt>
    <dgm:pt modelId="{EBCC338C-B9D3-489A-87B2-5E15EB09EE6A}" type="pres">
      <dgm:prSet presAssocID="{80A7DE4B-969E-4016-9DAB-58AB72AE6542}" presName="sibTrans" presStyleCnt="0"/>
      <dgm:spPr/>
    </dgm:pt>
    <dgm:pt modelId="{BD3FA048-47A0-4BF7-A879-B7AE5816CBB1}" type="pres">
      <dgm:prSet presAssocID="{5F80EE90-4921-446A-AC7D-2E904F39B0FE}" presName="node" presStyleLbl="node1" presStyleIdx="3" presStyleCnt="6">
        <dgm:presLayoutVars>
          <dgm:bulletEnabled val="1"/>
        </dgm:presLayoutVars>
      </dgm:prSet>
      <dgm:spPr/>
    </dgm:pt>
    <dgm:pt modelId="{E847E6AC-E5A6-444C-BE69-583B87924BB0}" type="pres">
      <dgm:prSet presAssocID="{21A96007-DA53-43AF-B59C-1292251B4E51}" presName="sibTrans" presStyleCnt="0"/>
      <dgm:spPr/>
    </dgm:pt>
    <dgm:pt modelId="{5600ADF6-DA66-4B72-A40D-F25D85E1226C}" type="pres">
      <dgm:prSet presAssocID="{88BBB461-0452-45B2-BC09-F6695C1B93B5}" presName="node" presStyleLbl="node1" presStyleIdx="4" presStyleCnt="6">
        <dgm:presLayoutVars>
          <dgm:bulletEnabled val="1"/>
        </dgm:presLayoutVars>
      </dgm:prSet>
      <dgm:spPr/>
    </dgm:pt>
    <dgm:pt modelId="{60176DA3-73CC-4AF4-ADB7-F39D9073C380}" type="pres">
      <dgm:prSet presAssocID="{0B34C4C4-DCC5-4AEC-A6B0-09031485B2FF}" presName="sibTrans" presStyleCnt="0"/>
      <dgm:spPr/>
    </dgm:pt>
    <dgm:pt modelId="{2449D092-4408-45DF-A40B-90815E3B924E}" type="pres">
      <dgm:prSet presAssocID="{78B02662-9A18-409E-A3D5-A0F54A1483F8}" presName="node" presStyleLbl="node1" presStyleIdx="5" presStyleCnt="6">
        <dgm:presLayoutVars>
          <dgm:bulletEnabled val="1"/>
        </dgm:presLayoutVars>
      </dgm:prSet>
      <dgm:spPr/>
    </dgm:pt>
  </dgm:ptLst>
  <dgm:cxnLst>
    <dgm:cxn modelId="{4F339523-BE5A-40CC-AEFF-78CC8251F10C}" type="presOf" srcId="{78B02662-9A18-409E-A3D5-A0F54A1483F8}" destId="{2449D092-4408-45DF-A40B-90815E3B924E}" srcOrd="0" destOrd="0" presId="urn:microsoft.com/office/officeart/2005/8/layout/default"/>
    <dgm:cxn modelId="{B266292A-2DCF-48DA-BFA3-28B00363C82F}" type="presOf" srcId="{F77F12BA-0A4B-4169-80DA-26F9B779BAAC}" destId="{5E8AB91A-A1B6-4A11-BC54-49AE1323957D}" srcOrd="0" destOrd="0" presId="urn:microsoft.com/office/officeart/2005/8/layout/default"/>
    <dgm:cxn modelId="{18A4492E-EC01-4CB5-B65F-D6DB0F573ACB}" type="presOf" srcId="{E4D49591-F72E-46B3-A0D1-5914B6856238}" destId="{0210EE17-A948-4A12-A6BB-A9ADFD3BCA2D}" srcOrd="0" destOrd="0" presId="urn:microsoft.com/office/officeart/2005/8/layout/default"/>
    <dgm:cxn modelId="{7EF84B43-1DD3-49AC-9A9B-88A70DDDC936}" srcId="{E4D49591-F72E-46B3-A0D1-5914B6856238}" destId="{B4136875-24A4-4755-A556-D93D1237FD09}" srcOrd="1" destOrd="0" parTransId="{7C647EB9-D254-4624-ADEE-6F6F82D7A51C}" sibTransId="{A42B85BF-14C8-4609-ABC4-2EB71397FA30}"/>
    <dgm:cxn modelId="{48FA3D4A-F527-475F-B7EA-894A5F6F69F8}" srcId="{E4D49591-F72E-46B3-A0D1-5914B6856238}" destId="{88BBB461-0452-45B2-BC09-F6695C1B93B5}" srcOrd="4" destOrd="0" parTransId="{C898F3A8-4D12-4F02-A595-E7DC92DF2F9B}" sibTransId="{0B34C4C4-DCC5-4AEC-A6B0-09031485B2FF}"/>
    <dgm:cxn modelId="{A1E3605A-E483-4228-A757-AB7F431F90FA}" srcId="{E4D49591-F72E-46B3-A0D1-5914B6856238}" destId="{F77F12BA-0A4B-4169-80DA-26F9B779BAAC}" srcOrd="2" destOrd="0" parTransId="{672BE32F-2AD8-478B-906A-CFEFC6E9989D}" sibTransId="{80A7DE4B-969E-4016-9DAB-58AB72AE6542}"/>
    <dgm:cxn modelId="{B300B95A-C70C-4677-A6FB-BE58A03FDE17}" type="presOf" srcId="{5F80EE90-4921-446A-AC7D-2E904F39B0FE}" destId="{BD3FA048-47A0-4BF7-A879-B7AE5816CBB1}" srcOrd="0" destOrd="0" presId="urn:microsoft.com/office/officeart/2005/8/layout/default"/>
    <dgm:cxn modelId="{B25C9395-1B05-412A-B226-B12D4700FBA7}" type="presOf" srcId="{88BBB461-0452-45B2-BC09-F6695C1B93B5}" destId="{5600ADF6-DA66-4B72-A40D-F25D85E1226C}" srcOrd="0" destOrd="0" presId="urn:microsoft.com/office/officeart/2005/8/layout/default"/>
    <dgm:cxn modelId="{E5DDB697-288B-4A91-9193-1B15D356ED86}" srcId="{E4D49591-F72E-46B3-A0D1-5914B6856238}" destId="{BB04D412-3561-46C7-9973-B71C78980372}" srcOrd="0" destOrd="0" parTransId="{10D2C63F-BCF1-42EC-8238-EC3327214583}" sibTransId="{9EA3ACE1-13D7-4083-9070-62F46CDFFDD7}"/>
    <dgm:cxn modelId="{A9C91A9F-7ACA-44C1-8748-A596E272BB43}" type="presOf" srcId="{B4136875-24A4-4755-A556-D93D1237FD09}" destId="{98955104-2D89-4E29-8CAD-6D7C1083DF54}" srcOrd="0" destOrd="0" presId="urn:microsoft.com/office/officeart/2005/8/layout/default"/>
    <dgm:cxn modelId="{A3F8C0BD-D7AC-4CAA-B358-B374BC748B15}" type="presOf" srcId="{BB04D412-3561-46C7-9973-B71C78980372}" destId="{E3EFD7F3-8D25-4F73-B493-9EA5670E1366}" srcOrd="0" destOrd="0" presId="urn:microsoft.com/office/officeart/2005/8/layout/default"/>
    <dgm:cxn modelId="{D76DF4D0-DBEF-4E20-854F-1C77AC14B681}" srcId="{E4D49591-F72E-46B3-A0D1-5914B6856238}" destId="{5F80EE90-4921-446A-AC7D-2E904F39B0FE}" srcOrd="3" destOrd="0" parTransId="{27450C7D-253F-4EBA-A6E4-78E3F724D5F2}" sibTransId="{21A96007-DA53-43AF-B59C-1292251B4E51}"/>
    <dgm:cxn modelId="{E969B4E1-9BDD-43C7-AE3F-2BDC06B53A30}" srcId="{E4D49591-F72E-46B3-A0D1-5914B6856238}" destId="{78B02662-9A18-409E-A3D5-A0F54A1483F8}" srcOrd="5" destOrd="0" parTransId="{D266FEAB-2558-4E7E-9F3D-D478392F1ED7}" sibTransId="{81732D15-60DD-47F0-82A3-84E3B76A878D}"/>
    <dgm:cxn modelId="{434685C7-DD66-466A-8A1F-08E87CC4F672}" type="presParOf" srcId="{0210EE17-A948-4A12-A6BB-A9ADFD3BCA2D}" destId="{E3EFD7F3-8D25-4F73-B493-9EA5670E1366}" srcOrd="0" destOrd="0" presId="urn:microsoft.com/office/officeart/2005/8/layout/default"/>
    <dgm:cxn modelId="{EE7F0B55-25CE-4163-A7CF-DBF948C2B7A9}" type="presParOf" srcId="{0210EE17-A948-4A12-A6BB-A9ADFD3BCA2D}" destId="{F2A3F413-D905-49A1-894C-14034A58BD77}" srcOrd="1" destOrd="0" presId="urn:microsoft.com/office/officeart/2005/8/layout/default"/>
    <dgm:cxn modelId="{FDDBCE67-0DD6-4AD7-8C5D-66D8A9716A85}" type="presParOf" srcId="{0210EE17-A948-4A12-A6BB-A9ADFD3BCA2D}" destId="{98955104-2D89-4E29-8CAD-6D7C1083DF54}" srcOrd="2" destOrd="0" presId="urn:microsoft.com/office/officeart/2005/8/layout/default"/>
    <dgm:cxn modelId="{2A03A3FB-0C46-4416-BE33-5329234554CE}" type="presParOf" srcId="{0210EE17-A948-4A12-A6BB-A9ADFD3BCA2D}" destId="{67D4922E-4383-42C8-BDDC-B7E10410EC06}" srcOrd="3" destOrd="0" presId="urn:microsoft.com/office/officeart/2005/8/layout/default"/>
    <dgm:cxn modelId="{45750753-A63F-4895-9B4B-00BBCDDB0FEC}" type="presParOf" srcId="{0210EE17-A948-4A12-A6BB-A9ADFD3BCA2D}" destId="{5E8AB91A-A1B6-4A11-BC54-49AE1323957D}" srcOrd="4" destOrd="0" presId="urn:microsoft.com/office/officeart/2005/8/layout/default"/>
    <dgm:cxn modelId="{E40EA072-2A3B-4911-987E-AB3BAFF8BA25}" type="presParOf" srcId="{0210EE17-A948-4A12-A6BB-A9ADFD3BCA2D}" destId="{EBCC338C-B9D3-489A-87B2-5E15EB09EE6A}" srcOrd="5" destOrd="0" presId="urn:microsoft.com/office/officeart/2005/8/layout/default"/>
    <dgm:cxn modelId="{4CB5D079-9B7F-41A7-9747-B03445C6296D}" type="presParOf" srcId="{0210EE17-A948-4A12-A6BB-A9ADFD3BCA2D}" destId="{BD3FA048-47A0-4BF7-A879-B7AE5816CBB1}" srcOrd="6" destOrd="0" presId="urn:microsoft.com/office/officeart/2005/8/layout/default"/>
    <dgm:cxn modelId="{2144D096-872E-4A30-83B0-5AA2B4149168}" type="presParOf" srcId="{0210EE17-A948-4A12-A6BB-A9ADFD3BCA2D}" destId="{E847E6AC-E5A6-444C-BE69-583B87924BB0}" srcOrd="7" destOrd="0" presId="urn:microsoft.com/office/officeart/2005/8/layout/default"/>
    <dgm:cxn modelId="{7A7B2333-DB23-4DCF-8ECE-1608021A1A59}" type="presParOf" srcId="{0210EE17-A948-4A12-A6BB-A9ADFD3BCA2D}" destId="{5600ADF6-DA66-4B72-A40D-F25D85E1226C}" srcOrd="8" destOrd="0" presId="urn:microsoft.com/office/officeart/2005/8/layout/default"/>
    <dgm:cxn modelId="{1C3E8DFD-CDF0-434A-97AB-6DE5EE9B47A0}" type="presParOf" srcId="{0210EE17-A948-4A12-A6BB-A9ADFD3BCA2D}" destId="{60176DA3-73CC-4AF4-ADB7-F39D9073C380}" srcOrd="9" destOrd="0" presId="urn:microsoft.com/office/officeart/2005/8/layout/default"/>
    <dgm:cxn modelId="{99C52CE0-C146-4896-874A-A77CE20ACA62}" type="presParOf" srcId="{0210EE17-A948-4A12-A6BB-A9ADFD3BCA2D}" destId="{2449D092-4408-45DF-A40B-90815E3B924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82A4A-0EDB-419D-AF81-D9F02EDC3EB9}">
      <dsp:nvSpPr>
        <dsp:cNvPr id="0" name=""/>
        <dsp:cNvSpPr/>
      </dsp:nvSpPr>
      <dsp:spPr>
        <a:xfrm>
          <a:off x="1161" y="819937"/>
          <a:ext cx="2918392" cy="112649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37574-F338-4E9C-9C83-BFF9578772B5}">
      <dsp:nvSpPr>
        <dsp:cNvPr id="0" name=""/>
        <dsp:cNvSpPr/>
      </dsp:nvSpPr>
      <dsp:spPr>
        <a:xfrm>
          <a:off x="779399" y="1101562"/>
          <a:ext cx="2464420" cy="112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Contracting</a:t>
          </a:r>
        </a:p>
      </dsp:txBody>
      <dsp:txXfrm>
        <a:off x="812393" y="1134556"/>
        <a:ext cx="2398432" cy="1060511"/>
      </dsp:txXfrm>
    </dsp:sp>
    <dsp:sp modelId="{D086EB7C-E476-465F-9605-4E978EC42B3D}">
      <dsp:nvSpPr>
        <dsp:cNvPr id="0" name=""/>
        <dsp:cNvSpPr/>
      </dsp:nvSpPr>
      <dsp:spPr>
        <a:xfrm>
          <a:off x="3334614" y="819937"/>
          <a:ext cx="2918392" cy="112649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D4B905-2C30-4E59-873D-8FB4D7F207A8}">
      <dsp:nvSpPr>
        <dsp:cNvPr id="0" name=""/>
        <dsp:cNvSpPr/>
      </dsp:nvSpPr>
      <dsp:spPr>
        <a:xfrm>
          <a:off x="4112852" y="1101562"/>
          <a:ext cx="2464420" cy="112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Compliance Wire</a:t>
          </a:r>
        </a:p>
      </dsp:txBody>
      <dsp:txXfrm>
        <a:off x="4145846" y="1134556"/>
        <a:ext cx="2398432" cy="1060511"/>
      </dsp:txXfrm>
    </dsp:sp>
    <dsp:sp modelId="{5814647D-D0B5-41C2-BFE8-DCA6D11E4178}">
      <dsp:nvSpPr>
        <dsp:cNvPr id="0" name=""/>
        <dsp:cNvSpPr/>
      </dsp:nvSpPr>
      <dsp:spPr>
        <a:xfrm>
          <a:off x="6668067" y="819937"/>
          <a:ext cx="2918392" cy="1126499"/>
        </a:xfrm>
        <a:prstGeom prst="chevron">
          <a:avLst>
            <a:gd name="adj" fmla="val 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5A544D-2309-4705-A87C-77660951DB31}">
      <dsp:nvSpPr>
        <dsp:cNvPr id="0" name=""/>
        <dsp:cNvSpPr/>
      </dsp:nvSpPr>
      <dsp:spPr>
        <a:xfrm>
          <a:off x="7446305" y="1101562"/>
          <a:ext cx="2464420" cy="11264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Arial" panose="020B0604020202020204" pitchFamily="34" charset="0"/>
              <a:cs typeface="Arial" panose="020B0604020202020204" pitchFamily="34" charset="0"/>
            </a:rPr>
            <a:t>Appointment</a:t>
          </a:r>
        </a:p>
      </dsp:txBody>
      <dsp:txXfrm>
        <a:off x="7479299" y="1134556"/>
        <a:ext cx="2398432" cy="1060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FD7F3-8D25-4F73-B493-9EA5670E1366}">
      <dsp:nvSpPr>
        <dsp:cNvPr id="0" name=""/>
        <dsp:cNvSpPr/>
      </dsp:nvSpPr>
      <dsp:spPr>
        <a:xfrm>
          <a:off x="0" y="578194"/>
          <a:ext cx="2385218" cy="1431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Plan Comparison</a:t>
          </a:r>
        </a:p>
      </dsp:txBody>
      <dsp:txXfrm>
        <a:off x="0" y="578194"/>
        <a:ext cx="2385218" cy="1431131"/>
      </dsp:txXfrm>
    </dsp:sp>
    <dsp:sp modelId="{98955104-2D89-4E29-8CAD-6D7C1083DF54}">
      <dsp:nvSpPr>
        <dsp:cNvPr id="0" name=""/>
        <dsp:cNvSpPr/>
      </dsp:nvSpPr>
      <dsp:spPr>
        <a:xfrm>
          <a:off x="2623740" y="578194"/>
          <a:ext cx="2385218" cy="1431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Quick Quotes</a:t>
          </a:r>
        </a:p>
      </dsp:txBody>
      <dsp:txXfrm>
        <a:off x="2623740" y="578194"/>
        <a:ext cx="2385218" cy="1431131"/>
      </dsp:txXfrm>
    </dsp:sp>
    <dsp:sp modelId="{5E8AB91A-A1B6-4A11-BC54-49AE1323957D}">
      <dsp:nvSpPr>
        <dsp:cNvPr id="0" name=""/>
        <dsp:cNvSpPr/>
      </dsp:nvSpPr>
      <dsp:spPr>
        <a:xfrm>
          <a:off x="5247481" y="578194"/>
          <a:ext cx="2385218" cy="1431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Provider and Formulary Integration</a:t>
          </a:r>
        </a:p>
      </dsp:txBody>
      <dsp:txXfrm>
        <a:off x="5247481" y="578194"/>
        <a:ext cx="2385218" cy="1431131"/>
      </dsp:txXfrm>
    </dsp:sp>
    <dsp:sp modelId="{BD3FA048-47A0-4BF7-A879-B7AE5816CBB1}">
      <dsp:nvSpPr>
        <dsp:cNvPr id="0" name=""/>
        <dsp:cNvSpPr/>
      </dsp:nvSpPr>
      <dsp:spPr>
        <a:xfrm>
          <a:off x="0" y="2247847"/>
          <a:ext cx="2385218" cy="1431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Agent Portal</a:t>
          </a:r>
        </a:p>
      </dsp:txBody>
      <dsp:txXfrm>
        <a:off x="0" y="2247847"/>
        <a:ext cx="2385218" cy="1431131"/>
      </dsp:txXfrm>
    </dsp:sp>
    <dsp:sp modelId="{5600ADF6-DA66-4B72-A40D-F25D85E1226C}">
      <dsp:nvSpPr>
        <dsp:cNvPr id="0" name=""/>
        <dsp:cNvSpPr/>
      </dsp:nvSpPr>
      <dsp:spPr>
        <a:xfrm>
          <a:off x="2623740" y="2247847"/>
          <a:ext cx="2385218" cy="1431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Dedicated Support Team</a:t>
          </a:r>
        </a:p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 dirty="0"/>
        </a:p>
      </dsp:txBody>
      <dsp:txXfrm>
        <a:off x="2623740" y="2247847"/>
        <a:ext cx="2385218" cy="1431131"/>
      </dsp:txXfrm>
    </dsp:sp>
    <dsp:sp modelId="{2449D092-4408-45DF-A40B-90815E3B924E}">
      <dsp:nvSpPr>
        <dsp:cNvPr id="0" name=""/>
        <dsp:cNvSpPr/>
      </dsp:nvSpPr>
      <dsp:spPr>
        <a:xfrm>
          <a:off x="5247481" y="2247847"/>
          <a:ext cx="2385218" cy="14311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latin typeface="Arial" panose="020B0604020202020204" pitchFamily="34" charset="0"/>
              <a:cs typeface="Arial" panose="020B0604020202020204" pitchFamily="34" charset="0"/>
            </a:rPr>
            <a:t>Electronic HRA</a:t>
          </a:r>
        </a:p>
      </dsp:txBody>
      <dsp:txXfrm>
        <a:off x="5247481" y="2247847"/>
        <a:ext cx="2385218" cy="14311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6007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5430" y="0"/>
            <a:ext cx="4036007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32CCBC5B-9DC3-D548-9228-021DE6AA64CA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98738" y="857250"/>
            <a:ext cx="41163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387" y="3300413"/>
            <a:ext cx="745109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036007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5430" y="6513513"/>
            <a:ext cx="4036007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1697C34A-F425-E14B-A4E4-E6220E7364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95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CD108B-6066-4630-B0EE-7A768928AFE8}" type="slidenum">
              <a:rPr lang="en-US" altLang="x-none" smtClean="0"/>
              <a:pPr>
                <a:defRPr/>
              </a:pPr>
              <a:t>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75232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sixth box “Electronic HRA”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7C34A-F425-E14B-A4E4-E6220E7364C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3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Designer: Can we have the new counties in a different color?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7C34A-F425-E14B-A4E4-E6220E7364C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26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2">
            <a:extLst>
              <a:ext uri="{FF2B5EF4-FFF2-40B4-BE49-F238E27FC236}">
                <a16:creationId xmlns:a16="http://schemas.microsoft.com/office/drawing/2014/main" id="{54E0EB2B-DF68-6B45-831A-0A31D68E3A0E}"/>
              </a:ext>
            </a:extLst>
          </p:cNvPr>
          <p:cNvSpPr/>
          <p:nvPr userDrawn="1"/>
        </p:nvSpPr>
        <p:spPr>
          <a:xfrm>
            <a:off x="0" y="0"/>
            <a:ext cx="6717665" cy="5760720"/>
          </a:xfrm>
          <a:custGeom>
            <a:avLst/>
            <a:gdLst/>
            <a:ahLst/>
            <a:cxnLst/>
            <a:rect l="l" t="t" r="r" b="b"/>
            <a:pathLst>
              <a:path w="6717665" h="5760720">
                <a:moveTo>
                  <a:pt x="0" y="5760720"/>
                </a:moveTo>
                <a:lnTo>
                  <a:pt x="6717639" y="5760720"/>
                </a:lnTo>
                <a:lnTo>
                  <a:pt x="6717639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7AFDC556-9DAD-4E4C-9B24-F28C8E25E738}"/>
              </a:ext>
            </a:extLst>
          </p:cNvPr>
          <p:cNvSpPr/>
          <p:nvPr userDrawn="1"/>
        </p:nvSpPr>
        <p:spPr>
          <a:xfrm>
            <a:off x="6717639" y="0"/>
            <a:ext cx="2298065" cy="576072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20" name="object 4">
            <a:extLst>
              <a:ext uri="{FF2B5EF4-FFF2-40B4-BE49-F238E27FC236}">
                <a16:creationId xmlns:a16="http://schemas.microsoft.com/office/drawing/2014/main" id="{8FD88FA7-CBA7-2B46-8C5A-62AD145FFA69}"/>
              </a:ext>
            </a:extLst>
          </p:cNvPr>
          <p:cNvSpPr/>
          <p:nvPr userDrawn="1"/>
        </p:nvSpPr>
        <p:spPr>
          <a:xfrm>
            <a:off x="10119207" y="0"/>
            <a:ext cx="2072639" cy="5760720"/>
          </a:xfrm>
          <a:custGeom>
            <a:avLst/>
            <a:gdLst/>
            <a:ahLst/>
            <a:cxnLst/>
            <a:rect l="l" t="t" r="r" b="b"/>
            <a:pathLst>
              <a:path w="2072640" h="5760720">
                <a:moveTo>
                  <a:pt x="0" y="5760720"/>
                </a:moveTo>
                <a:lnTo>
                  <a:pt x="2072487" y="5760720"/>
                </a:lnTo>
                <a:lnTo>
                  <a:pt x="2072487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7E8082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E768FB04-56F4-F448-938A-7CA8B421C6E0}"/>
              </a:ext>
            </a:extLst>
          </p:cNvPr>
          <p:cNvSpPr/>
          <p:nvPr userDrawn="1"/>
        </p:nvSpPr>
        <p:spPr>
          <a:xfrm>
            <a:off x="9015183" y="0"/>
            <a:ext cx="1104265" cy="5760720"/>
          </a:xfrm>
          <a:custGeom>
            <a:avLst/>
            <a:gdLst/>
            <a:ahLst/>
            <a:cxnLst/>
            <a:rect l="l" t="t" r="r" b="b"/>
            <a:pathLst>
              <a:path w="1104265" h="5760720">
                <a:moveTo>
                  <a:pt x="0" y="5760720"/>
                </a:moveTo>
                <a:lnTo>
                  <a:pt x="1104023" y="5760720"/>
                </a:lnTo>
                <a:lnTo>
                  <a:pt x="1104023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24D3B49F-1BE8-0647-93CA-1BB7D00FEBBD}"/>
              </a:ext>
            </a:extLst>
          </p:cNvPr>
          <p:cNvSpPr/>
          <p:nvPr userDrawn="1"/>
        </p:nvSpPr>
        <p:spPr>
          <a:xfrm flipV="1">
            <a:off x="0" y="2847754"/>
            <a:ext cx="3429000" cy="47845"/>
          </a:xfrm>
          <a:custGeom>
            <a:avLst/>
            <a:gdLst/>
            <a:ahLst/>
            <a:cxnLst/>
            <a:rect l="l" t="t" r="r" b="b"/>
            <a:pathLst>
              <a:path w="3234055">
                <a:moveTo>
                  <a:pt x="0" y="0"/>
                </a:moveTo>
                <a:lnTo>
                  <a:pt x="3233775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DD0E1C-3D4E-FA47-A23F-DB347D55E0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6166556"/>
            <a:ext cx="4610100" cy="3104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9106F6-3468-0B4C-8BE3-A15E180ED9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493" y="685800"/>
            <a:ext cx="654707" cy="7429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57200" y="669757"/>
            <a:ext cx="2971800" cy="203132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300" b="0" i="0">
                <a:solidFill>
                  <a:schemeClr val="bg1"/>
                </a:solidFill>
                <a:latin typeface="Arial Regular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Place </a:t>
            </a:r>
            <a:r>
              <a:rPr lang="en-US" kern="0" spc="-5" dirty="0"/>
              <a:t>Main  </a:t>
            </a:r>
            <a:r>
              <a:rPr lang="en-US" kern="0" spc="-15" dirty="0"/>
              <a:t>Title </a:t>
            </a:r>
            <a:r>
              <a:rPr lang="en-US" kern="0" spc="-5" dirty="0"/>
              <a:t>Here</a:t>
            </a:r>
            <a:r>
              <a:rPr lang="en-US" kern="0" spc="-70" dirty="0"/>
              <a:t> </a:t>
            </a:r>
            <a:br>
              <a:rPr lang="en-US" kern="0" spc="-70" dirty="0"/>
            </a:br>
            <a:r>
              <a:rPr lang="en-US" kern="0" spc="-5" dirty="0"/>
              <a:t>(No more</a:t>
            </a:r>
            <a:r>
              <a:rPr lang="en-US" kern="0" spc="-20" dirty="0"/>
              <a:t> </a:t>
            </a:r>
            <a:r>
              <a:rPr lang="en-US" kern="0" spc="-5" dirty="0"/>
              <a:t>than </a:t>
            </a:r>
            <a:r>
              <a:rPr lang="en-US" kern="0" dirty="0"/>
              <a:t>4</a:t>
            </a:r>
            <a:r>
              <a:rPr lang="en-US" kern="0" spc="-15" dirty="0"/>
              <a:t> </a:t>
            </a:r>
            <a:r>
              <a:rPr lang="en-US" kern="0" dirty="0"/>
              <a:t>lines)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57200" y="3060031"/>
            <a:ext cx="2667000" cy="76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1B4E1714-8A81-1F4E-9515-601A3EEA2B94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4" name="Holder 6">
            <a:extLst>
              <a:ext uri="{FF2B5EF4-FFF2-40B4-BE49-F238E27FC236}">
                <a16:creationId xmlns:a16="http://schemas.microsoft.com/office/drawing/2014/main" id="{98AA765A-4D49-294D-B914-634A3507A15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B99C4-BEF7-1647-BD5B-12CE9B66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465141"/>
            <a:ext cx="10847614" cy="712561"/>
          </a:xfrm>
          <a:prstGeom prst="rect">
            <a:avLst/>
          </a:prstGeom>
        </p:spPr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189C5-E763-A540-9DF6-EAFC1D748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538" y="1420813"/>
            <a:ext cx="10890250" cy="44418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32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1EE8-445A-F140-B2CE-33937D67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C330A-A76E-A64B-ACDF-BE1EED303F03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C0FA4-1022-4D4E-8288-4C285A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352391D-2A62-0A4E-BC71-DE933E5D4134}"/>
              </a:ext>
            </a:extLst>
          </p:cNvPr>
          <p:cNvSpPr/>
          <p:nvPr userDrawn="1"/>
        </p:nvSpPr>
        <p:spPr>
          <a:xfrm>
            <a:off x="-8021" y="0"/>
            <a:ext cx="9044305" cy="6858000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495323A-5E16-024E-A5B8-388ED5728850}"/>
              </a:ext>
            </a:extLst>
          </p:cNvPr>
          <p:cNvSpPr/>
          <p:nvPr userDrawn="1"/>
        </p:nvSpPr>
        <p:spPr>
          <a:xfrm>
            <a:off x="9035738" y="-8020"/>
            <a:ext cx="1395642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54B8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E0DF019-353F-CA4F-80C1-3A18009A39ED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51F8D61-6399-F648-B646-E94A909FCB35}"/>
              </a:ext>
            </a:extLst>
          </p:cNvPr>
          <p:cNvSpPr/>
          <p:nvPr userDrawn="1"/>
        </p:nvSpPr>
        <p:spPr>
          <a:xfrm>
            <a:off x="1324818" y="4075938"/>
            <a:ext cx="9413240" cy="0"/>
          </a:xfrm>
          <a:custGeom>
            <a:avLst/>
            <a:gdLst/>
            <a:ahLst/>
            <a:cxnLst/>
            <a:rect l="l" t="t" r="r" b="b"/>
            <a:pathLst>
              <a:path w="9413240">
                <a:moveTo>
                  <a:pt x="0" y="0"/>
                </a:moveTo>
                <a:lnTo>
                  <a:pt x="9413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91281-727E-C44D-9D8B-ABC463103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6" r="7235"/>
          <a:stretch/>
        </p:blipFill>
        <p:spPr>
          <a:xfrm>
            <a:off x="6110896" y="0"/>
            <a:ext cx="293570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E6B00-CF74-AA48-801E-C33B2C1428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79" y="677779"/>
            <a:ext cx="677779" cy="762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C5EC5C7-AE30-AA4B-BD40-ED4AE146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9" y="2450432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marR="5080">
              <a:lnSpc>
                <a:spcPts val="4040"/>
              </a:lnSpc>
              <a:spcBef>
                <a:spcPts val="100"/>
              </a:spcBef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Please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use as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 section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divider</a:t>
            </a:r>
            <a:r>
              <a:rPr lang="en-US" sz="32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69CDA9F-7C97-A747-BA16-CDF7928BF8D6}"/>
              </a:ext>
            </a:extLst>
          </p:cNvPr>
          <p:cNvSpPr txBox="1">
            <a:spLocks/>
          </p:cNvSpPr>
          <p:nvPr userDrawn="1"/>
        </p:nvSpPr>
        <p:spPr>
          <a:xfrm>
            <a:off x="152400" y="6477000"/>
            <a:ext cx="274320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 Regular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C330A-A76E-A64B-ACDF-BE1EED303F03}" type="datetimeFigureOut">
              <a:rPr lang="en-US" smtClean="0">
                <a:solidFill>
                  <a:srgbClr val="58B651"/>
                </a:solidFill>
              </a:rPr>
              <a:pPr/>
              <a:t>7/21/2023</a:t>
            </a:fld>
            <a:endParaRPr lang="en-US" dirty="0">
              <a:solidFill>
                <a:srgbClr val="58B65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684964-0E49-8349-9340-6C24C78DB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975009"/>
            <a:ext cx="1219200" cy="2215991"/>
          </a:xfrm>
        </p:spPr>
        <p:txBody>
          <a:bodyPr/>
          <a:lstStyle>
            <a:lvl1pPr marL="0" indent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5085A79F-A85E-BC4A-945D-FEEB539F7D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07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6441C0A-79E1-614E-BFFA-771DDFE3ABCE}"/>
              </a:ext>
            </a:extLst>
          </p:cNvPr>
          <p:cNvSpPr/>
          <p:nvPr userDrawn="1"/>
        </p:nvSpPr>
        <p:spPr>
          <a:xfrm>
            <a:off x="-37475" y="0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BD18DD-2C59-8349-85A2-869890E95247}"/>
              </a:ext>
            </a:extLst>
          </p:cNvPr>
          <p:cNvSpPr/>
          <p:nvPr userDrawn="1"/>
        </p:nvSpPr>
        <p:spPr>
          <a:xfrm>
            <a:off x="11277600" y="-329"/>
            <a:ext cx="690683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F38A1EF-4879-E04D-8852-5F288747C1F2}"/>
              </a:ext>
            </a:extLst>
          </p:cNvPr>
          <p:cNvSpPr/>
          <p:nvPr userDrawn="1"/>
        </p:nvSpPr>
        <p:spPr>
          <a:xfrm>
            <a:off x="11506200" y="-8020"/>
            <a:ext cx="453494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05A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9E6BE3A-DBE5-F045-9096-2D622649FE64}"/>
              </a:ext>
            </a:extLst>
          </p:cNvPr>
          <p:cNvSpPr/>
          <p:nvPr userDrawn="1"/>
        </p:nvSpPr>
        <p:spPr>
          <a:xfrm>
            <a:off x="119634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023F6EAA-E3F7-6C49-9609-4677B5ACF92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0FC5ECDF-46AC-F74F-AE8B-3D5400AE23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CC2971-5386-8D41-B48D-BD1D66935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494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24A53A32-3BD7-CC43-B475-C48F5E4CF3D4}"/>
              </a:ext>
            </a:extLst>
          </p:cNvPr>
          <p:cNvSpPr/>
          <p:nvPr userDrawn="1"/>
        </p:nvSpPr>
        <p:spPr>
          <a:xfrm>
            <a:off x="8208111" y="0"/>
            <a:ext cx="360680" cy="6858000"/>
          </a:xfrm>
          <a:custGeom>
            <a:avLst/>
            <a:gdLst/>
            <a:ahLst/>
            <a:cxnLst/>
            <a:rect l="l" t="t" r="r" b="b"/>
            <a:pathLst>
              <a:path w="360679" h="6858000">
                <a:moveTo>
                  <a:pt x="0" y="6858000"/>
                </a:moveTo>
                <a:lnTo>
                  <a:pt x="360235" y="6858000"/>
                </a:lnTo>
                <a:lnTo>
                  <a:pt x="36023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445AF56F-60FA-2F46-B6DD-0D0843DF6D91}"/>
              </a:ext>
            </a:extLst>
          </p:cNvPr>
          <p:cNvSpPr/>
          <p:nvPr userDrawn="1"/>
        </p:nvSpPr>
        <p:spPr>
          <a:xfrm>
            <a:off x="12052071" y="0"/>
            <a:ext cx="139700" cy="6858000"/>
          </a:xfrm>
          <a:custGeom>
            <a:avLst/>
            <a:gdLst/>
            <a:ahLst/>
            <a:cxnLst/>
            <a:rect l="l" t="t" r="r" b="b"/>
            <a:pathLst>
              <a:path w="139700" h="6858000">
                <a:moveTo>
                  <a:pt x="0" y="6858000"/>
                </a:moveTo>
                <a:lnTo>
                  <a:pt x="139623" y="6858000"/>
                </a:lnTo>
                <a:lnTo>
                  <a:pt x="13962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4D005470-29C5-7647-990D-50BFEEA00521}"/>
              </a:ext>
            </a:extLst>
          </p:cNvPr>
          <p:cNvSpPr/>
          <p:nvPr userDrawn="1"/>
        </p:nvSpPr>
        <p:spPr>
          <a:xfrm>
            <a:off x="11637111" y="0"/>
            <a:ext cx="415290" cy="6858000"/>
          </a:xfrm>
          <a:custGeom>
            <a:avLst/>
            <a:gdLst/>
            <a:ahLst/>
            <a:cxnLst/>
            <a:rect l="l" t="t" r="r" b="b"/>
            <a:pathLst>
              <a:path w="415290" h="6858000">
                <a:moveTo>
                  <a:pt x="0" y="6858000"/>
                </a:moveTo>
                <a:lnTo>
                  <a:pt x="414959" y="6858000"/>
                </a:lnTo>
                <a:lnTo>
                  <a:pt x="41495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23F3696D-FED2-354A-B32D-11E3FE956BD0}"/>
              </a:ext>
            </a:extLst>
          </p:cNvPr>
          <p:cNvSpPr/>
          <p:nvPr userDrawn="1"/>
        </p:nvSpPr>
        <p:spPr>
          <a:xfrm>
            <a:off x="8534400" y="11545"/>
            <a:ext cx="3206622" cy="6880302"/>
          </a:xfrm>
          <a:custGeom>
            <a:avLst/>
            <a:gdLst/>
            <a:ahLst/>
            <a:cxnLst/>
            <a:rect l="l" t="t" r="r" b="b"/>
            <a:pathLst>
              <a:path w="3068320" h="6858000">
                <a:moveTo>
                  <a:pt x="0" y="6858000"/>
                </a:moveTo>
                <a:lnTo>
                  <a:pt x="3068180" y="6858000"/>
                </a:lnTo>
                <a:lnTo>
                  <a:pt x="30681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3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1CC8BAB6-EA65-6B4F-AE94-DD1B939BBB0B}"/>
              </a:ext>
            </a:extLst>
          </p:cNvPr>
          <p:cNvSpPr/>
          <p:nvPr userDrawn="1"/>
        </p:nvSpPr>
        <p:spPr>
          <a:xfrm>
            <a:off x="8701887" y="4420361"/>
            <a:ext cx="3489960" cy="0"/>
          </a:xfrm>
          <a:custGeom>
            <a:avLst/>
            <a:gdLst/>
            <a:ahLst/>
            <a:cxnLst/>
            <a:rect l="l" t="t" r="r" b="b"/>
            <a:pathLst>
              <a:path w="3489959">
                <a:moveTo>
                  <a:pt x="0" y="0"/>
                </a:moveTo>
                <a:lnTo>
                  <a:pt x="3489807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20" name="Holder 5">
            <a:extLst>
              <a:ext uri="{FF2B5EF4-FFF2-40B4-BE49-F238E27FC236}">
                <a16:creationId xmlns:a16="http://schemas.microsoft.com/office/drawing/2014/main" id="{13CCD6C9-F6D8-0041-87B8-F7AB2E35DBE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28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5CCE9DED-99C2-9A4C-BF5A-4DE1C068EA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1440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283" b="12607"/>
          <a:stretch/>
        </p:blipFill>
        <p:spPr>
          <a:xfrm flipH="1">
            <a:off x="0" y="0"/>
            <a:ext cx="8686800" cy="6858000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23F3696D-FED2-354A-B32D-11E3FE956BD0}"/>
              </a:ext>
            </a:extLst>
          </p:cNvPr>
          <p:cNvSpPr/>
          <p:nvPr userDrawn="1"/>
        </p:nvSpPr>
        <p:spPr>
          <a:xfrm>
            <a:off x="7536396" y="-11151"/>
            <a:ext cx="4097222" cy="6880302"/>
          </a:xfrm>
          <a:custGeom>
            <a:avLst/>
            <a:gdLst/>
            <a:ahLst/>
            <a:cxnLst/>
            <a:rect l="l" t="t" r="r" b="b"/>
            <a:pathLst>
              <a:path w="3068320" h="6858000">
                <a:moveTo>
                  <a:pt x="0" y="6858000"/>
                </a:moveTo>
                <a:lnTo>
                  <a:pt x="3068180" y="6858000"/>
                </a:lnTo>
                <a:lnTo>
                  <a:pt x="30681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3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7" name="Holder 2">
            <a:extLst>
              <a:ext uri="{FF2B5EF4-FFF2-40B4-BE49-F238E27FC236}">
                <a16:creationId xmlns:a16="http://schemas.microsoft.com/office/drawing/2014/main" id="{C5207990-1991-2349-B7B5-D0A8BE4670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90711" y="1806510"/>
            <a:ext cx="2846324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2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kern="0" dirty="0"/>
            </a:br>
            <a:r>
              <a:rPr lang="en-US" kern="0" dirty="0"/>
              <a:t>Medicare Advantage 2023 first look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310" y="4927308"/>
            <a:ext cx="2839453" cy="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3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older 5">
            <a:extLst>
              <a:ext uri="{FF2B5EF4-FFF2-40B4-BE49-F238E27FC236}">
                <a16:creationId xmlns:a16="http://schemas.microsoft.com/office/drawing/2014/main" id="{B9ADA884-BEFB-7E43-A547-DF1A0BF4B99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28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/>
          <a:stretch/>
        </p:blipFill>
        <p:spPr>
          <a:xfrm flipH="1">
            <a:off x="0" y="18473"/>
            <a:ext cx="7696200" cy="6858000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23F3696D-FED2-354A-B32D-11E3FE956BD0}"/>
              </a:ext>
            </a:extLst>
          </p:cNvPr>
          <p:cNvSpPr/>
          <p:nvPr userDrawn="1"/>
        </p:nvSpPr>
        <p:spPr>
          <a:xfrm>
            <a:off x="6934200" y="7322"/>
            <a:ext cx="4097222" cy="6880302"/>
          </a:xfrm>
          <a:custGeom>
            <a:avLst/>
            <a:gdLst/>
            <a:ahLst/>
            <a:cxnLst/>
            <a:rect l="l" t="t" r="r" b="b"/>
            <a:pathLst>
              <a:path w="3068320" h="6858000">
                <a:moveTo>
                  <a:pt x="0" y="6858000"/>
                </a:moveTo>
                <a:lnTo>
                  <a:pt x="3068180" y="6858000"/>
                </a:lnTo>
                <a:lnTo>
                  <a:pt x="30681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3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488164" y="4166558"/>
            <a:ext cx="2667000" cy="76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4" name="Holder 2">
            <a:extLst>
              <a:ext uri="{FF2B5EF4-FFF2-40B4-BE49-F238E27FC236}">
                <a16:creationId xmlns:a16="http://schemas.microsoft.com/office/drawing/2014/main" id="{47D22F51-20F5-504B-BC6A-346C1DE59C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88164" y="2325367"/>
            <a:ext cx="2667000" cy="15234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300" b="1" i="0">
                <a:solidFill>
                  <a:srgbClr val="002060"/>
                </a:solidFill>
                <a:latin typeface="Arial Regular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MAP Medicare first look</a:t>
            </a:r>
            <a:endParaRPr dirty="0"/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CD2F1BFB-375A-DD4B-A89A-57DD4B8B8448}"/>
              </a:ext>
            </a:extLst>
          </p:cNvPr>
          <p:cNvSpPr/>
          <p:nvPr userDrawn="1"/>
        </p:nvSpPr>
        <p:spPr>
          <a:xfrm>
            <a:off x="11277600" y="-7684"/>
            <a:ext cx="701168" cy="687721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A0E56005-37A3-6646-9EE4-0B35EFC5B68F}"/>
              </a:ext>
            </a:extLst>
          </p:cNvPr>
          <p:cNvSpPr/>
          <p:nvPr userDrawn="1"/>
        </p:nvSpPr>
        <p:spPr>
          <a:xfrm>
            <a:off x="11494135" y="-7684"/>
            <a:ext cx="697865" cy="6869526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12B4B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23730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5CFFF31-3358-E542-8D52-EF4A6D03BFF5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586BC7F-5849-D242-ACEC-BE6294FBF9C0}"/>
              </a:ext>
            </a:extLst>
          </p:cNvPr>
          <p:cNvSpPr/>
          <p:nvPr userDrawn="1"/>
        </p:nvSpPr>
        <p:spPr>
          <a:xfrm flipV="1">
            <a:off x="0" y="895349"/>
            <a:ext cx="10591800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D2F1BFB-375A-DD4B-A89A-57DD4B8B8448}"/>
              </a:ext>
            </a:extLst>
          </p:cNvPr>
          <p:cNvSpPr/>
          <p:nvPr userDrawn="1"/>
        </p:nvSpPr>
        <p:spPr>
          <a:xfrm>
            <a:off x="11277600" y="-7684"/>
            <a:ext cx="701168" cy="687721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0E56005-37A3-6646-9EE4-0B35EFC5B68F}"/>
              </a:ext>
            </a:extLst>
          </p:cNvPr>
          <p:cNvSpPr/>
          <p:nvPr userDrawn="1"/>
        </p:nvSpPr>
        <p:spPr>
          <a:xfrm>
            <a:off x="11494135" y="-7684"/>
            <a:ext cx="697865" cy="6869526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12B4B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73F9BE1B-AE4B-EF47-A011-C892DD0B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5850"/>
            <a:ext cx="7848600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Place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here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(Arial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regular 18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minimum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16</a:t>
            </a:r>
            <a:r>
              <a:rPr lang="en-US" kern="0" spc="-15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endParaRPr lang="en-US" kern="0" dirty="0">
              <a:cs typeface="Arial"/>
            </a:endParaRPr>
          </a:p>
          <a:p>
            <a:pPr marL="12700" marR="5080"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copy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black or dark enough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selected 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background</a:t>
            </a:r>
            <a:endParaRPr lang="en-US" kern="0" dirty="0">
              <a:cs typeface="Arial"/>
            </a:endParaRPr>
          </a:p>
          <a:p>
            <a:pPr marL="12700" marR="220979">
              <a:spcBef>
                <a:spcPts val="1800"/>
              </a:spcBef>
            </a:pPr>
            <a:r>
              <a:rPr lang="en-US" kern="0" spc="-5" dirty="0">
                <a:solidFill>
                  <a:srgbClr val="231F20"/>
                </a:solidFill>
                <a:cs typeface="Arial"/>
              </a:rPr>
              <a:t>Limit amount of copy 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 slides. Slides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used as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a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guide not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during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</a:t>
            </a:r>
            <a:r>
              <a:rPr lang="en-US" kern="0" spc="-10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presentation</a:t>
            </a:r>
            <a:endParaRPr lang="en-US" kern="0" dirty="0">
              <a:cs typeface="Arial"/>
            </a:endParaRPr>
          </a:p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337" y="381000"/>
            <a:ext cx="8558463" cy="507831"/>
          </a:xfrm>
          <a:prstGeom prst="rect">
            <a:avLst/>
          </a:prstGeom>
        </p:spPr>
        <p:txBody>
          <a:bodyPr lIns="0" tIns="0" rIns="0" bIns="0"/>
          <a:lstStyle>
            <a:lvl1pPr>
              <a:defRPr sz="33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5" name="Holder 5">
            <a:extLst>
              <a:ext uri="{FF2B5EF4-FFF2-40B4-BE49-F238E27FC236}">
                <a16:creationId xmlns:a16="http://schemas.microsoft.com/office/drawing/2014/main" id="{F20969A2-9117-B943-AC07-CE9E34F6278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7B43D96A-B0A6-0946-A31C-04FA14F8CF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25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B99C4-BEF7-1647-BD5B-12CE9B66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465141"/>
            <a:ext cx="10847614" cy="712561"/>
          </a:xfrm>
          <a:prstGeom prst="rect">
            <a:avLst/>
          </a:prstGeom>
        </p:spPr>
        <p:txBody>
          <a:bodyPr/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189C5-E763-A540-9DF6-EAFC1D748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538" y="1420813"/>
            <a:ext cx="10890250" cy="44418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128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1EE8-445A-F140-B2CE-33937D67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C330A-A76E-A64B-ACDF-BE1EED303F03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C0FA4-1022-4D4E-8288-4C285A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352391D-2A62-0A4E-BC71-DE933E5D4134}"/>
              </a:ext>
            </a:extLst>
          </p:cNvPr>
          <p:cNvSpPr/>
          <p:nvPr userDrawn="1"/>
        </p:nvSpPr>
        <p:spPr>
          <a:xfrm>
            <a:off x="11292" y="-11841"/>
            <a:ext cx="10382388" cy="6858000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12B4B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495323A-5E16-024E-A5B8-388ED5728850}"/>
              </a:ext>
            </a:extLst>
          </p:cNvPr>
          <p:cNvSpPr/>
          <p:nvPr userDrawn="1"/>
        </p:nvSpPr>
        <p:spPr>
          <a:xfrm>
            <a:off x="10374368" y="-8148"/>
            <a:ext cx="1809306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54B8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51F8D61-6399-F648-B646-E94A909FCB35}"/>
              </a:ext>
            </a:extLst>
          </p:cNvPr>
          <p:cNvSpPr/>
          <p:nvPr userDrawn="1"/>
        </p:nvSpPr>
        <p:spPr>
          <a:xfrm>
            <a:off x="1219200" y="4038599"/>
            <a:ext cx="10964474" cy="45719"/>
          </a:xfrm>
          <a:custGeom>
            <a:avLst/>
            <a:gdLst/>
            <a:ahLst/>
            <a:cxnLst/>
            <a:rect l="l" t="t" r="r" b="b"/>
            <a:pathLst>
              <a:path w="9413240">
                <a:moveTo>
                  <a:pt x="0" y="0"/>
                </a:moveTo>
                <a:lnTo>
                  <a:pt x="9413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69CDA9F-7C97-A747-BA16-CDF7928BF8D6}"/>
              </a:ext>
            </a:extLst>
          </p:cNvPr>
          <p:cNvSpPr txBox="1">
            <a:spLocks/>
          </p:cNvSpPr>
          <p:nvPr userDrawn="1"/>
        </p:nvSpPr>
        <p:spPr>
          <a:xfrm>
            <a:off x="152400" y="6477000"/>
            <a:ext cx="274320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 Regular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C330A-A76E-A64B-ACDF-BE1EED303F03}" type="datetimeFigureOut">
              <a:rPr lang="en-US" smtClean="0">
                <a:solidFill>
                  <a:srgbClr val="58B651"/>
                </a:solidFill>
              </a:rPr>
              <a:pPr/>
              <a:t>7/21/2023</a:t>
            </a:fld>
            <a:endParaRPr lang="en-US" dirty="0">
              <a:solidFill>
                <a:srgbClr val="58B651"/>
              </a:solidFill>
            </a:endParaRPr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5085A79F-A85E-BC4A-945D-FEEB539F7D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65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618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16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24A53A32-3BD7-CC43-B475-C48F5E4CF3D4}"/>
              </a:ext>
            </a:extLst>
          </p:cNvPr>
          <p:cNvSpPr/>
          <p:nvPr userDrawn="1"/>
        </p:nvSpPr>
        <p:spPr>
          <a:xfrm>
            <a:off x="8208111" y="0"/>
            <a:ext cx="360680" cy="6858000"/>
          </a:xfrm>
          <a:custGeom>
            <a:avLst/>
            <a:gdLst/>
            <a:ahLst/>
            <a:cxnLst/>
            <a:rect l="l" t="t" r="r" b="b"/>
            <a:pathLst>
              <a:path w="360679" h="6858000">
                <a:moveTo>
                  <a:pt x="0" y="6858000"/>
                </a:moveTo>
                <a:lnTo>
                  <a:pt x="360235" y="6858000"/>
                </a:lnTo>
                <a:lnTo>
                  <a:pt x="36023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4D005470-29C5-7647-990D-50BFEEA00521}"/>
              </a:ext>
            </a:extLst>
          </p:cNvPr>
          <p:cNvSpPr/>
          <p:nvPr userDrawn="1"/>
        </p:nvSpPr>
        <p:spPr>
          <a:xfrm>
            <a:off x="11637111" y="0"/>
            <a:ext cx="415290" cy="6858000"/>
          </a:xfrm>
          <a:custGeom>
            <a:avLst/>
            <a:gdLst/>
            <a:ahLst/>
            <a:cxnLst/>
            <a:rect l="l" t="t" r="r" b="b"/>
            <a:pathLst>
              <a:path w="415290" h="6858000">
                <a:moveTo>
                  <a:pt x="0" y="6858000"/>
                </a:moveTo>
                <a:lnTo>
                  <a:pt x="414959" y="6858000"/>
                </a:lnTo>
                <a:lnTo>
                  <a:pt x="41495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445AF56F-60FA-2F46-B6DD-0D0843DF6D91}"/>
              </a:ext>
            </a:extLst>
          </p:cNvPr>
          <p:cNvSpPr/>
          <p:nvPr userDrawn="1"/>
        </p:nvSpPr>
        <p:spPr>
          <a:xfrm>
            <a:off x="12052071" y="0"/>
            <a:ext cx="139700" cy="6858000"/>
          </a:xfrm>
          <a:custGeom>
            <a:avLst/>
            <a:gdLst/>
            <a:ahLst/>
            <a:cxnLst/>
            <a:rect l="l" t="t" r="r" b="b"/>
            <a:pathLst>
              <a:path w="139700" h="6858000">
                <a:moveTo>
                  <a:pt x="0" y="6858000"/>
                </a:moveTo>
                <a:lnTo>
                  <a:pt x="139623" y="6858000"/>
                </a:lnTo>
                <a:lnTo>
                  <a:pt x="13962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20" name="Holder 5">
            <a:extLst>
              <a:ext uri="{FF2B5EF4-FFF2-40B4-BE49-F238E27FC236}">
                <a16:creationId xmlns:a16="http://schemas.microsoft.com/office/drawing/2014/main" id="{13CCD6C9-F6D8-0041-87B8-F7AB2E35DBE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28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pic>
        <p:nvPicPr>
          <p:cNvPr id="5" name="Picture 4" descr="A person and person dancing&#10;&#10;Description automatically generated">
            <a:extLst>
              <a:ext uri="{FF2B5EF4-FFF2-40B4-BE49-F238E27FC236}">
                <a16:creationId xmlns:a16="http://schemas.microsoft.com/office/drawing/2014/main" id="{6BFE9282-75F0-9A35-4DB6-ABBCF70F73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7"/>
            <a:ext cx="10273339" cy="685800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23F3696D-FED2-354A-B32D-11E3FE956BD0}"/>
              </a:ext>
            </a:extLst>
          </p:cNvPr>
          <p:cNvSpPr/>
          <p:nvPr userDrawn="1"/>
        </p:nvSpPr>
        <p:spPr>
          <a:xfrm>
            <a:off x="8004378" y="-1"/>
            <a:ext cx="3493363" cy="6855295"/>
          </a:xfrm>
          <a:custGeom>
            <a:avLst/>
            <a:gdLst/>
            <a:ahLst/>
            <a:cxnLst/>
            <a:rect l="l" t="t" r="r" b="b"/>
            <a:pathLst>
              <a:path w="3068320" h="6858000">
                <a:moveTo>
                  <a:pt x="0" y="6858000"/>
                </a:moveTo>
                <a:lnTo>
                  <a:pt x="3068180" y="6858000"/>
                </a:lnTo>
                <a:lnTo>
                  <a:pt x="30681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3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7" name="Holder 2">
            <a:extLst>
              <a:ext uri="{FF2B5EF4-FFF2-40B4-BE49-F238E27FC236}">
                <a16:creationId xmlns:a16="http://schemas.microsoft.com/office/drawing/2014/main" id="{07422257-087C-DE4B-9291-955668EE7B9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8111" y="2237398"/>
            <a:ext cx="3298090" cy="2031325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300" b="0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Place </a:t>
            </a:r>
            <a:r>
              <a:rPr lang="en-US" kern="0" spc="-5" dirty="0"/>
              <a:t>Main  </a:t>
            </a:r>
            <a:r>
              <a:rPr lang="en-US" kern="0" spc="-15" dirty="0"/>
              <a:t>Title </a:t>
            </a:r>
            <a:r>
              <a:rPr lang="en-US" kern="0" spc="-5" dirty="0"/>
              <a:t>Here</a:t>
            </a:r>
            <a:r>
              <a:rPr lang="en-US" kern="0" spc="-70" dirty="0"/>
              <a:t> </a:t>
            </a:r>
            <a:br>
              <a:rPr lang="en-US" kern="0" spc="-70" dirty="0"/>
            </a:br>
            <a:r>
              <a:rPr lang="en-US" kern="0" spc="-5" dirty="0"/>
              <a:t>(No more</a:t>
            </a:r>
            <a:r>
              <a:rPr lang="en-US" kern="0" spc="-20" dirty="0"/>
              <a:t> </a:t>
            </a:r>
            <a:r>
              <a:rPr lang="en-US" kern="0" spc="-5" dirty="0"/>
              <a:t>than </a:t>
            </a:r>
            <a:r>
              <a:rPr lang="en-US" kern="0" dirty="0"/>
              <a:t>4</a:t>
            </a:r>
            <a:r>
              <a:rPr lang="en-US" kern="0" spc="-15" dirty="0"/>
              <a:t> </a:t>
            </a:r>
            <a:r>
              <a:rPr lang="en-US" kern="0" dirty="0"/>
              <a:t>lines)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208110" y="4572000"/>
            <a:ext cx="3298090" cy="76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6621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10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302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319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2004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887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98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70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3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45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7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7EC85B2-019F-D642-9826-FA98F5472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9" r="22820"/>
          <a:stretch/>
        </p:blipFill>
        <p:spPr>
          <a:xfrm flipH="1">
            <a:off x="5334000" y="9069"/>
            <a:ext cx="6858000" cy="68489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B92AA2-1A85-B945-93D2-80B7FD536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62" r="36209"/>
          <a:stretch/>
        </p:blipFill>
        <p:spPr>
          <a:xfrm>
            <a:off x="0" y="0"/>
            <a:ext cx="2834640" cy="6858000"/>
          </a:xfrm>
          <a:prstGeom prst="rect">
            <a:avLst/>
          </a:prstGeom>
        </p:spPr>
      </p:pic>
      <p:sp>
        <p:nvSpPr>
          <p:cNvPr id="9" name="object 3">
            <a:extLst>
              <a:ext uri="{FF2B5EF4-FFF2-40B4-BE49-F238E27FC236}">
                <a16:creationId xmlns:a16="http://schemas.microsoft.com/office/drawing/2014/main" id="{23F3696D-FED2-354A-B32D-11E3FE956BD0}"/>
              </a:ext>
            </a:extLst>
          </p:cNvPr>
          <p:cNvSpPr/>
          <p:nvPr userDrawn="1"/>
        </p:nvSpPr>
        <p:spPr>
          <a:xfrm>
            <a:off x="4758791" y="15996"/>
            <a:ext cx="3068320" cy="6880302"/>
          </a:xfrm>
          <a:custGeom>
            <a:avLst/>
            <a:gdLst/>
            <a:ahLst/>
            <a:cxnLst/>
            <a:rect l="l" t="t" r="r" b="b"/>
            <a:pathLst>
              <a:path w="3068320" h="6858000">
                <a:moveTo>
                  <a:pt x="0" y="6858000"/>
                </a:moveTo>
                <a:lnTo>
                  <a:pt x="3068180" y="6858000"/>
                </a:lnTo>
                <a:lnTo>
                  <a:pt x="30681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3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24A53A32-3BD7-CC43-B475-C48F5E4CF3D4}"/>
              </a:ext>
            </a:extLst>
          </p:cNvPr>
          <p:cNvSpPr/>
          <p:nvPr userDrawn="1"/>
        </p:nvSpPr>
        <p:spPr>
          <a:xfrm>
            <a:off x="8208111" y="0"/>
            <a:ext cx="360680" cy="6858000"/>
          </a:xfrm>
          <a:custGeom>
            <a:avLst/>
            <a:gdLst/>
            <a:ahLst/>
            <a:cxnLst/>
            <a:rect l="l" t="t" r="r" b="b"/>
            <a:pathLst>
              <a:path w="360679" h="6858000">
                <a:moveTo>
                  <a:pt x="0" y="6858000"/>
                </a:moveTo>
                <a:lnTo>
                  <a:pt x="360235" y="6858000"/>
                </a:lnTo>
                <a:lnTo>
                  <a:pt x="36023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4D005470-29C5-7647-990D-50BFEEA00521}"/>
              </a:ext>
            </a:extLst>
          </p:cNvPr>
          <p:cNvSpPr/>
          <p:nvPr userDrawn="1"/>
        </p:nvSpPr>
        <p:spPr>
          <a:xfrm>
            <a:off x="11637111" y="0"/>
            <a:ext cx="415290" cy="6858000"/>
          </a:xfrm>
          <a:custGeom>
            <a:avLst/>
            <a:gdLst/>
            <a:ahLst/>
            <a:cxnLst/>
            <a:rect l="l" t="t" r="r" b="b"/>
            <a:pathLst>
              <a:path w="415290" h="6858000">
                <a:moveTo>
                  <a:pt x="0" y="6858000"/>
                </a:moveTo>
                <a:lnTo>
                  <a:pt x="414959" y="6858000"/>
                </a:lnTo>
                <a:lnTo>
                  <a:pt x="41495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445AF56F-60FA-2F46-B6DD-0D0843DF6D91}"/>
              </a:ext>
            </a:extLst>
          </p:cNvPr>
          <p:cNvSpPr/>
          <p:nvPr userDrawn="1"/>
        </p:nvSpPr>
        <p:spPr>
          <a:xfrm>
            <a:off x="12052071" y="0"/>
            <a:ext cx="139700" cy="6858000"/>
          </a:xfrm>
          <a:custGeom>
            <a:avLst/>
            <a:gdLst/>
            <a:ahLst/>
            <a:cxnLst/>
            <a:rect l="l" t="t" r="r" b="b"/>
            <a:pathLst>
              <a:path w="139700" h="6858000">
                <a:moveTo>
                  <a:pt x="0" y="6858000"/>
                </a:moveTo>
                <a:lnTo>
                  <a:pt x="139623" y="6858000"/>
                </a:lnTo>
                <a:lnTo>
                  <a:pt x="13962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1CC8BAB6-EA65-6B4F-AE94-DD1B939BBB0B}"/>
              </a:ext>
            </a:extLst>
          </p:cNvPr>
          <p:cNvSpPr/>
          <p:nvPr userDrawn="1"/>
        </p:nvSpPr>
        <p:spPr>
          <a:xfrm>
            <a:off x="8701887" y="4420361"/>
            <a:ext cx="3489960" cy="0"/>
          </a:xfrm>
          <a:custGeom>
            <a:avLst/>
            <a:gdLst/>
            <a:ahLst/>
            <a:cxnLst/>
            <a:rect l="l" t="t" r="r" b="b"/>
            <a:pathLst>
              <a:path w="3489959">
                <a:moveTo>
                  <a:pt x="0" y="0"/>
                </a:moveTo>
                <a:lnTo>
                  <a:pt x="3489807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46DD226-B8FC-5D46-BF77-5DE207B8468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199" y="5562600"/>
            <a:ext cx="2371725" cy="457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8839201" y="1729566"/>
            <a:ext cx="2667000" cy="253915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300" b="0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Place </a:t>
            </a:r>
            <a:r>
              <a:rPr lang="en-US" kern="0" spc="-5" dirty="0"/>
              <a:t>Main  </a:t>
            </a:r>
            <a:r>
              <a:rPr lang="en-US" kern="0" spc="-15" dirty="0"/>
              <a:t>Title </a:t>
            </a:r>
            <a:r>
              <a:rPr lang="en-US" kern="0" spc="-5" dirty="0"/>
              <a:t>Here</a:t>
            </a:r>
            <a:r>
              <a:rPr lang="en-US" kern="0" spc="-70" dirty="0"/>
              <a:t> </a:t>
            </a:r>
            <a:br>
              <a:rPr lang="en-US" kern="0" spc="-70" dirty="0"/>
            </a:br>
            <a:r>
              <a:rPr lang="en-US" kern="0" spc="-5" dirty="0"/>
              <a:t>(No more</a:t>
            </a:r>
            <a:r>
              <a:rPr lang="en-US" kern="0" spc="-20" dirty="0"/>
              <a:t> </a:t>
            </a:r>
            <a:r>
              <a:rPr lang="en-US" kern="0" spc="-5" dirty="0"/>
              <a:t>than </a:t>
            </a:r>
            <a:r>
              <a:rPr lang="en-US" kern="0" dirty="0"/>
              <a:t>4</a:t>
            </a:r>
            <a:r>
              <a:rPr lang="en-US" kern="0" spc="-15" dirty="0"/>
              <a:t> </a:t>
            </a:r>
            <a:r>
              <a:rPr lang="en-US" kern="0" dirty="0"/>
              <a:t>lines)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839200" y="4572000"/>
            <a:ext cx="2667000" cy="76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5CCE9DED-99C2-9A4C-BF5A-4DE1C068EA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1440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66712-2351-4246-8118-EC5B45078F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2" r="42909" b="2175"/>
          <a:stretch/>
        </p:blipFill>
        <p:spPr>
          <a:xfrm>
            <a:off x="0" y="0"/>
            <a:ext cx="283464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7944CD-503D-F24B-ADFB-0D77A5844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9" t="7475" r="41837"/>
          <a:stretch/>
        </p:blipFill>
        <p:spPr>
          <a:xfrm>
            <a:off x="2819400" y="0"/>
            <a:ext cx="2514600" cy="6858000"/>
          </a:xfrm>
          <a:prstGeom prst="rect">
            <a:avLst/>
          </a:prstGeom>
        </p:spPr>
      </p:pic>
      <p:sp>
        <p:nvSpPr>
          <p:cNvPr id="20" name="Holder 5">
            <a:extLst>
              <a:ext uri="{FF2B5EF4-FFF2-40B4-BE49-F238E27FC236}">
                <a16:creationId xmlns:a16="http://schemas.microsoft.com/office/drawing/2014/main" id="{13CCD6C9-F6D8-0041-87B8-F7AB2E35DBE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28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4505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5864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782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53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79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2823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7013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2512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54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48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02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dancing in a living room&#10;&#10;Description automatically generated with medium confidence">
            <a:extLst>
              <a:ext uri="{FF2B5EF4-FFF2-40B4-BE49-F238E27FC236}">
                <a16:creationId xmlns:a16="http://schemas.microsoft.com/office/drawing/2014/main" id="{398BA4A8-3836-3D7F-BECE-DB5B9788B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/>
          <a:stretch/>
        </p:blipFill>
        <p:spPr>
          <a:xfrm flipH="1">
            <a:off x="-9525" y="11151"/>
            <a:ext cx="8217560" cy="6858000"/>
          </a:xfrm>
          <a:prstGeom prst="rect">
            <a:avLst/>
          </a:prstGeom>
        </p:spPr>
      </p:pic>
      <p:sp>
        <p:nvSpPr>
          <p:cNvPr id="10" name="object 4">
            <a:extLst>
              <a:ext uri="{FF2B5EF4-FFF2-40B4-BE49-F238E27FC236}">
                <a16:creationId xmlns:a16="http://schemas.microsoft.com/office/drawing/2014/main" id="{24A53A32-3BD7-CC43-B475-C48F5E4CF3D4}"/>
              </a:ext>
            </a:extLst>
          </p:cNvPr>
          <p:cNvSpPr/>
          <p:nvPr userDrawn="1"/>
        </p:nvSpPr>
        <p:spPr>
          <a:xfrm>
            <a:off x="8208111" y="0"/>
            <a:ext cx="360680" cy="6858000"/>
          </a:xfrm>
          <a:custGeom>
            <a:avLst/>
            <a:gdLst/>
            <a:ahLst/>
            <a:cxnLst/>
            <a:rect l="l" t="t" r="r" b="b"/>
            <a:pathLst>
              <a:path w="360679" h="6858000">
                <a:moveTo>
                  <a:pt x="0" y="6858000"/>
                </a:moveTo>
                <a:lnTo>
                  <a:pt x="360235" y="6858000"/>
                </a:lnTo>
                <a:lnTo>
                  <a:pt x="36023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51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445AF56F-60FA-2F46-B6DD-0D0843DF6D91}"/>
              </a:ext>
            </a:extLst>
          </p:cNvPr>
          <p:cNvSpPr/>
          <p:nvPr userDrawn="1"/>
        </p:nvSpPr>
        <p:spPr>
          <a:xfrm>
            <a:off x="12052071" y="0"/>
            <a:ext cx="139700" cy="6858000"/>
          </a:xfrm>
          <a:custGeom>
            <a:avLst/>
            <a:gdLst/>
            <a:ahLst/>
            <a:cxnLst/>
            <a:rect l="l" t="t" r="r" b="b"/>
            <a:pathLst>
              <a:path w="139700" h="6858000">
                <a:moveTo>
                  <a:pt x="0" y="6858000"/>
                </a:moveTo>
                <a:lnTo>
                  <a:pt x="139623" y="6858000"/>
                </a:lnTo>
                <a:lnTo>
                  <a:pt x="13962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1CC8BAB6-EA65-6B4F-AE94-DD1B939BBB0B}"/>
              </a:ext>
            </a:extLst>
          </p:cNvPr>
          <p:cNvSpPr/>
          <p:nvPr userDrawn="1"/>
        </p:nvSpPr>
        <p:spPr>
          <a:xfrm>
            <a:off x="8701887" y="4420361"/>
            <a:ext cx="3489960" cy="0"/>
          </a:xfrm>
          <a:custGeom>
            <a:avLst/>
            <a:gdLst/>
            <a:ahLst/>
            <a:cxnLst/>
            <a:rect l="l" t="t" r="r" b="b"/>
            <a:pathLst>
              <a:path w="3489959">
                <a:moveTo>
                  <a:pt x="0" y="0"/>
                </a:moveTo>
                <a:lnTo>
                  <a:pt x="3489807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20" name="Holder 5">
            <a:extLst>
              <a:ext uri="{FF2B5EF4-FFF2-40B4-BE49-F238E27FC236}">
                <a16:creationId xmlns:a16="http://schemas.microsoft.com/office/drawing/2014/main" id="{13CCD6C9-F6D8-0041-87B8-F7AB2E35DBE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28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5CCE9DED-99C2-9A4C-BF5A-4DE1C068EAF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91440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Holder 2">
            <a:extLst>
              <a:ext uri="{FF2B5EF4-FFF2-40B4-BE49-F238E27FC236}">
                <a16:creationId xmlns:a16="http://schemas.microsoft.com/office/drawing/2014/main" id="{C5207990-1991-2349-B7B5-D0A8BE4670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90711" y="1806510"/>
            <a:ext cx="2846324" cy="246221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algn="l">
              <a:defRPr sz="32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kern="0" dirty="0"/>
            </a:br>
            <a:r>
              <a:rPr lang="en-US" kern="0" dirty="0"/>
              <a:t>Medicare Advantage 2023 first look</a:t>
            </a:r>
            <a:endParaRPr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310" y="4927308"/>
            <a:ext cx="2839453" cy="776413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4D005470-29C5-7647-990D-50BFEEA00521}"/>
              </a:ext>
            </a:extLst>
          </p:cNvPr>
          <p:cNvSpPr/>
          <p:nvPr userDrawn="1"/>
        </p:nvSpPr>
        <p:spPr>
          <a:xfrm>
            <a:off x="11637111" y="0"/>
            <a:ext cx="415290" cy="6858000"/>
          </a:xfrm>
          <a:custGeom>
            <a:avLst/>
            <a:gdLst/>
            <a:ahLst/>
            <a:cxnLst/>
            <a:rect l="l" t="t" r="r" b="b"/>
            <a:pathLst>
              <a:path w="415290" h="6858000">
                <a:moveTo>
                  <a:pt x="0" y="6858000"/>
                </a:moveTo>
                <a:lnTo>
                  <a:pt x="414959" y="6858000"/>
                </a:lnTo>
                <a:lnTo>
                  <a:pt x="414959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943D"/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23F3696D-FED2-354A-B32D-11E3FE956BD0}"/>
              </a:ext>
            </a:extLst>
          </p:cNvPr>
          <p:cNvSpPr/>
          <p:nvPr userDrawn="1"/>
        </p:nvSpPr>
        <p:spPr>
          <a:xfrm>
            <a:off x="5391354" y="30201"/>
            <a:ext cx="3206622" cy="6880302"/>
          </a:xfrm>
          <a:custGeom>
            <a:avLst/>
            <a:gdLst/>
            <a:ahLst/>
            <a:cxnLst/>
            <a:rect l="l" t="t" r="r" b="b"/>
            <a:pathLst>
              <a:path w="3068320" h="6858000">
                <a:moveTo>
                  <a:pt x="0" y="6858000"/>
                </a:moveTo>
                <a:lnTo>
                  <a:pt x="3068180" y="6858000"/>
                </a:lnTo>
                <a:lnTo>
                  <a:pt x="30681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3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667281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6441C0A-79E1-614E-BFFA-771DDFE3ABCE}"/>
              </a:ext>
            </a:extLst>
          </p:cNvPr>
          <p:cNvSpPr/>
          <p:nvPr userDrawn="1"/>
        </p:nvSpPr>
        <p:spPr>
          <a:xfrm>
            <a:off x="-37475" y="0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BD18DD-2C59-8349-85A2-869890E95247}"/>
              </a:ext>
            </a:extLst>
          </p:cNvPr>
          <p:cNvSpPr/>
          <p:nvPr userDrawn="1"/>
        </p:nvSpPr>
        <p:spPr>
          <a:xfrm>
            <a:off x="11277600" y="-329"/>
            <a:ext cx="690683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F38A1EF-4879-E04D-8852-5F288747C1F2}"/>
              </a:ext>
            </a:extLst>
          </p:cNvPr>
          <p:cNvSpPr/>
          <p:nvPr userDrawn="1"/>
        </p:nvSpPr>
        <p:spPr>
          <a:xfrm>
            <a:off x="11506200" y="-8020"/>
            <a:ext cx="453494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05A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9E6BE3A-DBE5-F045-9096-2D622649FE64}"/>
              </a:ext>
            </a:extLst>
          </p:cNvPr>
          <p:cNvSpPr/>
          <p:nvPr userDrawn="1"/>
        </p:nvSpPr>
        <p:spPr>
          <a:xfrm>
            <a:off x="119634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023F6EAA-E3F7-6C49-9609-4677B5ACF92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0FC5ECDF-46AC-F74F-AE8B-3D5400AE23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CC2971-5386-8D41-B48D-BD1D66935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108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1EE8-445A-F140-B2CE-33937D67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C330A-A76E-A64B-ACDF-BE1EED303F03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C0FA4-1022-4D4E-8288-4C285A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352391D-2A62-0A4E-BC71-DE933E5D4134}"/>
              </a:ext>
            </a:extLst>
          </p:cNvPr>
          <p:cNvSpPr/>
          <p:nvPr userDrawn="1"/>
        </p:nvSpPr>
        <p:spPr>
          <a:xfrm>
            <a:off x="-8021" y="0"/>
            <a:ext cx="9044305" cy="6858000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5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495323A-5E16-024E-A5B8-388ED5728850}"/>
              </a:ext>
            </a:extLst>
          </p:cNvPr>
          <p:cNvSpPr/>
          <p:nvPr userDrawn="1"/>
        </p:nvSpPr>
        <p:spPr>
          <a:xfrm>
            <a:off x="9035738" y="-8020"/>
            <a:ext cx="1395642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002B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E0DF019-353F-CA4F-80C1-3A18009A39ED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51F8D61-6399-F648-B646-E94A909FCB35}"/>
              </a:ext>
            </a:extLst>
          </p:cNvPr>
          <p:cNvSpPr/>
          <p:nvPr userDrawn="1"/>
        </p:nvSpPr>
        <p:spPr>
          <a:xfrm>
            <a:off x="1324818" y="4075938"/>
            <a:ext cx="9413240" cy="0"/>
          </a:xfrm>
          <a:custGeom>
            <a:avLst/>
            <a:gdLst/>
            <a:ahLst/>
            <a:cxnLst/>
            <a:rect l="l" t="t" r="r" b="b"/>
            <a:pathLst>
              <a:path w="9413240">
                <a:moveTo>
                  <a:pt x="0" y="0"/>
                </a:moveTo>
                <a:lnTo>
                  <a:pt x="9413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91281-727E-C44D-9D8B-ABC463103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6" r="7235"/>
          <a:stretch/>
        </p:blipFill>
        <p:spPr>
          <a:xfrm>
            <a:off x="6110896" y="0"/>
            <a:ext cx="293570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E6B00-CF74-AA48-801E-C33B2C1428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79" y="677779"/>
            <a:ext cx="677779" cy="762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C5EC5C7-AE30-AA4B-BD40-ED4AE146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9" y="2450432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marR="5080">
              <a:lnSpc>
                <a:spcPts val="4040"/>
              </a:lnSpc>
              <a:spcBef>
                <a:spcPts val="100"/>
              </a:spcBef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Please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use as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 section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divider</a:t>
            </a:r>
            <a:r>
              <a:rPr lang="en-US" sz="32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684964-0E49-8349-9340-6C24C78DB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975009"/>
            <a:ext cx="1219200" cy="2215991"/>
          </a:xfrm>
        </p:spPr>
        <p:txBody>
          <a:bodyPr/>
          <a:lstStyle>
            <a:lvl1pPr marL="0" indent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074177D-E7CD-004F-97BF-8A5ECF6C7768}"/>
              </a:ext>
            </a:extLst>
          </p:cNvPr>
          <p:cNvSpPr txBox="1">
            <a:spLocks/>
          </p:cNvSpPr>
          <p:nvPr userDrawn="1"/>
        </p:nvSpPr>
        <p:spPr>
          <a:xfrm>
            <a:off x="152400" y="6477000"/>
            <a:ext cx="274320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 Regular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C330A-A76E-A64B-ACDF-BE1EED303F03}" type="datetimeFigureOut">
              <a:rPr lang="en-US" smtClean="0">
                <a:solidFill>
                  <a:schemeClr val="bg1"/>
                </a:solidFill>
              </a:rPr>
              <a:pPr/>
              <a:t>7/21/2023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6740C241-A809-BC4C-AB6F-F4277BFF14E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022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C00E4-00B9-4C49-895E-05E04CD5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28688"/>
            <a:ext cx="7999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933A5-68E4-9A48-B778-0652CBB72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799941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F916D76F-4475-0B4D-9072-E471DFAE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A312A887-121D-AD4E-BE7B-60724F1D10E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4" name="Holder 6">
            <a:extLst>
              <a:ext uri="{FF2B5EF4-FFF2-40B4-BE49-F238E27FC236}">
                <a16:creationId xmlns:a16="http://schemas.microsoft.com/office/drawing/2014/main" id="{FA651D38-B685-9947-8B62-F967D18B508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594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2AB6ACA-34D6-6C47-BD0A-B79BDBF6C3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r="37191"/>
          <a:stretch/>
        </p:blipFill>
        <p:spPr>
          <a:xfrm>
            <a:off x="5867400" y="1"/>
            <a:ext cx="4581293" cy="6858000"/>
          </a:xfrm>
          <a:prstGeom prst="rect">
            <a:avLst/>
          </a:prstGeom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ED759C7-4795-864A-8AD3-2307047D9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67400" y="1"/>
            <a:ext cx="4572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00FCC652-8F0D-7144-9F80-772194367155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003559">
              <a:alpha val="82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346F36F-0360-F044-9337-B6B3BD570029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2B4C">
              <a:alpha val="63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6A701A-FE0D-324F-BC63-BEA44EA1E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15" name="Holder 2">
            <a:extLst>
              <a:ext uri="{FF2B5EF4-FFF2-40B4-BE49-F238E27FC236}">
                <a16:creationId xmlns:a16="http://schemas.microsoft.com/office/drawing/2014/main" id="{F0B1AE93-89E7-2A41-8BDA-46D70BBB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4800"/>
            <a:ext cx="541020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7" name="Holder 5">
            <a:extLst>
              <a:ext uri="{FF2B5EF4-FFF2-40B4-BE49-F238E27FC236}">
                <a16:creationId xmlns:a16="http://schemas.microsoft.com/office/drawing/2014/main" id="{F6DE0453-21DD-E544-982C-E99CC2ED570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8" name="Holder 6">
            <a:extLst>
              <a:ext uri="{FF2B5EF4-FFF2-40B4-BE49-F238E27FC236}">
                <a16:creationId xmlns:a16="http://schemas.microsoft.com/office/drawing/2014/main" id="{04B9C7A3-E715-6047-9AA3-8D571F52E67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749140-D420-0B44-BE01-09D949A04A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6" r="7400"/>
          <a:stretch/>
        </p:blipFill>
        <p:spPr>
          <a:xfrm>
            <a:off x="9893508" y="0"/>
            <a:ext cx="55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98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6441C0A-79E1-614E-BFFA-771DDFE3ABCE}"/>
              </a:ext>
            </a:extLst>
          </p:cNvPr>
          <p:cNvSpPr/>
          <p:nvPr userDrawn="1"/>
        </p:nvSpPr>
        <p:spPr>
          <a:xfrm>
            <a:off x="-32083" y="-8022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5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BD18DD-2C59-8349-85A2-869890E95247}"/>
              </a:ext>
            </a:extLst>
          </p:cNvPr>
          <p:cNvSpPr/>
          <p:nvPr userDrawn="1"/>
        </p:nvSpPr>
        <p:spPr>
          <a:xfrm>
            <a:off x="11277600" y="-8022"/>
            <a:ext cx="690683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5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F38A1EF-4879-E04D-8852-5F288747C1F2}"/>
              </a:ext>
            </a:extLst>
          </p:cNvPr>
          <p:cNvSpPr/>
          <p:nvPr userDrawn="1"/>
        </p:nvSpPr>
        <p:spPr>
          <a:xfrm>
            <a:off x="11506200" y="-8020"/>
            <a:ext cx="453494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002B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CD05666-AA5C-2044-8071-BEEA54B468B8}"/>
              </a:ext>
            </a:extLst>
          </p:cNvPr>
          <p:cNvSpPr/>
          <p:nvPr userDrawn="1"/>
        </p:nvSpPr>
        <p:spPr>
          <a:xfrm flipV="1">
            <a:off x="0" y="895349"/>
            <a:ext cx="10591800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9E6BE3A-DBE5-F045-9096-2D622649FE64}"/>
              </a:ext>
            </a:extLst>
          </p:cNvPr>
          <p:cNvSpPr/>
          <p:nvPr userDrawn="1"/>
        </p:nvSpPr>
        <p:spPr>
          <a:xfrm>
            <a:off x="119634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 cap="all" baseline="0">
                <a:solidFill>
                  <a:srgbClr val="54B846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A9DC6F27-BE67-E249-B829-1B9164C4CA3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53790CC2-C048-2A46-8A12-78A60C4952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3101FC-2231-B341-B288-19981463A9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858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5CFFF31-3358-E542-8D52-EF4A6D03BFF5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586BC7F-5849-D242-ACEC-BE6294FBF9C0}"/>
              </a:ext>
            </a:extLst>
          </p:cNvPr>
          <p:cNvSpPr/>
          <p:nvPr userDrawn="1"/>
        </p:nvSpPr>
        <p:spPr>
          <a:xfrm flipV="1">
            <a:off x="0" y="895349"/>
            <a:ext cx="10591800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D2F1BFB-375A-DD4B-A89A-57DD4B8B8448}"/>
              </a:ext>
            </a:extLst>
          </p:cNvPr>
          <p:cNvSpPr/>
          <p:nvPr userDrawn="1"/>
        </p:nvSpPr>
        <p:spPr>
          <a:xfrm>
            <a:off x="11277600" y="-7684"/>
            <a:ext cx="701168" cy="687721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143148A-4475-B841-944A-1BF18E16C2BA}"/>
              </a:ext>
            </a:extLst>
          </p:cNvPr>
          <p:cNvSpPr/>
          <p:nvPr userDrawn="1"/>
        </p:nvSpPr>
        <p:spPr>
          <a:xfrm>
            <a:off x="11988457" y="0"/>
            <a:ext cx="203835" cy="6877210"/>
          </a:xfrm>
          <a:custGeom>
            <a:avLst/>
            <a:gdLst/>
            <a:ahLst/>
            <a:cxnLst/>
            <a:rect l="l" t="t" r="r" b="b"/>
            <a:pathLst>
              <a:path w="203834" h="6849109">
                <a:moveTo>
                  <a:pt x="0" y="6848602"/>
                </a:moveTo>
                <a:lnTo>
                  <a:pt x="203238" y="6848602"/>
                </a:lnTo>
                <a:lnTo>
                  <a:pt x="203238" y="0"/>
                </a:lnTo>
                <a:lnTo>
                  <a:pt x="0" y="0"/>
                </a:lnTo>
                <a:lnTo>
                  <a:pt x="0" y="6848602"/>
                </a:lnTo>
                <a:close/>
              </a:path>
            </a:pathLst>
          </a:custGeom>
          <a:solidFill>
            <a:srgbClr val="7D7F81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0E56005-37A3-6646-9EE4-0B35EFC5B68F}"/>
              </a:ext>
            </a:extLst>
          </p:cNvPr>
          <p:cNvSpPr/>
          <p:nvPr userDrawn="1"/>
        </p:nvSpPr>
        <p:spPr>
          <a:xfrm>
            <a:off x="11506200" y="-7684"/>
            <a:ext cx="484633" cy="6869526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73F9BE1B-AE4B-EF47-A011-C892DD0B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5850"/>
            <a:ext cx="7848600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Place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here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(Arial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regular 18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minimum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16</a:t>
            </a:r>
            <a:r>
              <a:rPr lang="en-US" kern="0" spc="-15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endParaRPr lang="en-US" kern="0" dirty="0">
              <a:cs typeface="Arial"/>
            </a:endParaRPr>
          </a:p>
          <a:p>
            <a:pPr marL="12700" marR="5080"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copy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black or dark enough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selected 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background</a:t>
            </a:r>
            <a:endParaRPr lang="en-US" kern="0" dirty="0">
              <a:cs typeface="Arial"/>
            </a:endParaRPr>
          </a:p>
          <a:p>
            <a:pPr marL="12700" marR="220979">
              <a:spcBef>
                <a:spcPts val="1800"/>
              </a:spcBef>
            </a:pPr>
            <a:r>
              <a:rPr lang="en-US" kern="0" spc="-5" dirty="0">
                <a:solidFill>
                  <a:srgbClr val="231F20"/>
                </a:solidFill>
                <a:cs typeface="Arial"/>
              </a:rPr>
              <a:t>Limit amount of copy 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 slides. Slides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used as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a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guide not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during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</a:t>
            </a:r>
            <a:r>
              <a:rPr lang="en-US" kern="0" spc="-10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presentation</a:t>
            </a:r>
            <a:endParaRPr lang="en-US" kern="0" dirty="0">
              <a:cs typeface="Arial"/>
            </a:endParaRPr>
          </a:p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337" y="381000"/>
            <a:ext cx="8558463" cy="507831"/>
          </a:xfrm>
          <a:prstGeom prst="rect">
            <a:avLst/>
          </a:prstGeom>
        </p:spPr>
        <p:txBody>
          <a:bodyPr lIns="0" tIns="0" rIns="0" bIns="0"/>
          <a:lstStyle>
            <a:lvl1pPr>
              <a:defRPr sz="33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5" name="Holder 5">
            <a:extLst>
              <a:ext uri="{FF2B5EF4-FFF2-40B4-BE49-F238E27FC236}">
                <a16:creationId xmlns:a16="http://schemas.microsoft.com/office/drawing/2014/main" id="{F20969A2-9117-B943-AC07-CE9E34F6278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7B43D96A-B0A6-0946-A31C-04FA14F8CF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9695D1-9C27-8F4F-9834-6CCABEBE7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40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1EE8-445A-F140-B2CE-33937D67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C330A-A76E-A64B-ACDF-BE1EED303F03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C0FA4-1022-4D4E-8288-4C285A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352391D-2A62-0A4E-BC71-DE933E5D4134}"/>
              </a:ext>
            </a:extLst>
          </p:cNvPr>
          <p:cNvSpPr/>
          <p:nvPr userDrawn="1"/>
        </p:nvSpPr>
        <p:spPr>
          <a:xfrm>
            <a:off x="-8021" y="0"/>
            <a:ext cx="9044305" cy="6858000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F1A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495323A-5E16-024E-A5B8-388ED5728850}"/>
              </a:ext>
            </a:extLst>
          </p:cNvPr>
          <p:cNvSpPr/>
          <p:nvPr userDrawn="1"/>
        </p:nvSpPr>
        <p:spPr>
          <a:xfrm>
            <a:off x="9035738" y="-8020"/>
            <a:ext cx="1395642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F1A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E0DF019-353F-CA4F-80C1-3A18009A39ED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51F8D61-6399-F648-B646-E94A909FCB35}"/>
              </a:ext>
            </a:extLst>
          </p:cNvPr>
          <p:cNvSpPr/>
          <p:nvPr userDrawn="1"/>
        </p:nvSpPr>
        <p:spPr>
          <a:xfrm>
            <a:off x="1324818" y="4075938"/>
            <a:ext cx="9413240" cy="0"/>
          </a:xfrm>
          <a:custGeom>
            <a:avLst/>
            <a:gdLst/>
            <a:ahLst/>
            <a:cxnLst/>
            <a:rect l="l" t="t" r="r" b="b"/>
            <a:pathLst>
              <a:path w="9413240">
                <a:moveTo>
                  <a:pt x="0" y="0"/>
                </a:moveTo>
                <a:lnTo>
                  <a:pt x="9413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91281-727E-C44D-9D8B-ABC463103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6" r="7235"/>
          <a:stretch/>
        </p:blipFill>
        <p:spPr>
          <a:xfrm>
            <a:off x="6110896" y="0"/>
            <a:ext cx="293570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E6B00-CF74-AA48-801E-C33B2C1428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79" y="677779"/>
            <a:ext cx="677779" cy="762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C5EC5C7-AE30-AA4B-BD40-ED4AE146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9" y="2450432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 marR="5080">
              <a:lnSpc>
                <a:spcPts val="4040"/>
              </a:lnSpc>
              <a:spcBef>
                <a:spcPts val="100"/>
              </a:spcBef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Please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use as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 section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divider</a:t>
            </a:r>
            <a:r>
              <a:rPr lang="en-US" sz="32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684964-0E49-8349-9340-6C24C78DB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975009"/>
            <a:ext cx="1219200" cy="2215991"/>
          </a:xfrm>
        </p:spPr>
        <p:txBody>
          <a:bodyPr/>
          <a:lstStyle>
            <a:lvl1pPr marL="0" indent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11B205C-21C3-7F48-8935-04C367B82F3A}"/>
              </a:ext>
            </a:extLst>
          </p:cNvPr>
          <p:cNvSpPr txBox="1">
            <a:spLocks/>
          </p:cNvSpPr>
          <p:nvPr userDrawn="1"/>
        </p:nvSpPr>
        <p:spPr>
          <a:xfrm>
            <a:off x="152400" y="6477000"/>
            <a:ext cx="274320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 Regular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C330A-A76E-A64B-ACDF-BE1EED303F03}" type="datetimeFigureOut">
              <a:rPr lang="en-US" smtClean="0">
                <a:solidFill>
                  <a:schemeClr val="bg1"/>
                </a:solidFill>
              </a:rPr>
              <a:pPr/>
              <a:t>7/21/2023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AE706AF7-34CE-9446-9FE4-502431D7BD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074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C00E4-00B9-4C49-895E-05E04CD5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28688"/>
            <a:ext cx="7999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933A5-68E4-9A48-B778-0652CBB72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799941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F916D76F-4475-0B4D-9072-E471DFAE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D1E1A79E-252F-4049-A90B-BA00D52B456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CBA0C4B8-600E-154E-8C9C-3EED089A3F3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0447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BB70F80-99C7-9544-B365-FF4B4E96D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r="37191"/>
          <a:stretch/>
        </p:blipFill>
        <p:spPr>
          <a:xfrm>
            <a:off x="5867400" y="1"/>
            <a:ext cx="4581293" cy="6858000"/>
          </a:xfrm>
          <a:prstGeom prst="rect">
            <a:avLst/>
          </a:prstGeom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4E07D98D-034E-2048-A764-4AD953C0A2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67400" y="1"/>
            <a:ext cx="4572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00FCC652-8F0D-7144-9F80-772194367155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8325E">
              <a:alpha val="82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346F36F-0360-F044-9337-B6B3BD570029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3F1A45">
              <a:alpha val="63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6A701A-FE0D-324F-BC63-BEA44EA1E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9E9905-18C3-D74A-A277-02B0F1BA44AC}"/>
              </a:ext>
            </a:extLst>
          </p:cNvPr>
          <p:cNvSpPr/>
          <p:nvPr userDrawn="1"/>
        </p:nvSpPr>
        <p:spPr>
          <a:xfrm>
            <a:off x="533400" y="1066800"/>
            <a:ext cx="5029200" cy="334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pt or lager)  </a:t>
            </a:r>
          </a:p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298450" marR="220979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</p:txBody>
      </p:sp>
      <p:sp>
        <p:nvSpPr>
          <p:cNvPr id="15" name="Holder 2">
            <a:extLst>
              <a:ext uri="{FF2B5EF4-FFF2-40B4-BE49-F238E27FC236}">
                <a16:creationId xmlns:a16="http://schemas.microsoft.com/office/drawing/2014/main" id="{F0B1AE93-89E7-2A41-8BDA-46D70BBB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4800"/>
            <a:ext cx="541020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7" name="Holder 5">
            <a:extLst>
              <a:ext uri="{FF2B5EF4-FFF2-40B4-BE49-F238E27FC236}">
                <a16:creationId xmlns:a16="http://schemas.microsoft.com/office/drawing/2014/main" id="{DA94F86A-5484-584D-8540-08DECC5537D3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8" name="Holder 6">
            <a:extLst>
              <a:ext uri="{FF2B5EF4-FFF2-40B4-BE49-F238E27FC236}">
                <a16:creationId xmlns:a16="http://schemas.microsoft.com/office/drawing/2014/main" id="{1FDAC87C-87F1-C341-9463-4738F760E6D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73420E4-D2AB-0546-B9B9-D824A5682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6" r="7400"/>
          <a:stretch/>
        </p:blipFill>
        <p:spPr>
          <a:xfrm>
            <a:off x="9893508" y="0"/>
            <a:ext cx="55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37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6441C0A-79E1-614E-BFFA-771DDFE3ABCE}"/>
              </a:ext>
            </a:extLst>
          </p:cNvPr>
          <p:cNvSpPr/>
          <p:nvPr userDrawn="1"/>
        </p:nvSpPr>
        <p:spPr>
          <a:xfrm>
            <a:off x="-32083" y="-8022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832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BD18DD-2C59-8349-85A2-869890E95247}"/>
              </a:ext>
            </a:extLst>
          </p:cNvPr>
          <p:cNvSpPr/>
          <p:nvPr userDrawn="1"/>
        </p:nvSpPr>
        <p:spPr>
          <a:xfrm>
            <a:off x="11277600" y="-329"/>
            <a:ext cx="690683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832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F38A1EF-4879-E04D-8852-5F288747C1F2}"/>
              </a:ext>
            </a:extLst>
          </p:cNvPr>
          <p:cNvSpPr/>
          <p:nvPr userDrawn="1"/>
        </p:nvSpPr>
        <p:spPr>
          <a:xfrm>
            <a:off x="11506200" y="-8020"/>
            <a:ext cx="453494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F1A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CD05666-AA5C-2044-8071-BEEA54B468B8}"/>
              </a:ext>
            </a:extLst>
          </p:cNvPr>
          <p:cNvSpPr/>
          <p:nvPr userDrawn="1"/>
        </p:nvSpPr>
        <p:spPr>
          <a:xfrm flipV="1">
            <a:off x="0" y="895349"/>
            <a:ext cx="10591800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9E6BE3A-DBE5-F045-9096-2D622649FE64}"/>
              </a:ext>
            </a:extLst>
          </p:cNvPr>
          <p:cNvSpPr/>
          <p:nvPr userDrawn="1"/>
        </p:nvSpPr>
        <p:spPr>
          <a:xfrm>
            <a:off x="119634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84E8991F-A44D-7F4B-869B-D346514F9A5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48B67BA6-A369-0E42-BE3E-639B6D901F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40D6D9-4DD3-2D40-B321-3C8C034D7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12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Holder 5">
            <a:extLst>
              <a:ext uri="{FF2B5EF4-FFF2-40B4-BE49-F238E27FC236}">
                <a16:creationId xmlns:a16="http://schemas.microsoft.com/office/drawing/2014/main" id="{B9ADA884-BEFB-7E43-A547-DF1A0BF4B998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228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9"/>
          <a:stretch/>
        </p:blipFill>
        <p:spPr>
          <a:xfrm flipH="1">
            <a:off x="0" y="18473"/>
            <a:ext cx="76962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A2D5A3C-930F-1147-A93B-2530F589F66D}"/>
              </a:ext>
            </a:extLst>
          </p:cNvPr>
          <p:cNvGrpSpPr/>
          <p:nvPr userDrawn="1"/>
        </p:nvGrpSpPr>
        <p:grpSpPr>
          <a:xfrm>
            <a:off x="6627279" y="18473"/>
            <a:ext cx="5564721" cy="6858000"/>
            <a:chOff x="6627050" y="0"/>
            <a:chExt cx="5564721" cy="685800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24A53A32-3BD7-CC43-B475-C48F5E4CF3D4}"/>
                </a:ext>
              </a:extLst>
            </p:cNvPr>
            <p:cNvSpPr/>
            <p:nvPr userDrawn="1"/>
          </p:nvSpPr>
          <p:spPr>
            <a:xfrm>
              <a:off x="8208111" y="0"/>
              <a:ext cx="360680" cy="6858000"/>
            </a:xfrm>
            <a:custGeom>
              <a:avLst/>
              <a:gdLst/>
              <a:ahLst/>
              <a:cxnLst/>
              <a:rect l="l" t="t" r="r" b="b"/>
              <a:pathLst>
                <a:path w="360679" h="6858000">
                  <a:moveTo>
                    <a:pt x="0" y="6858000"/>
                  </a:moveTo>
                  <a:lnTo>
                    <a:pt x="360235" y="6858000"/>
                  </a:lnTo>
                  <a:lnTo>
                    <a:pt x="360235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>
                <a:alpha val="51998"/>
              </a:srgbClr>
            </a:solidFill>
          </p:spPr>
          <p:txBody>
            <a:bodyPr wrap="square" lIns="0" tIns="0" rIns="0" bIns="0" rtlCol="0"/>
            <a:lstStyle/>
            <a:p>
              <a:endParaRPr b="0" i="0" dirty="0">
                <a:latin typeface="Arial Regular"/>
              </a:endParaRPr>
            </a:p>
          </p:txBody>
        </p:sp>
        <p:sp>
          <p:nvSpPr>
            <p:cNvPr id="21" name="object 5">
              <a:extLst>
                <a:ext uri="{FF2B5EF4-FFF2-40B4-BE49-F238E27FC236}">
                  <a16:creationId xmlns:a16="http://schemas.microsoft.com/office/drawing/2014/main" id="{01C25DA8-989D-D744-BFE8-B457C90630EF}"/>
                </a:ext>
              </a:extLst>
            </p:cNvPr>
            <p:cNvSpPr/>
            <p:nvPr userDrawn="1"/>
          </p:nvSpPr>
          <p:spPr>
            <a:xfrm>
              <a:off x="11637111" y="0"/>
              <a:ext cx="415290" cy="6858000"/>
            </a:xfrm>
            <a:custGeom>
              <a:avLst/>
              <a:gdLst/>
              <a:ahLst/>
              <a:cxnLst/>
              <a:rect l="l" t="t" r="r" b="b"/>
              <a:pathLst>
                <a:path w="415290" h="6858000">
                  <a:moveTo>
                    <a:pt x="0" y="6858000"/>
                  </a:moveTo>
                  <a:lnTo>
                    <a:pt x="414959" y="6858000"/>
                  </a:lnTo>
                  <a:lnTo>
                    <a:pt x="414959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0943D"/>
            </a:solidFill>
          </p:spPr>
          <p:txBody>
            <a:bodyPr wrap="square" lIns="0" tIns="0" rIns="0" bIns="0" rtlCol="0"/>
            <a:lstStyle/>
            <a:p>
              <a:endParaRPr b="0" i="0" dirty="0">
                <a:latin typeface="Arial Regular"/>
              </a:endParaRPr>
            </a:p>
          </p:txBody>
        </p:sp>
        <p:sp>
          <p:nvSpPr>
            <p:cNvPr id="22" name="object 6">
              <a:extLst>
                <a:ext uri="{FF2B5EF4-FFF2-40B4-BE49-F238E27FC236}">
                  <a16:creationId xmlns:a16="http://schemas.microsoft.com/office/drawing/2014/main" id="{91DF13B2-B575-0040-A368-055D6EB8320F}"/>
                </a:ext>
              </a:extLst>
            </p:cNvPr>
            <p:cNvSpPr/>
            <p:nvPr userDrawn="1"/>
          </p:nvSpPr>
          <p:spPr>
            <a:xfrm>
              <a:off x="12052071" y="0"/>
              <a:ext cx="139700" cy="6858000"/>
            </a:xfrm>
            <a:custGeom>
              <a:avLst/>
              <a:gdLst/>
              <a:ahLst/>
              <a:cxnLst/>
              <a:rect l="l" t="t" r="r" b="b"/>
              <a:pathLst>
                <a:path w="139700" h="6858000">
                  <a:moveTo>
                    <a:pt x="0" y="6858000"/>
                  </a:moveTo>
                  <a:lnTo>
                    <a:pt x="139623" y="6858000"/>
                  </a:lnTo>
                  <a:lnTo>
                    <a:pt x="139623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4CAD2E"/>
            </a:solidFill>
          </p:spPr>
          <p:txBody>
            <a:bodyPr wrap="square" lIns="0" tIns="0" rIns="0" bIns="0" rtlCol="0"/>
            <a:lstStyle/>
            <a:p>
              <a:endParaRPr b="0" i="0" dirty="0">
                <a:latin typeface="Arial Regular"/>
              </a:endParaRPr>
            </a:p>
          </p:txBody>
        </p:sp>
        <p:sp>
          <p:nvSpPr>
            <p:cNvPr id="20" name="object 4">
              <a:extLst>
                <a:ext uri="{FF2B5EF4-FFF2-40B4-BE49-F238E27FC236}">
                  <a16:creationId xmlns:a16="http://schemas.microsoft.com/office/drawing/2014/main" id="{16535E0C-C90F-C149-8C57-F43AD4ED2391}"/>
                </a:ext>
              </a:extLst>
            </p:cNvPr>
            <p:cNvSpPr/>
            <p:nvPr userDrawn="1"/>
          </p:nvSpPr>
          <p:spPr>
            <a:xfrm>
              <a:off x="8208111" y="0"/>
              <a:ext cx="360680" cy="6858000"/>
            </a:xfrm>
            <a:custGeom>
              <a:avLst/>
              <a:gdLst/>
              <a:ahLst/>
              <a:cxnLst/>
              <a:rect l="l" t="t" r="r" b="b"/>
              <a:pathLst>
                <a:path w="360679" h="6858000">
                  <a:moveTo>
                    <a:pt x="0" y="6858000"/>
                  </a:moveTo>
                  <a:lnTo>
                    <a:pt x="360235" y="6858000"/>
                  </a:lnTo>
                  <a:lnTo>
                    <a:pt x="360235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FFFF">
                <a:alpha val="51998"/>
              </a:srgbClr>
            </a:solidFill>
          </p:spPr>
          <p:txBody>
            <a:bodyPr wrap="square" lIns="0" tIns="0" rIns="0" bIns="0" rtlCol="0"/>
            <a:lstStyle/>
            <a:p>
              <a:endParaRPr b="0" i="0" dirty="0">
                <a:latin typeface="Arial Regular"/>
              </a:endParaRPr>
            </a:p>
          </p:txBody>
        </p:sp>
        <p:sp>
          <p:nvSpPr>
            <p:cNvPr id="23" name="object 31">
              <a:extLst>
                <a:ext uri="{FF2B5EF4-FFF2-40B4-BE49-F238E27FC236}">
                  <a16:creationId xmlns:a16="http://schemas.microsoft.com/office/drawing/2014/main" id="{7BF8E91B-6E95-904C-B3E9-0C1DA9262CA7}"/>
                </a:ext>
              </a:extLst>
            </p:cNvPr>
            <p:cNvSpPr/>
            <p:nvPr userDrawn="1"/>
          </p:nvSpPr>
          <p:spPr>
            <a:xfrm>
              <a:off x="6627050" y="0"/>
              <a:ext cx="1581150" cy="6858000"/>
            </a:xfrm>
            <a:custGeom>
              <a:avLst/>
              <a:gdLst/>
              <a:ahLst/>
              <a:cxnLst/>
              <a:rect l="l" t="t" r="r" b="b"/>
              <a:pathLst>
                <a:path w="1581150" h="6858000">
                  <a:moveTo>
                    <a:pt x="0" y="6858000"/>
                  </a:moveTo>
                  <a:lnTo>
                    <a:pt x="1581061" y="6858000"/>
                  </a:lnTo>
                  <a:lnTo>
                    <a:pt x="1581061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6F7171">
                <a:alpha val="46998"/>
              </a:srgbClr>
            </a:solidFill>
          </p:spPr>
          <p:txBody>
            <a:bodyPr wrap="square" lIns="0" tIns="0" rIns="0" bIns="0" rtlCol="0"/>
            <a:lstStyle/>
            <a:p>
              <a:endParaRPr b="0" i="0" dirty="0">
                <a:latin typeface="Arial Regular"/>
              </a:endParaRPr>
            </a:p>
          </p:txBody>
        </p:sp>
      </p:grpSp>
      <p:sp>
        <p:nvSpPr>
          <p:cNvPr id="18" name="object 3">
            <a:extLst>
              <a:ext uri="{FF2B5EF4-FFF2-40B4-BE49-F238E27FC236}">
                <a16:creationId xmlns:a16="http://schemas.microsoft.com/office/drawing/2014/main" id="{23F3696D-FED2-354A-B32D-11E3FE956BD0}"/>
              </a:ext>
            </a:extLst>
          </p:cNvPr>
          <p:cNvSpPr/>
          <p:nvPr userDrawn="1"/>
        </p:nvSpPr>
        <p:spPr>
          <a:xfrm>
            <a:off x="7444849" y="18473"/>
            <a:ext cx="4097222" cy="6880302"/>
          </a:xfrm>
          <a:custGeom>
            <a:avLst/>
            <a:gdLst/>
            <a:ahLst/>
            <a:cxnLst/>
            <a:rect l="l" t="t" r="r" b="b"/>
            <a:pathLst>
              <a:path w="3068320" h="6858000">
                <a:moveTo>
                  <a:pt x="0" y="6858000"/>
                </a:moveTo>
                <a:lnTo>
                  <a:pt x="3068180" y="6858000"/>
                </a:lnTo>
                <a:lnTo>
                  <a:pt x="30681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83998"/>
            </a:srgbClr>
          </a:solidFill>
        </p:spPr>
        <p:txBody>
          <a:bodyPr wrap="square" lIns="0" tIns="0" rIns="0" bIns="0" rtlCol="0"/>
          <a:lstStyle/>
          <a:p>
            <a:endParaRPr b="0" i="0" dirty="0">
              <a:latin typeface="Arial Regular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488164" y="4166558"/>
            <a:ext cx="2667000" cy="76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4" name="Holder 2">
            <a:extLst>
              <a:ext uri="{FF2B5EF4-FFF2-40B4-BE49-F238E27FC236}">
                <a16:creationId xmlns:a16="http://schemas.microsoft.com/office/drawing/2014/main" id="{47D22F51-20F5-504B-BC6A-346C1DE59C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88164" y="2325367"/>
            <a:ext cx="2667000" cy="152349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3300" b="1" i="0">
                <a:solidFill>
                  <a:srgbClr val="002060"/>
                </a:solidFill>
                <a:latin typeface="Arial Regular"/>
                <a:cs typeface="Arial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/>
              <a:t>MAP Medicare first look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93235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6441C0A-79E1-614E-BFFA-771DDFE3ABCE}"/>
              </a:ext>
            </a:extLst>
          </p:cNvPr>
          <p:cNvSpPr/>
          <p:nvPr userDrawn="1"/>
        </p:nvSpPr>
        <p:spPr>
          <a:xfrm>
            <a:off x="-32083" y="-8022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832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BD18DD-2C59-8349-85A2-869890E95247}"/>
              </a:ext>
            </a:extLst>
          </p:cNvPr>
          <p:cNvSpPr/>
          <p:nvPr userDrawn="1"/>
        </p:nvSpPr>
        <p:spPr>
          <a:xfrm>
            <a:off x="11277600" y="-329"/>
            <a:ext cx="690683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832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F38A1EF-4879-E04D-8852-5F288747C1F2}"/>
              </a:ext>
            </a:extLst>
          </p:cNvPr>
          <p:cNvSpPr/>
          <p:nvPr userDrawn="1"/>
        </p:nvSpPr>
        <p:spPr>
          <a:xfrm>
            <a:off x="11506200" y="-8020"/>
            <a:ext cx="453494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F1A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9E6BE3A-DBE5-F045-9096-2D622649FE64}"/>
              </a:ext>
            </a:extLst>
          </p:cNvPr>
          <p:cNvSpPr/>
          <p:nvPr userDrawn="1"/>
        </p:nvSpPr>
        <p:spPr>
          <a:xfrm>
            <a:off x="119634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84E8991F-A44D-7F4B-869B-D346514F9A5D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48B67BA6-A369-0E42-BE3E-639B6D901F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40D6D9-4DD3-2D40-B321-3C8C034D7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25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1EE8-445A-F140-B2CE-33937D67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C330A-A76E-A64B-ACDF-BE1EED303F03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C0FA4-1022-4D4E-8288-4C285A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352391D-2A62-0A4E-BC71-DE933E5D4134}"/>
              </a:ext>
            </a:extLst>
          </p:cNvPr>
          <p:cNvSpPr/>
          <p:nvPr userDrawn="1"/>
        </p:nvSpPr>
        <p:spPr>
          <a:xfrm>
            <a:off x="-8021" y="0"/>
            <a:ext cx="9044305" cy="6858000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495323A-5E16-024E-A5B8-388ED5728850}"/>
              </a:ext>
            </a:extLst>
          </p:cNvPr>
          <p:cNvSpPr/>
          <p:nvPr userDrawn="1"/>
        </p:nvSpPr>
        <p:spPr>
          <a:xfrm>
            <a:off x="9035738" y="-8020"/>
            <a:ext cx="1395642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05A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E0DF019-353F-CA4F-80C1-3A18009A39ED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51F8D61-6399-F648-B646-E94A909FCB35}"/>
              </a:ext>
            </a:extLst>
          </p:cNvPr>
          <p:cNvSpPr/>
          <p:nvPr userDrawn="1"/>
        </p:nvSpPr>
        <p:spPr>
          <a:xfrm>
            <a:off x="1324818" y="4075938"/>
            <a:ext cx="9413240" cy="0"/>
          </a:xfrm>
          <a:custGeom>
            <a:avLst/>
            <a:gdLst/>
            <a:ahLst/>
            <a:cxnLst/>
            <a:rect l="l" t="t" r="r" b="b"/>
            <a:pathLst>
              <a:path w="9413240">
                <a:moveTo>
                  <a:pt x="0" y="0"/>
                </a:moveTo>
                <a:lnTo>
                  <a:pt x="9413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91281-727E-C44D-9D8B-ABC463103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6" r="7235"/>
          <a:stretch/>
        </p:blipFill>
        <p:spPr>
          <a:xfrm>
            <a:off x="6110896" y="0"/>
            <a:ext cx="293570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E6B00-CF74-AA48-801E-C33B2C1428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79" y="677779"/>
            <a:ext cx="677779" cy="762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C5EC5C7-AE30-AA4B-BD40-ED4AE146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9" y="2450432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marR="5080">
              <a:lnSpc>
                <a:spcPts val="4040"/>
              </a:lnSpc>
              <a:spcBef>
                <a:spcPts val="100"/>
              </a:spcBef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Please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use as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 section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divider</a:t>
            </a:r>
            <a:r>
              <a:rPr lang="en-US" sz="32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69CDA9F-7C97-A747-BA16-CDF7928BF8D6}"/>
              </a:ext>
            </a:extLst>
          </p:cNvPr>
          <p:cNvSpPr txBox="1">
            <a:spLocks/>
          </p:cNvSpPr>
          <p:nvPr userDrawn="1"/>
        </p:nvSpPr>
        <p:spPr>
          <a:xfrm>
            <a:off x="152400" y="6477000"/>
            <a:ext cx="274320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 Regular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C330A-A76E-A64B-ACDF-BE1EED303F03}" type="datetimeFigureOut">
              <a:rPr lang="en-US" smtClean="0">
                <a:solidFill>
                  <a:schemeClr val="bg1"/>
                </a:solidFill>
              </a:rPr>
              <a:pPr/>
              <a:t>7/21/2023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684964-0E49-8349-9340-6C24C78DB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975009"/>
            <a:ext cx="1219200" cy="2215991"/>
          </a:xfrm>
        </p:spPr>
        <p:txBody>
          <a:bodyPr/>
          <a:lstStyle>
            <a:lvl1pPr marL="0" indent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9A167846-E0B5-1644-B6B9-ED506C6D51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9551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C00E4-00B9-4C49-895E-05E04CD5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28688"/>
            <a:ext cx="7999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933A5-68E4-9A48-B778-0652CBB72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799941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F916D76F-4475-0B4D-9072-E471DFAE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ABBF5737-5DC6-6A45-A865-4601A900B01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B810E094-7702-F240-8673-3F7B4F833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539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D42133-65A6-444E-9977-8C5E62DAD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r="37191"/>
          <a:stretch/>
        </p:blipFill>
        <p:spPr>
          <a:xfrm>
            <a:off x="5867400" y="1"/>
            <a:ext cx="4581293" cy="6858000"/>
          </a:xfrm>
          <a:prstGeom prst="rect">
            <a:avLst/>
          </a:prstGeom>
        </p:spPr>
      </p:pic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D50B25A-65A8-8847-A9C1-B493396C0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67400" y="1"/>
            <a:ext cx="4572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00FCC652-8F0D-7144-9F80-772194367155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0C6838">
              <a:alpha val="82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346F36F-0360-F044-9337-B6B3BD570029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305A3C">
              <a:alpha val="91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6A701A-FE0D-324F-BC63-BEA44EA1E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9E9905-18C3-D74A-A277-02B0F1BA44AC}"/>
              </a:ext>
            </a:extLst>
          </p:cNvPr>
          <p:cNvSpPr/>
          <p:nvPr userDrawn="1"/>
        </p:nvSpPr>
        <p:spPr>
          <a:xfrm>
            <a:off x="533400" y="1066800"/>
            <a:ext cx="5029200" cy="334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pt or lager)  </a:t>
            </a:r>
          </a:p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298450" marR="220979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</p:txBody>
      </p:sp>
      <p:sp>
        <p:nvSpPr>
          <p:cNvPr id="15" name="Holder 2">
            <a:extLst>
              <a:ext uri="{FF2B5EF4-FFF2-40B4-BE49-F238E27FC236}">
                <a16:creationId xmlns:a16="http://schemas.microsoft.com/office/drawing/2014/main" id="{F0B1AE93-89E7-2A41-8BDA-46D70BBB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4800"/>
            <a:ext cx="541020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7" name="Holder 5">
            <a:extLst>
              <a:ext uri="{FF2B5EF4-FFF2-40B4-BE49-F238E27FC236}">
                <a16:creationId xmlns:a16="http://schemas.microsoft.com/office/drawing/2014/main" id="{71F0D9EE-52C9-C64A-BAF6-D78933B1331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8" name="Holder 6">
            <a:extLst>
              <a:ext uri="{FF2B5EF4-FFF2-40B4-BE49-F238E27FC236}">
                <a16:creationId xmlns:a16="http://schemas.microsoft.com/office/drawing/2014/main" id="{7B9FA0C7-1128-5846-8BF4-284807C658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5E1722-BDCE-224A-8F12-16B0EE31B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6" r="7400"/>
          <a:stretch/>
        </p:blipFill>
        <p:spPr>
          <a:xfrm>
            <a:off x="9893508" y="0"/>
            <a:ext cx="55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702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6441C0A-79E1-614E-BFFA-771DDFE3ABCE}"/>
              </a:ext>
            </a:extLst>
          </p:cNvPr>
          <p:cNvSpPr/>
          <p:nvPr userDrawn="1"/>
        </p:nvSpPr>
        <p:spPr>
          <a:xfrm>
            <a:off x="-37475" y="0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BD18DD-2C59-8349-85A2-869890E95247}"/>
              </a:ext>
            </a:extLst>
          </p:cNvPr>
          <p:cNvSpPr/>
          <p:nvPr userDrawn="1"/>
        </p:nvSpPr>
        <p:spPr>
          <a:xfrm>
            <a:off x="11277600" y="-329"/>
            <a:ext cx="690683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F38A1EF-4879-E04D-8852-5F288747C1F2}"/>
              </a:ext>
            </a:extLst>
          </p:cNvPr>
          <p:cNvSpPr/>
          <p:nvPr userDrawn="1"/>
        </p:nvSpPr>
        <p:spPr>
          <a:xfrm>
            <a:off x="11506200" y="-8020"/>
            <a:ext cx="453494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05A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1CD05666-AA5C-2044-8071-BEEA54B468B8}"/>
              </a:ext>
            </a:extLst>
          </p:cNvPr>
          <p:cNvSpPr/>
          <p:nvPr userDrawn="1"/>
        </p:nvSpPr>
        <p:spPr>
          <a:xfrm flipV="1">
            <a:off x="0" y="895349"/>
            <a:ext cx="10591800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9E6BE3A-DBE5-F045-9096-2D622649FE64}"/>
              </a:ext>
            </a:extLst>
          </p:cNvPr>
          <p:cNvSpPr/>
          <p:nvPr userDrawn="1"/>
        </p:nvSpPr>
        <p:spPr>
          <a:xfrm>
            <a:off x="119634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023F6EAA-E3F7-6C49-9609-4677B5ACF92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0FC5ECDF-46AC-F74F-AE8B-3D5400AE23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CC2971-5386-8D41-B48D-BD1D66935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0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>
            <a:extLst>
              <a:ext uri="{FF2B5EF4-FFF2-40B4-BE49-F238E27FC236}">
                <a16:creationId xmlns:a16="http://schemas.microsoft.com/office/drawing/2014/main" id="{D6441C0A-79E1-614E-BFFA-771DDFE3ABCE}"/>
              </a:ext>
            </a:extLst>
          </p:cNvPr>
          <p:cNvSpPr/>
          <p:nvPr userDrawn="1"/>
        </p:nvSpPr>
        <p:spPr>
          <a:xfrm>
            <a:off x="-37475" y="0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3FBD18DD-2C59-8349-85A2-869890E95247}"/>
              </a:ext>
            </a:extLst>
          </p:cNvPr>
          <p:cNvSpPr/>
          <p:nvPr userDrawn="1"/>
        </p:nvSpPr>
        <p:spPr>
          <a:xfrm>
            <a:off x="11277600" y="-329"/>
            <a:ext cx="690683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F38A1EF-4879-E04D-8852-5F288747C1F2}"/>
              </a:ext>
            </a:extLst>
          </p:cNvPr>
          <p:cNvSpPr/>
          <p:nvPr userDrawn="1"/>
        </p:nvSpPr>
        <p:spPr>
          <a:xfrm>
            <a:off x="11506200" y="-8020"/>
            <a:ext cx="453494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05A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09E6BE3A-DBE5-F045-9096-2D622649FE64}"/>
              </a:ext>
            </a:extLst>
          </p:cNvPr>
          <p:cNvSpPr/>
          <p:nvPr userDrawn="1"/>
        </p:nvSpPr>
        <p:spPr>
          <a:xfrm>
            <a:off x="11963400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023F6EAA-E3F7-6C49-9609-4677B5ACF92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0FC5ECDF-46AC-F74F-AE8B-3D5400AE23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CC2971-5386-8D41-B48D-BD1D669359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143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A1EE8-445A-F140-B2CE-33937D671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C330A-A76E-A64B-ACDF-BE1EED303F03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C0FA4-1022-4D4E-8288-4C285A54D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3352391D-2A62-0A4E-BC71-DE933E5D4134}"/>
              </a:ext>
            </a:extLst>
          </p:cNvPr>
          <p:cNvSpPr/>
          <p:nvPr userDrawn="1"/>
        </p:nvSpPr>
        <p:spPr>
          <a:xfrm>
            <a:off x="-8021" y="0"/>
            <a:ext cx="9044305" cy="6858000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0495323A-5E16-024E-A5B8-388ED5728850}"/>
              </a:ext>
            </a:extLst>
          </p:cNvPr>
          <p:cNvSpPr/>
          <p:nvPr userDrawn="1"/>
        </p:nvSpPr>
        <p:spPr>
          <a:xfrm>
            <a:off x="9035738" y="-8020"/>
            <a:ext cx="1395642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54B846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5E0DF019-353F-CA4F-80C1-3A18009A39ED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F51F8D61-6399-F648-B646-E94A909FCB35}"/>
              </a:ext>
            </a:extLst>
          </p:cNvPr>
          <p:cNvSpPr/>
          <p:nvPr userDrawn="1"/>
        </p:nvSpPr>
        <p:spPr>
          <a:xfrm>
            <a:off x="1324818" y="4075938"/>
            <a:ext cx="9413240" cy="0"/>
          </a:xfrm>
          <a:custGeom>
            <a:avLst/>
            <a:gdLst/>
            <a:ahLst/>
            <a:cxnLst/>
            <a:rect l="l" t="t" r="r" b="b"/>
            <a:pathLst>
              <a:path w="9413240">
                <a:moveTo>
                  <a:pt x="0" y="0"/>
                </a:moveTo>
                <a:lnTo>
                  <a:pt x="9413240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B91281-727E-C44D-9D8B-ABC463103B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66" r="7235"/>
          <a:stretch/>
        </p:blipFill>
        <p:spPr>
          <a:xfrm>
            <a:off x="6110896" y="0"/>
            <a:ext cx="2935706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CE6B00-CF74-AA48-801E-C33B2C1428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379" y="677779"/>
            <a:ext cx="677779" cy="762501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C5EC5C7-AE30-AA4B-BD40-ED4AE146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9" y="2450432"/>
            <a:ext cx="35814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12700" marR="5080">
              <a:lnSpc>
                <a:spcPts val="4040"/>
              </a:lnSpc>
              <a:spcBef>
                <a:spcPts val="100"/>
              </a:spcBef>
            </a:pP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Please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use as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a section </a:t>
            </a:r>
            <a:r>
              <a:rPr lang="en-US" sz="3200" spc="-5" dirty="0">
                <a:solidFill>
                  <a:srgbClr val="FFFFFF"/>
                </a:solidFill>
                <a:latin typeface="Arial"/>
                <a:cs typeface="Arial"/>
              </a:rPr>
              <a:t>divider</a:t>
            </a:r>
            <a:r>
              <a:rPr lang="en-US" sz="3200" spc="-3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slide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69CDA9F-7C97-A747-BA16-CDF7928BF8D6}"/>
              </a:ext>
            </a:extLst>
          </p:cNvPr>
          <p:cNvSpPr txBox="1">
            <a:spLocks/>
          </p:cNvSpPr>
          <p:nvPr userDrawn="1"/>
        </p:nvSpPr>
        <p:spPr>
          <a:xfrm>
            <a:off x="152400" y="6477000"/>
            <a:ext cx="2743200" cy="27699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Arial Regular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0C330A-A76E-A64B-ACDF-BE1EED303F03}" type="datetimeFigureOut">
              <a:rPr lang="en-US" smtClean="0">
                <a:solidFill>
                  <a:srgbClr val="58B651"/>
                </a:solidFill>
              </a:rPr>
              <a:pPr/>
              <a:t>7/21/2023</a:t>
            </a:fld>
            <a:endParaRPr lang="en-US" dirty="0">
              <a:solidFill>
                <a:srgbClr val="58B65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A684964-0E49-8349-9340-6C24C78DB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5400" y="1975009"/>
            <a:ext cx="1219200" cy="2215991"/>
          </a:xfrm>
        </p:spPr>
        <p:txBody>
          <a:bodyPr/>
          <a:lstStyle>
            <a:lvl1pPr marL="0" indent="0">
              <a:buNone/>
              <a:defRPr sz="1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5085A79F-A85E-BC4A-945D-FEEB539F7D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432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C00E4-00B9-4C49-895E-05E04CD5CF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928688"/>
            <a:ext cx="7999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4933A5-68E4-9A48-B778-0652CBB72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799941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F916D76F-4475-0B4D-9072-E471DFAE9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1" name="Holder 5">
            <a:extLst>
              <a:ext uri="{FF2B5EF4-FFF2-40B4-BE49-F238E27FC236}">
                <a16:creationId xmlns:a16="http://schemas.microsoft.com/office/drawing/2014/main" id="{ABBF5737-5DC6-6A45-A865-4601A900B01F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2" name="Holder 6">
            <a:extLst>
              <a:ext uri="{FF2B5EF4-FFF2-40B4-BE49-F238E27FC236}">
                <a16:creationId xmlns:a16="http://schemas.microsoft.com/office/drawing/2014/main" id="{B810E094-7702-F240-8673-3F7B4F8333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9E8A54-7334-584E-9B2F-73ACFACEFE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069048" y="0"/>
            <a:ext cx="84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49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D42133-65A6-444E-9977-8C5E62DAD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0" r="37191"/>
          <a:stretch/>
        </p:blipFill>
        <p:spPr>
          <a:xfrm>
            <a:off x="5867400" y="1"/>
            <a:ext cx="4581293" cy="6858000"/>
          </a:xfrm>
          <a:prstGeom prst="rect">
            <a:avLst/>
          </a:prstGeom>
        </p:spPr>
      </p:pic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D50B25A-65A8-8847-A9C1-B493396C0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67400" y="1"/>
            <a:ext cx="4572000" cy="685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object 6">
            <a:extLst>
              <a:ext uri="{FF2B5EF4-FFF2-40B4-BE49-F238E27FC236}">
                <a16:creationId xmlns:a16="http://schemas.microsoft.com/office/drawing/2014/main" id="{00FCC652-8F0D-7144-9F80-772194367155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0C6838">
              <a:alpha val="82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8346F36F-0360-F044-9337-B6B3BD570029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305A3C">
              <a:alpha val="91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6A701A-FE0D-324F-BC63-BEA44EA1E6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9E9905-18C3-D74A-A277-02B0F1BA44AC}"/>
              </a:ext>
            </a:extLst>
          </p:cNvPr>
          <p:cNvSpPr/>
          <p:nvPr userDrawn="1"/>
        </p:nvSpPr>
        <p:spPr>
          <a:xfrm>
            <a:off x="533400" y="1066800"/>
            <a:ext cx="5029200" cy="334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pt or lager)  </a:t>
            </a:r>
          </a:p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298450" marR="220979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</p:txBody>
      </p:sp>
      <p:sp>
        <p:nvSpPr>
          <p:cNvPr id="15" name="Holder 2">
            <a:extLst>
              <a:ext uri="{FF2B5EF4-FFF2-40B4-BE49-F238E27FC236}">
                <a16:creationId xmlns:a16="http://schemas.microsoft.com/office/drawing/2014/main" id="{F0B1AE93-89E7-2A41-8BDA-46D70BBB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304800"/>
            <a:ext cx="541020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7" name="Holder 5">
            <a:extLst>
              <a:ext uri="{FF2B5EF4-FFF2-40B4-BE49-F238E27FC236}">
                <a16:creationId xmlns:a16="http://schemas.microsoft.com/office/drawing/2014/main" id="{71F0D9EE-52C9-C64A-BAF6-D78933B13312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8" name="Holder 6">
            <a:extLst>
              <a:ext uri="{FF2B5EF4-FFF2-40B4-BE49-F238E27FC236}">
                <a16:creationId xmlns:a16="http://schemas.microsoft.com/office/drawing/2014/main" id="{7B9FA0C7-1128-5846-8BF4-284807C6586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5E1722-BDCE-224A-8F12-16B0EE31B5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6" r="7400"/>
          <a:stretch/>
        </p:blipFill>
        <p:spPr>
          <a:xfrm>
            <a:off x="9893508" y="0"/>
            <a:ext cx="554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C7BB547B-A870-F049-8FC0-152F0CD104D8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7968CCAF-5246-4540-B40F-A8340BAD4CCE}"/>
              </a:ext>
            </a:extLst>
          </p:cNvPr>
          <p:cNvSpPr/>
          <p:nvPr userDrawn="1"/>
        </p:nvSpPr>
        <p:spPr>
          <a:xfrm>
            <a:off x="11277600" y="-7684"/>
            <a:ext cx="701168" cy="687721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55FBC425-0FC1-DD41-B7E9-412E770A42BD}"/>
              </a:ext>
            </a:extLst>
          </p:cNvPr>
          <p:cNvSpPr/>
          <p:nvPr userDrawn="1"/>
        </p:nvSpPr>
        <p:spPr>
          <a:xfrm>
            <a:off x="11988457" y="0"/>
            <a:ext cx="203835" cy="6877210"/>
          </a:xfrm>
          <a:custGeom>
            <a:avLst/>
            <a:gdLst/>
            <a:ahLst/>
            <a:cxnLst/>
            <a:rect l="l" t="t" r="r" b="b"/>
            <a:pathLst>
              <a:path w="203834" h="6849109">
                <a:moveTo>
                  <a:pt x="0" y="6848602"/>
                </a:moveTo>
                <a:lnTo>
                  <a:pt x="203238" y="6848602"/>
                </a:lnTo>
                <a:lnTo>
                  <a:pt x="203238" y="0"/>
                </a:lnTo>
                <a:lnTo>
                  <a:pt x="0" y="0"/>
                </a:lnTo>
                <a:lnTo>
                  <a:pt x="0" y="6848602"/>
                </a:lnTo>
                <a:close/>
              </a:path>
            </a:pathLst>
          </a:custGeom>
          <a:solidFill>
            <a:srgbClr val="7D7F81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14D8A8F9-37CC-1241-8C68-A0CA508D57EA}"/>
              </a:ext>
            </a:extLst>
          </p:cNvPr>
          <p:cNvSpPr/>
          <p:nvPr userDrawn="1"/>
        </p:nvSpPr>
        <p:spPr>
          <a:xfrm>
            <a:off x="11506200" y="-7684"/>
            <a:ext cx="484633" cy="6869526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052ACC-4605-5A40-B307-4844EBC20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1CD05666-AA5C-2044-8071-BEEA54B468B8}"/>
              </a:ext>
            </a:extLst>
          </p:cNvPr>
          <p:cNvSpPr/>
          <p:nvPr userDrawn="1"/>
        </p:nvSpPr>
        <p:spPr>
          <a:xfrm flipV="1">
            <a:off x="0" y="895349"/>
            <a:ext cx="10591800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 cap="all" baseline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023F6EAA-E3F7-6C49-9609-4677B5ACF92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0FC5ECDF-46AC-F74F-AE8B-3D5400AE23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440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337" y="381000"/>
            <a:ext cx="8558463" cy="507831"/>
          </a:xfrm>
          <a:prstGeom prst="rect">
            <a:avLst/>
          </a:prstGeom>
        </p:spPr>
        <p:txBody>
          <a:bodyPr lIns="0" tIns="0" rIns="0" bIns="0"/>
          <a:lstStyle>
            <a:lvl1pPr>
              <a:defRPr sz="33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B6E9372-32D8-AF43-912D-509BC59E426F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3400" y="928688"/>
            <a:ext cx="799941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20E9F71E-4590-9B4D-B32E-0EB3EDC6B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905000"/>
            <a:ext cx="7999412" cy="1384995"/>
          </a:xfrm>
          <a:prstGeom prst="rect">
            <a:avLst/>
          </a:prstGeom>
        </p:spPr>
        <p:txBody>
          <a:bodyPr/>
          <a:lstStyle>
            <a:lvl2pPr>
              <a:defRPr b="0" i="0">
                <a:latin typeface="Arial Regular"/>
              </a:defRPr>
            </a:lvl2pPr>
            <a:lvl3pPr>
              <a:defRPr b="0" i="0">
                <a:latin typeface="Arial Regular"/>
              </a:defRPr>
            </a:lvl3pPr>
            <a:lvl4pPr>
              <a:defRPr b="0" i="0">
                <a:latin typeface="Arial Regular"/>
              </a:defRPr>
            </a:lvl4pPr>
            <a:lvl5pPr>
              <a:defRPr b="0" i="0">
                <a:latin typeface="Arial Regular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id="{67BFF29B-6A89-B045-B5FE-1187111CABD1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0" name="Holder 6">
            <a:extLst>
              <a:ext uri="{FF2B5EF4-FFF2-40B4-BE49-F238E27FC236}">
                <a16:creationId xmlns:a16="http://schemas.microsoft.com/office/drawing/2014/main" id="{F13690BE-ED81-CB45-B6B5-AC7AA9A525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54026C-17C9-2A42-8AD8-570CD8B0E1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906000" y="0"/>
            <a:ext cx="84694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C7BB547B-A870-F049-8FC0-152F0CD104D8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7968CCAF-5246-4540-B40F-A8340BAD4CCE}"/>
              </a:ext>
            </a:extLst>
          </p:cNvPr>
          <p:cNvSpPr/>
          <p:nvPr userDrawn="1"/>
        </p:nvSpPr>
        <p:spPr>
          <a:xfrm>
            <a:off x="11277600" y="-7684"/>
            <a:ext cx="701168" cy="687721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8" name="object 7">
            <a:extLst>
              <a:ext uri="{FF2B5EF4-FFF2-40B4-BE49-F238E27FC236}">
                <a16:creationId xmlns:a16="http://schemas.microsoft.com/office/drawing/2014/main" id="{55FBC425-0FC1-DD41-B7E9-412E770A42BD}"/>
              </a:ext>
            </a:extLst>
          </p:cNvPr>
          <p:cNvSpPr/>
          <p:nvPr userDrawn="1"/>
        </p:nvSpPr>
        <p:spPr>
          <a:xfrm>
            <a:off x="11988457" y="0"/>
            <a:ext cx="203835" cy="6877210"/>
          </a:xfrm>
          <a:custGeom>
            <a:avLst/>
            <a:gdLst/>
            <a:ahLst/>
            <a:cxnLst/>
            <a:rect l="l" t="t" r="r" b="b"/>
            <a:pathLst>
              <a:path w="203834" h="6849109">
                <a:moveTo>
                  <a:pt x="0" y="6848602"/>
                </a:moveTo>
                <a:lnTo>
                  <a:pt x="203238" y="6848602"/>
                </a:lnTo>
                <a:lnTo>
                  <a:pt x="203238" y="0"/>
                </a:lnTo>
                <a:lnTo>
                  <a:pt x="0" y="0"/>
                </a:lnTo>
                <a:lnTo>
                  <a:pt x="0" y="6848602"/>
                </a:lnTo>
                <a:close/>
              </a:path>
            </a:pathLst>
          </a:custGeom>
          <a:solidFill>
            <a:srgbClr val="7D7F81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14D8A8F9-37CC-1241-8C68-A0CA508D57EA}"/>
              </a:ext>
            </a:extLst>
          </p:cNvPr>
          <p:cNvSpPr/>
          <p:nvPr userDrawn="1"/>
        </p:nvSpPr>
        <p:spPr>
          <a:xfrm>
            <a:off x="11506200" y="-7684"/>
            <a:ext cx="484633" cy="6869526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052ACC-4605-5A40-B307-4844EBC20D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  <p:sp>
        <p:nvSpPr>
          <p:cNvPr id="11" name="Holder 3">
            <a:extLst>
              <a:ext uri="{FF2B5EF4-FFF2-40B4-BE49-F238E27FC236}">
                <a16:creationId xmlns:a16="http://schemas.microsoft.com/office/drawing/2014/main" id="{A322F2EB-8BA4-EB44-AF4A-9F7B7E387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326" y="1143000"/>
            <a:ext cx="8257674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58C454BD-F648-254D-B9E3-FBEFF663F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 cap="all" baseline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3" name="Holder 5">
            <a:extLst>
              <a:ext uri="{FF2B5EF4-FFF2-40B4-BE49-F238E27FC236}">
                <a16:creationId xmlns:a16="http://schemas.microsoft.com/office/drawing/2014/main" id="{023F6EAA-E3F7-6C49-9609-4677B5ACF929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0FC5ECDF-46AC-F74F-AE8B-3D5400AE23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47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337" y="381000"/>
            <a:ext cx="8558463" cy="507831"/>
          </a:xfrm>
          <a:prstGeom prst="rect">
            <a:avLst/>
          </a:prstGeom>
        </p:spPr>
        <p:txBody>
          <a:bodyPr lIns="0" tIns="0" rIns="0" bIns="0"/>
          <a:lstStyle>
            <a:lvl1pPr>
              <a:defRPr sz="33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" name="Holder 5">
            <a:extLst>
              <a:ext uri="{FF2B5EF4-FFF2-40B4-BE49-F238E27FC236}">
                <a16:creationId xmlns:a16="http://schemas.microsoft.com/office/drawing/2014/main" id="{2CB92B6E-83FA-1F45-9E92-B149F20A6256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9" name="Holder 6">
            <a:extLst>
              <a:ext uri="{FF2B5EF4-FFF2-40B4-BE49-F238E27FC236}">
                <a16:creationId xmlns:a16="http://schemas.microsoft.com/office/drawing/2014/main" id="{546A112B-A3D6-2B42-880D-C633AFE052F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D88766-16D3-6B4C-B3FB-5622AEADF6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069048" y="0"/>
            <a:ext cx="846945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56A701A-FE0D-324F-BC63-BEA44EA1E6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C9E9905-18C3-D74A-A277-02B0F1BA44AC}"/>
              </a:ext>
            </a:extLst>
          </p:cNvPr>
          <p:cNvSpPr/>
          <p:nvPr userDrawn="1"/>
        </p:nvSpPr>
        <p:spPr>
          <a:xfrm>
            <a:off x="533400" y="1066800"/>
            <a:ext cx="5029200" cy="334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pt or lager)  </a:t>
            </a:r>
          </a:p>
          <a:p>
            <a:pPr marL="298450" marR="1264285" indent="-285750">
              <a:lnSpc>
                <a:spcPct val="1417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298450" marR="220979" indent="-285750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8360CDF9-80AD-4241-AFB8-66F05DC09405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>
              <a:alpha val="89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688BB63A-2ED4-CD45-934E-CB37AB15E49E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>
              <a:alpha val="81000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0" name="Holder 5">
            <a:extLst>
              <a:ext uri="{FF2B5EF4-FFF2-40B4-BE49-F238E27FC236}">
                <a16:creationId xmlns:a16="http://schemas.microsoft.com/office/drawing/2014/main" id="{ED6C75DB-577C-C64A-A342-B1B7B8E60236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21" name="Holder 6">
            <a:extLst>
              <a:ext uri="{FF2B5EF4-FFF2-40B4-BE49-F238E27FC236}">
                <a16:creationId xmlns:a16="http://schemas.microsoft.com/office/drawing/2014/main" id="{99FCD996-EECB-4F48-94D6-F7FB5C6204F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7E85DE7-C7FE-F349-A0F9-9B4713854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6" r="7400"/>
          <a:stretch/>
        </p:blipFill>
        <p:spPr>
          <a:xfrm>
            <a:off x="9893508" y="0"/>
            <a:ext cx="554636" cy="6858000"/>
          </a:xfrm>
          <a:prstGeom prst="rect">
            <a:avLst/>
          </a:prstGeom>
        </p:spPr>
      </p:pic>
      <p:sp>
        <p:nvSpPr>
          <p:cNvPr id="12" name="Holder 2">
            <a:extLst>
              <a:ext uri="{FF2B5EF4-FFF2-40B4-BE49-F238E27FC236}">
                <a16:creationId xmlns:a16="http://schemas.microsoft.com/office/drawing/2014/main" id="{736B5AC8-D6B1-2647-8C47-43428806B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381000"/>
            <a:ext cx="8558463" cy="507831"/>
          </a:xfrm>
          <a:prstGeom prst="rect">
            <a:avLst/>
          </a:prstGeom>
        </p:spPr>
        <p:txBody>
          <a:bodyPr lIns="0" tIns="0" rIns="0" bIns="0"/>
          <a:lstStyle>
            <a:lvl1pPr>
              <a:defRPr sz="33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0847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id="{E5CFFF31-3358-E542-8D52-EF4A6D03BFF5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A586BC7F-5849-D242-ACEC-BE6294FBF9C0}"/>
              </a:ext>
            </a:extLst>
          </p:cNvPr>
          <p:cNvSpPr/>
          <p:nvPr userDrawn="1"/>
        </p:nvSpPr>
        <p:spPr>
          <a:xfrm flipV="1">
            <a:off x="0" y="895349"/>
            <a:ext cx="10591800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D2F1BFB-375A-DD4B-A89A-57DD4B8B8448}"/>
              </a:ext>
            </a:extLst>
          </p:cNvPr>
          <p:cNvSpPr/>
          <p:nvPr userDrawn="1"/>
        </p:nvSpPr>
        <p:spPr>
          <a:xfrm>
            <a:off x="11277600" y="-7684"/>
            <a:ext cx="701168" cy="687721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2143148A-4475-B841-944A-1BF18E16C2BA}"/>
              </a:ext>
            </a:extLst>
          </p:cNvPr>
          <p:cNvSpPr/>
          <p:nvPr userDrawn="1"/>
        </p:nvSpPr>
        <p:spPr>
          <a:xfrm>
            <a:off x="11988457" y="0"/>
            <a:ext cx="203835" cy="6877210"/>
          </a:xfrm>
          <a:custGeom>
            <a:avLst/>
            <a:gdLst/>
            <a:ahLst/>
            <a:cxnLst/>
            <a:rect l="l" t="t" r="r" b="b"/>
            <a:pathLst>
              <a:path w="203834" h="6849109">
                <a:moveTo>
                  <a:pt x="0" y="6848602"/>
                </a:moveTo>
                <a:lnTo>
                  <a:pt x="203238" y="6848602"/>
                </a:lnTo>
                <a:lnTo>
                  <a:pt x="203238" y="0"/>
                </a:lnTo>
                <a:lnTo>
                  <a:pt x="0" y="0"/>
                </a:lnTo>
                <a:lnTo>
                  <a:pt x="0" y="6848602"/>
                </a:lnTo>
                <a:close/>
              </a:path>
            </a:pathLst>
          </a:custGeom>
          <a:solidFill>
            <a:srgbClr val="7D7F81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0" name="object 3">
            <a:extLst>
              <a:ext uri="{FF2B5EF4-FFF2-40B4-BE49-F238E27FC236}">
                <a16:creationId xmlns:a16="http://schemas.microsoft.com/office/drawing/2014/main" id="{A0E56005-37A3-6646-9EE4-0B35EFC5B68F}"/>
              </a:ext>
            </a:extLst>
          </p:cNvPr>
          <p:cNvSpPr/>
          <p:nvPr userDrawn="1"/>
        </p:nvSpPr>
        <p:spPr>
          <a:xfrm>
            <a:off x="11506200" y="-7684"/>
            <a:ext cx="484633" cy="6869526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73F9BE1B-AE4B-EF47-A011-C892DD0BA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5850"/>
            <a:ext cx="7848600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Place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here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(Arial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regular 18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minimum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16</a:t>
            </a:r>
            <a:r>
              <a:rPr lang="en-US" kern="0" spc="-15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endParaRPr lang="en-US" kern="0" dirty="0">
              <a:cs typeface="Arial"/>
            </a:endParaRPr>
          </a:p>
          <a:p>
            <a:pPr marL="12700" marR="5080"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copy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black or dark enough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selected 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background</a:t>
            </a:r>
            <a:endParaRPr lang="en-US" kern="0" dirty="0">
              <a:cs typeface="Arial"/>
            </a:endParaRPr>
          </a:p>
          <a:p>
            <a:pPr marL="12700" marR="220979">
              <a:spcBef>
                <a:spcPts val="1800"/>
              </a:spcBef>
            </a:pPr>
            <a:r>
              <a:rPr lang="en-US" kern="0" spc="-5" dirty="0">
                <a:solidFill>
                  <a:srgbClr val="231F20"/>
                </a:solidFill>
                <a:cs typeface="Arial"/>
              </a:rPr>
              <a:t>Limit amount of copy 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 slides. Slides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used as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a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guide not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during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</a:t>
            </a:r>
            <a:r>
              <a:rPr lang="en-US" kern="0" spc="-10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presentation</a:t>
            </a:r>
            <a:endParaRPr lang="en-US" kern="0" dirty="0">
              <a:cs typeface="Arial"/>
            </a:endParaRPr>
          </a:p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9337" y="381000"/>
            <a:ext cx="8558463" cy="507831"/>
          </a:xfrm>
          <a:prstGeom prst="rect">
            <a:avLst/>
          </a:prstGeom>
        </p:spPr>
        <p:txBody>
          <a:bodyPr lIns="0" tIns="0" rIns="0" bIns="0"/>
          <a:lstStyle>
            <a:lvl1pPr>
              <a:defRPr sz="3300" b="1" i="0">
                <a:solidFill>
                  <a:srgbClr val="4CAD2E"/>
                </a:solidFill>
                <a:latin typeface="Arial Regular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5" name="Holder 5">
            <a:extLst>
              <a:ext uri="{FF2B5EF4-FFF2-40B4-BE49-F238E27FC236}">
                <a16:creationId xmlns:a16="http://schemas.microsoft.com/office/drawing/2014/main" id="{F20969A2-9117-B943-AC07-CE9E34F6278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6" name="Holder 6">
            <a:extLst>
              <a:ext uri="{FF2B5EF4-FFF2-40B4-BE49-F238E27FC236}">
                <a16:creationId xmlns:a16="http://schemas.microsoft.com/office/drawing/2014/main" id="{7B43D96A-B0A6-0946-A31C-04FA14F8CFA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bg1"/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9695D1-9C27-8F4F-9834-6CCABEBE76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4" r="7519"/>
          <a:stretch/>
        </p:blipFill>
        <p:spPr>
          <a:xfrm>
            <a:off x="11272603" y="0"/>
            <a:ext cx="242342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0C01F66A-162C-7045-A5A5-FB5600C6E909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526A1EEF-8F47-E446-B919-CAE243D83083}"/>
              </a:ext>
            </a:extLst>
          </p:cNvPr>
          <p:cNvSpPr/>
          <p:nvPr userDrawn="1"/>
        </p:nvSpPr>
        <p:spPr>
          <a:xfrm flipV="1">
            <a:off x="0" y="895350"/>
            <a:ext cx="9354159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C8F6A2AF-2C95-FE46-ACF3-3213E0E946FE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47BD568A-91E4-F64E-BF5D-55E5D2741B08}"/>
              </a:ext>
            </a:extLst>
          </p:cNvPr>
          <p:cNvSpPr/>
          <p:nvPr userDrawn="1"/>
        </p:nvSpPr>
        <p:spPr>
          <a:xfrm>
            <a:off x="11988457" y="0"/>
            <a:ext cx="203835" cy="6849109"/>
          </a:xfrm>
          <a:custGeom>
            <a:avLst/>
            <a:gdLst/>
            <a:ahLst/>
            <a:cxnLst/>
            <a:rect l="l" t="t" r="r" b="b"/>
            <a:pathLst>
              <a:path w="203834" h="6849109">
                <a:moveTo>
                  <a:pt x="0" y="6848602"/>
                </a:moveTo>
                <a:lnTo>
                  <a:pt x="203238" y="6848602"/>
                </a:lnTo>
                <a:lnTo>
                  <a:pt x="203238" y="0"/>
                </a:lnTo>
                <a:lnTo>
                  <a:pt x="0" y="0"/>
                </a:lnTo>
                <a:lnTo>
                  <a:pt x="0" y="6848602"/>
                </a:lnTo>
                <a:close/>
              </a:path>
            </a:pathLst>
          </a:custGeom>
          <a:solidFill>
            <a:srgbClr val="7D7F81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BC30966-8B6D-644A-BF24-98E526813A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28" name="object 3">
            <a:extLst>
              <a:ext uri="{FF2B5EF4-FFF2-40B4-BE49-F238E27FC236}">
                <a16:creationId xmlns:a16="http://schemas.microsoft.com/office/drawing/2014/main" id="{ABB64BA2-A9DE-564C-9F1E-974131407605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A4AD190A-5549-A14C-A6AC-2501678B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9CBCA4E9-1009-8F41-9611-BD7BED5A4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5850"/>
            <a:ext cx="7848600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Place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here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(Arial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regular 18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minimum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16</a:t>
            </a:r>
            <a:r>
              <a:rPr lang="en-US" kern="0" spc="-15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endParaRPr lang="en-US" kern="0" dirty="0">
              <a:cs typeface="Arial"/>
            </a:endParaRPr>
          </a:p>
          <a:p>
            <a:pPr marL="12700" marR="5080"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copy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black or dark enough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selected 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background</a:t>
            </a:r>
            <a:endParaRPr lang="en-US" kern="0" dirty="0">
              <a:cs typeface="Arial"/>
            </a:endParaRPr>
          </a:p>
          <a:p>
            <a:pPr marL="12700" marR="220979">
              <a:spcBef>
                <a:spcPts val="1800"/>
              </a:spcBef>
            </a:pPr>
            <a:r>
              <a:rPr lang="en-US" kern="0" spc="-5" dirty="0">
                <a:solidFill>
                  <a:srgbClr val="231F20"/>
                </a:solidFill>
                <a:cs typeface="Arial"/>
              </a:rPr>
              <a:t>Limit amount of copy 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 slides. Slides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used as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a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guide not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during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</a:t>
            </a:r>
            <a:r>
              <a:rPr lang="en-US" kern="0" spc="-10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presentation</a:t>
            </a:r>
            <a:endParaRPr lang="en-US" kern="0" dirty="0">
              <a:cs typeface="Arial"/>
            </a:endParaRPr>
          </a:p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3790C6-48AD-E24E-B25C-7B7F3602F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069048" y="0"/>
            <a:ext cx="846945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714" r:id="rId3"/>
    <p:sldLayoutId id="2147483713" r:id="rId4"/>
    <p:sldLayoutId id="2147483666" r:id="rId5"/>
    <p:sldLayoutId id="2147483662" r:id="rId6"/>
    <p:sldLayoutId id="2147483663" r:id="rId7"/>
    <p:sldLayoutId id="2147483678" r:id="rId8"/>
    <p:sldLayoutId id="2147483664" r:id="rId9"/>
    <p:sldLayoutId id="2147483739" r:id="rId10"/>
    <p:sldLayoutId id="2147483741" r:id="rId11"/>
    <p:sldLayoutId id="2147483756" r:id="rId12"/>
  </p:sldLayoutIdLst>
  <p:txStyles>
    <p:titleStyle>
      <a:lvl1pPr>
        <a:defRPr sz="3000" b="0" i="0" cap="all" baseline="0">
          <a:solidFill>
            <a:srgbClr val="54B846"/>
          </a:solidFill>
          <a:latin typeface="Arial Regular"/>
          <a:ea typeface="+mj-ea"/>
          <a:cs typeface="+mj-cs"/>
        </a:defRPr>
      </a:lvl1pPr>
    </p:titleStyle>
    <p:bodyStyle>
      <a:lvl1pPr marL="0">
        <a:defRPr b="0" i="0">
          <a:latin typeface="Arial Regular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">
            <a:extLst>
              <a:ext uri="{FF2B5EF4-FFF2-40B4-BE49-F238E27FC236}">
                <a16:creationId xmlns:a16="http://schemas.microsoft.com/office/drawing/2014/main" id="{0C01F66A-162C-7045-A5A5-FB5600C6E909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526A1EEF-8F47-E446-B919-CAE243D83083}"/>
              </a:ext>
            </a:extLst>
          </p:cNvPr>
          <p:cNvSpPr/>
          <p:nvPr userDrawn="1"/>
        </p:nvSpPr>
        <p:spPr>
          <a:xfrm flipV="1">
            <a:off x="0" y="895350"/>
            <a:ext cx="9354159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C8F6A2AF-2C95-FE46-ACF3-3213E0E946FE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47BD568A-91E4-F64E-BF5D-55E5D2741B08}"/>
              </a:ext>
            </a:extLst>
          </p:cNvPr>
          <p:cNvSpPr/>
          <p:nvPr userDrawn="1"/>
        </p:nvSpPr>
        <p:spPr>
          <a:xfrm>
            <a:off x="11988457" y="0"/>
            <a:ext cx="203835" cy="6849109"/>
          </a:xfrm>
          <a:custGeom>
            <a:avLst/>
            <a:gdLst/>
            <a:ahLst/>
            <a:cxnLst/>
            <a:rect l="l" t="t" r="r" b="b"/>
            <a:pathLst>
              <a:path w="203834" h="6849109">
                <a:moveTo>
                  <a:pt x="0" y="6848602"/>
                </a:moveTo>
                <a:lnTo>
                  <a:pt x="203238" y="6848602"/>
                </a:lnTo>
                <a:lnTo>
                  <a:pt x="203238" y="0"/>
                </a:lnTo>
                <a:lnTo>
                  <a:pt x="0" y="0"/>
                </a:lnTo>
                <a:lnTo>
                  <a:pt x="0" y="6848602"/>
                </a:lnTo>
                <a:close/>
              </a:path>
            </a:pathLst>
          </a:custGeom>
          <a:solidFill>
            <a:srgbClr val="7D7F81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BC30966-8B6D-644A-BF24-98E526813A9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28" name="object 3">
            <a:extLst>
              <a:ext uri="{FF2B5EF4-FFF2-40B4-BE49-F238E27FC236}">
                <a16:creationId xmlns:a16="http://schemas.microsoft.com/office/drawing/2014/main" id="{ABB64BA2-A9DE-564C-9F1E-974131407605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A4AD190A-5549-A14C-A6AC-2501678B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5078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4" name="Holder 3">
            <a:extLst>
              <a:ext uri="{FF2B5EF4-FFF2-40B4-BE49-F238E27FC236}">
                <a16:creationId xmlns:a16="http://schemas.microsoft.com/office/drawing/2014/main" id="{9CBCA4E9-1009-8F41-9611-BD7BED5A4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45850"/>
            <a:ext cx="7848600" cy="25871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Place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here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(Arial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regular 18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copy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minimum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16</a:t>
            </a:r>
            <a:r>
              <a:rPr lang="en-US" kern="0" spc="-15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 err="1">
                <a:solidFill>
                  <a:srgbClr val="231F20"/>
                </a:solidFill>
                <a:cs typeface="Arial"/>
              </a:rPr>
              <a:t>pt</a:t>
            </a:r>
            <a:endParaRPr lang="en-US" kern="0" dirty="0">
              <a:cs typeface="Arial"/>
            </a:endParaRPr>
          </a:p>
          <a:p>
            <a:pPr marL="12700" marR="5080">
              <a:spcBef>
                <a:spcPts val="1800"/>
              </a:spcBef>
            </a:pPr>
            <a:r>
              <a:rPr lang="en-US" kern="0" dirty="0">
                <a:solidFill>
                  <a:srgbClr val="231F20"/>
                </a:solidFill>
                <a:cs typeface="Arial"/>
              </a:rPr>
              <a:t>Body copy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black or dark enough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selected 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background</a:t>
            </a:r>
            <a:endParaRPr lang="en-US" kern="0" dirty="0">
              <a:cs typeface="Arial"/>
            </a:endParaRPr>
          </a:p>
          <a:p>
            <a:pPr marL="12700" marR="220979">
              <a:spcBef>
                <a:spcPts val="1800"/>
              </a:spcBef>
            </a:pPr>
            <a:r>
              <a:rPr lang="en-US" kern="0" spc="-5" dirty="0">
                <a:solidFill>
                  <a:srgbClr val="231F20"/>
                </a:solidFill>
                <a:cs typeface="Arial"/>
              </a:rPr>
              <a:t>Limit amount of copy on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 slides. Slides should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be used as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a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guide not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to read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during </a:t>
            </a:r>
            <a:r>
              <a:rPr lang="en-US" kern="0" dirty="0">
                <a:solidFill>
                  <a:srgbClr val="231F20"/>
                </a:solidFill>
                <a:cs typeface="Arial"/>
              </a:rPr>
              <a:t>the</a:t>
            </a:r>
            <a:r>
              <a:rPr lang="en-US" kern="0" spc="-10" dirty="0">
                <a:solidFill>
                  <a:srgbClr val="231F20"/>
                </a:solidFill>
                <a:cs typeface="Arial"/>
              </a:rPr>
              <a:t> </a:t>
            </a:r>
            <a:r>
              <a:rPr lang="en-US" kern="0" spc="-5" dirty="0">
                <a:solidFill>
                  <a:srgbClr val="231F20"/>
                </a:solidFill>
                <a:cs typeface="Arial"/>
              </a:rPr>
              <a:t>presentation</a:t>
            </a:r>
            <a:endParaRPr lang="en-US" kern="0" dirty="0">
              <a:cs typeface="Arial"/>
            </a:endParaRPr>
          </a:p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3790C6-48AD-E24E-B25C-7B7F3602F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069048" y="0"/>
            <a:ext cx="84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51" r:id="rId3"/>
    <p:sldLayoutId id="2147483752" r:id="rId4"/>
    <p:sldLayoutId id="2147483753" r:id="rId5"/>
  </p:sldLayoutIdLst>
  <p:txStyles>
    <p:titleStyle>
      <a:lvl1pPr>
        <a:defRPr sz="3000" b="0" i="0" cap="all" baseline="0">
          <a:solidFill>
            <a:srgbClr val="54B846"/>
          </a:solidFill>
          <a:latin typeface="Arial Regular"/>
          <a:ea typeface="+mj-ea"/>
          <a:cs typeface="+mj-cs"/>
        </a:defRPr>
      </a:lvl1pPr>
    </p:titleStyle>
    <p:bodyStyle>
      <a:lvl1pPr marL="0">
        <a:defRPr b="0" i="0">
          <a:latin typeface="Arial Regular"/>
          <a:ea typeface="+mn-ea"/>
          <a:cs typeface="Arial" panose="020B0604020202020204" pitchFamily="34" charset="0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02B41-FC81-433D-A8D2-EF9FEF4CAB6A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BF1911-217B-4BF5-A775-495BD1572C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59544-0717-4ACC-9B42-60DD9DEE62F1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A31F8-D5DA-4C85-83EF-46375E0969C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5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614FC26B-68FB-A44D-B993-AEF9080B1001}"/>
              </a:ext>
            </a:extLst>
          </p:cNvPr>
          <p:cNvSpPr/>
          <p:nvPr userDrawn="1"/>
        </p:nvSpPr>
        <p:spPr>
          <a:xfrm>
            <a:off x="-32083" y="-8022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5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F9CF8B02-0743-FF4A-B677-9E5396FD5859}"/>
              </a:ext>
            </a:extLst>
          </p:cNvPr>
          <p:cNvSpPr/>
          <p:nvPr userDrawn="1"/>
        </p:nvSpPr>
        <p:spPr>
          <a:xfrm>
            <a:off x="9071811" y="-8022"/>
            <a:ext cx="1368157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355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0D81825A-B973-764F-BBD0-31A21A2F87AC}"/>
              </a:ext>
            </a:extLst>
          </p:cNvPr>
          <p:cNvSpPr/>
          <p:nvPr userDrawn="1"/>
        </p:nvSpPr>
        <p:spPr>
          <a:xfrm>
            <a:off x="9897978" y="-8020"/>
            <a:ext cx="533401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002B4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BBD8AE71-F426-1B49-A0D8-AA290419C7BA}"/>
              </a:ext>
            </a:extLst>
          </p:cNvPr>
          <p:cNvSpPr/>
          <p:nvPr userDrawn="1"/>
        </p:nvSpPr>
        <p:spPr>
          <a:xfrm flipV="1">
            <a:off x="0" y="895350"/>
            <a:ext cx="9354159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E5DF27-118E-E84C-BD1D-32A1FE168C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24" name="Holder 3">
            <a:extLst>
              <a:ext uri="{FF2B5EF4-FFF2-40B4-BE49-F238E27FC236}">
                <a16:creationId xmlns:a16="http://schemas.microsoft.com/office/drawing/2014/main" id="{977A824A-9B17-D342-87C4-751F7534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326" y="1143000"/>
            <a:ext cx="8257674" cy="2826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35F59148-05FE-404F-9447-A78ECAF3C271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F18C5ABF-1D66-834B-839F-A6F536F7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4" name="Holder 5">
            <a:extLst>
              <a:ext uri="{FF2B5EF4-FFF2-40B4-BE49-F238E27FC236}">
                <a16:creationId xmlns:a16="http://schemas.microsoft.com/office/drawing/2014/main" id="{4C7171A2-5BAE-2E46-B6F0-68DFB80117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68359689-BB29-8C4F-A45B-9AC2642C27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EDF1F7-0B0F-EA4D-8892-8B542B70B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069048" y="0"/>
            <a:ext cx="84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5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3" r:id="rId2"/>
    <p:sldLayoutId id="2147483677" r:id="rId3"/>
    <p:sldLayoutId id="2147483675" r:id="rId4"/>
    <p:sldLayoutId id="2147483740" r:id="rId5"/>
  </p:sldLayoutIdLst>
  <p:txStyles>
    <p:titleStyle>
      <a:lvl1pPr marL="0" algn="l" defTabSz="914400" rtl="0" eaLnBrk="1" latinLnBrk="0" hangingPunct="1">
        <a:lnSpc>
          <a:spcPct val="90000"/>
        </a:lnSpc>
        <a:spcBef>
          <a:spcPts val="0"/>
        </a:spcBef>
        <a:buNone/>
        <a:defRPr sz="3000" b="0" i="0" kern="1200" cap="all" baseline="0">
          <a:solidFill>
            <a:srgbClr val="54B846"/>
          </a:solidFill>
          <a:effectLst/>
          <a:latin typeface="Arial Regular"/>
          <a:ea typeface="+mj-ea"/>
          <a:cs typeface="+mj-cs"/>
        </a:defRPr>
      </a:lvl1pPr>
    </p:titleStyle>
    <p:bodyStyle>
      <a:lvl1pPr marL="10414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614FC26B-68FB-A44D-B993-AEF9080B1001}"/>
              </a:ext>
            </a:extLst>
          </p:cNvPr>
          <p:cNvSpPr/>
          <p:nvPr userDrawn="1"/>
        </p:nvSpPr>
        <p:spPr>
          <a:xfrm>
            <a:off x="-32083" y="-8022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832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F9CF8B02-0743-FF4A-B677-9E5396FD5859}"/>
              </a:ext>
            </a:extLst>
          </p:cNvPr>
          <p:cNvSpPr/>
          <p:nvPr userDrawn="1"/>
        </p:nvSpPr>
        <p:spPr>
          <a:xfrm>
            <a:off x="9067800" y="0"/>
            <a:ext cx="1368157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8325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0D81825A-B973-764F-BBD0-31A21A2F87AC}"/>
              </a:ext>
            </a:extLst>
          </p:cNvPr>
          <p:cNvSpPr/>
          <p:nvPr userDrawn="1"/>
        </p:nvSpPr>
        <p:spPr>
          <a:xfrm>
            <a:off x="9897978" y="-8020"/>
            <a:ext cx="533401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F1A45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BBD8AE71-F426-1B49-A0D8-AA290419C7BA}"/>
              </a:ext>
            </a:extLst>
          </p:cNvPr>
          <p:cNvSpPr/>
          <p:nvPr userDrawn="1"/>
        </p:nvSpPr>
        <p:spPr>
          <a:xfrm flipV="1">
            <a:off x="0" y="895350"/>
            <a:ext cx="9354159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E5DF27-118E-E84C-BD1D-32A1FE168C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24" name="Holder 3">
            <a:extLst>
              <a:ext uri="{FF2B5EF4-FFF2-40B4-BE49-F238E27FC236}">
                <a16:creationId xmlns:a16="http://schemas.microsoft.com/office/drawing/2014/main" id="{977A824A-9B17-D342-87C4-751F7534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326" y="1143000"/>
            <a:ext cx="8257674" cy="2826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35F59148-05FE-404F-9447-A78ECAF3C271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F18C5ABF-1D66-834B-839F-A6F536F7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4" name="Holder 5">
            <a:extLst>
              <a:ext uri="{FF2B5EF4-FFF2-40B4-BE49-F238E27FC236}">
                <a16:creationId xmlns:a16="http://schemas.microsoft.com/office/drawing/2014/main" id="{16C59CF1-E839-DD47-8692-1DE8E8CE38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619286F3-8CE2-D746-AB25-450E98CF1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0F7F821-7D23-0B4E-8F05-68EB3523A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069048" y="0"/>
            <a:ext cx="84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827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97" r:id="rId5"/>
  </p:sldLayoutIdLst>
  <p:txStyles>
    <p:titleStyle>
      <a:lvl1pPr marL="0" algn="l" defTabSz="914400" rtl="0" eaLnBrk="1" latinLnBrk="0" hangingPunct="1">
        <a:lnSpc>
          <a:spcPct val="90000"/>
        </a:lnSpc>
        <a:spcBef>
          <a:spcPts val="0"/>
        </a:spcBef>
        <a:buNone/>
        <a:defRPr sz="3000" b="0" i="0" kern="1200" cap="all" baseline="0">
          <a:solidFill>
            <a:srgbClr val="54B846"/>
          </a:solidFill>
          <a:effectLst/>
          <a:latin typeface="Arial Regular"/>
          <a:ea typeface="+mj-ea"/>
          <a:cs typeface="+mj-cs"/>
        </a:defRPr>
      </a:lvl1pPr>
    </p:titleStyle>
    <p:bodyStyle>
      <a:lvl1pPr marL="10414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2">
            <a:extLst>
              <a:ext uri="{FF2B5EF4-FFF2-40B4-BE49-F238E27FC236}">
                <a16:creationId xmlns:a16="http://schemas.microsoft.com/office/drawing/2014/main" id="{614FC26B-68FB-A44D-B993-AEF9080B1001}"/>
              </a:ext>
            </a:extLst>
          </p:cNvPr>
          <p:cNvSpPr/>
          <p:nvPr userDrawn="1"/>
        </p:nvSpPr>
        <p:spPr>
          <a:xfrm>
            <a:off x="-32083" y="-8022"/>
            <a:ext cx="260684" cy="6898105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F9CF8B02-0743-FF4A-B677-9E5396FD5859}"/>
              </a:ext>
            </a:extLst>
          </p:cNvPr>
          <p:cNvSpPr/>
          <p:nvPr userDrawn="1"/>
        </p:nvSpPr>
        <p:spPr>
          <a:xfrm>
            <a:off x="9067800" y="0"/>
            <a:ext cx="1368157" cy="6882063"/>
          </a:xfrm>
          <a:custGeom>
            <a:avLst/>
            <a:gdLst/>
            <a:ahLst/>
            <a:cxnLst/>
            <a:rect l="l" t="t" r="r" b="b"/>
            <a:pathLst>
              <a:path w="9044305" h="6858000">
                <a:moveTo>
                  <a:pt x="0" y="6858000"/>
                </a:moveTo>
                <a:lnTo>
                  <a:pt x="9043758" y="6858000"/>
                </a:lnTo>
                <a:lnTo>
                  <a:pt x="9043758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C683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0D81825A-B973-764F-BBD0-31A21A2F87AC}"/>
              </a:ext>
            </a:extLst>
          </p:cNvPr>
          <p:cNvSpPr/>
          <p:nvPr userDrawn="1"/>
        </p:nvSpPr>
        <p:spPr>
          <a:xfrm>
            <a:off x="9897978" y="-8020"/>
            <a:ext cx="533401" cy="6866148"/>
          </a:xfrm>
          <a:custGeom>
            <a:avLst/>
            <a:gdLst/>
            <a:ahLst/>
            <a:cxnLst/>
            <a:rect l="l" t="t" r="r" b="b"/>
            <a:pathLst>
              <a:path w="1702434" h="6853555">
                <a:moveTo>
                  <a:pt x="0" y="6853428"/>
                </a:moveTo>
                <a:lnTo>
                  <a:pt x="1702320" y="6853428"/>
                </a:lnTo>
                <a:lnTo>
                  <a:pt x="1702320" y="0"/>
                </a:lnTo>
                <a:lnTo>
                  <a:pt x="0" y="0"/>
                </a:lnTo>
                <a:lnTo>
                  <a:pt x="0" y="6853428"/>
                </a:lnTo>
                <a:close/>
              </a:path>
            </a:pathLst>
          </a:custGeom>
          <a:solidFill>
            <a:srgbClr val="305A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BBD8AE71-F426-1B49-A0D8-AA290419C7BA}"/>
              </a:ext>
            </a:extLst>
          </p:cNvPr>
          <p:cNvSpPr/>
          <p:nvPr userDrawn="1"/>
        </p:nvSpPr>
        <p:spPr>
          <a:xfrm flipV="1">
            <a:off x="0" y="895350"/>
            <a:ext cx="9354159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E5DF27-118E-E84C-BD1D-32A1FE168C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24" name="Holder 3">
            <a:extLst>
              <a:ext uri="{FF2B5EF4-FFF2-40B4-BE49-F238E27FC236}">
                <a16:creationId xmlns:a16="http://schemas.microsoft.com/office/drawing/2014/main" id="{977A824A-9B17-D342-87C4-751F7534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326" y="1143000"/>
            <a:ext cx="8257674" cy="2826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35F59148-05FE-404F-9447-A78ECAF3C271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F18C5ABF-1D66-834B-839F-A6F536F7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4" name="Holder 5">
            <a:extLst>
              <a:ext uri="{FF2B5EF4-FFF2-40B4-BE49-F238E27FC236}">
                <a16:creationId xmlns:a16="http://schemas.microsoft.com/office/drawing/2014/main" id="{F6D77E43-642E-894A-981D-AFFFB2641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6796A3C5-252E-E443-89F9-9560D5B97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62361A-E800-A845-B20C-FE9EEF14C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0" r="7519"/>
          <a:stretch/>
        </p:blipFill>
        <p:spPr>
          <a:xfrm>
            <a:off x="9069048" y="0"/>
            <a:ext cx="846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93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99" r:id="rId5"/>
  </p:sldLayoutIdLst>
  <p:txStyles>
    <p:titleStyle>
      <a:lvl1pPr marL="0" algn="l" defTabSz="914400" rtl="0" eaLnBrk="1" latinLnBrk="0" hangingPunct="1">
        <a:lnSpc>
          <a:spcPct val="90000"/>
        </a:lnSpc>
        <a:spcBef>
          <a:spcPts val="0"/>
        </a:spcBef>
        <a:buNone/>
        <a:defRPr sz="3000" b="0" i="0" kern="1200" cap="all" baseline="0">
          <a:solidFill>
            <a:srgbClr val="54B846"/>
          </a:solidFill>
          <a:effectLst/>
          <a:latin typeface="Arial Regular"/>
          <a:ea typeface="+mj-ea"/>
          <a:cs typeface="+mj-cs"/>
        </a:defRPr>
      </a:lvl1pPr>
    </p:titleStyle>
    <p:bodyStyle>
      <a:lvl1pPr marL="10414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>
            <a:extLst>
              <a:ext uri="{FF2B5EF4-FFF2-40B4-BE49-F238E27FC236}">
                <a16:creationId xmlns:a16="http://schemas.microsoft.com/office/drawing/2014/main" id="{FD557FB4-A95A-3E4C-8AA2-91D974628D11}"/>
              </a:ext>
            </a:extLst>
          </p:cNvPr>
          <p:cNvSpPr/>
          <p:nvPr userDrawn="1"/>
        </p:nvSpPr>
        <p:spPr>
          <a:xfrm>
            <a:off x="0" y="762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4B847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33E973EC-0BB9-B64E-92EA-258F042322C3}"/>
              </a:ext>
            </a:extLst>
          </p:cNvPr>
          <p:cNvSpPr/>
          <p:nvPr userDrawn="1"/>
        </p:nvSpPr>
        <p:spPr>
          <a:xfrm>
            <a:off x="9067800" y="0"/>
            <a:ext cx="1371600" cy="6858000"/>
          </a:xfrm>
          <a:custGeom>
            <a:avLst/>
            <a:gdLst/>
            <a:ahLst/>
            <a:cxnLst/>
            <a:rect l="l" t="t" r="r" b="b"/>
            <a:pathLst>
              <a:path w="1536700" h="6853555">
                <a:moveTo>
                  <a:pt x="0" y="6853174"/>
                </a:moveTo>
                <a:lnTo>
                  <a:pt x="1536115" y="6853174"/>
                </a:lnTo>
                <a:lnTo>
                  <a:pt x="1536115" y="0"/>
                </a:lnTo>
                <a:lnTo>
                  <a:pt x="0" y="0"/>
                </a:lnTo>
                <a:lnTo>
                  <a:pt x="0" y="6853174"/>
                </a:lnTo>
                <a:close/>
              </a:path>
            </a:pathLst>
          </a:custGeom>
          <a:solidFill>
            <a:srgbClr val="54B948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C25A07A3-6453-BD42-BEE5-8611357A859A}"/>
              </a:ext>
            </a:extLst>
          </p:cNvPr>
          <p:cNvSpPr/>
          <p:nvPr userDrawn="1"/>
        </p:nvSpPr>
        <p:spPr>
          <a:xfrm>
            <a:off x="11988457" y="0"/>
            <a:ext cx="203835" cy="6849109"/>
          </a:xfrm>
          <a:custGeom>
            <a:avLst/>
            <a:gdLst/>
            <a:ahLst/>
            <a:cxnLst/>
            <a:rect l="l" t="t" r="r" b="b"/>
            <a:pathLst>
              <a:path w="203834" h="6849109">
                <a:moveTo>
                  <a:pt x="0" y="6848602"/>
                </a:moveTo>
                <a:lnTo>
                  <a:pt x="203238" y="6848602"/>
                </a:lnTo>
                <a:lnTo>
                  <a:pt x="203238" y="0"/>
                </a:lnTo>
                <a:lnTo>
                  <a:pt x="0" y="0"/>
                </a:lnTo>
                <a:lnTo>
                  <a:pt x="0" y="6848602"/>
                </a:lnTo>
                <a:close/>
              </a:path>
            </a:pathLst>
          </a:custGeom>
          <a:solidFill>
            <a:srgbClr val="7D7F81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5776ABC5-17A6-154F-95FB-A4B678869195}"/>
              </a:ext>
            </a:extLst>
          </p:cNvPr>
          <p:cNvSpPr/>
          <p:nvPr userDrawn="1"/>
        </p:nvSpPr>
        <p:spPr>
          <a:xfrm>
            <a:off x="9906000" y="0"/>
            <a:ext cx="545465" cy="6858000"/>
          </a:xfrm>
          <a:custGeom>
            <a:avLst/>
            <a:gdLst/>
            <a:ahLst/>
            <a:cxnLst/>
            <a:rect l="l" t="t" r="r" b="b"/>
            <a:pathLst>
              <a:path w="2298065" h="5760720">
                <a:moveTo>
                  <a:pt x="0" y="5760720"/>
                </a:moveTo>
                <a:lnTo>
                  <a:pt x="2297544" y="5760720"/>
                </a:lnTo>
                <a:lnTo>
                  <a:pt x="2297544" y="0"/>
                </a:lnTo>
                <a:lnTo>
                  <a:pt x="0" y="0"/>
                </a:lnTo>
                <a:lnTo>
                  <a:pt x="0" y="5760720"/>
                </a:lnTo>
                <a:close/>
              </a:path>
            </a:pathLst>
          </a:custGeom>
          <a:solidFill>
            <a:srgbClr val="00A94F"/>
          </a:solidFill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BBD8AE71-F426-1B49-A0D8-AA290419C7BA}"/>
              </a:ext>
            </a:extLst>
          </p:cNvPr>
          <p:cNvSpPr/>
          <p:nvPr userDrawn="1"/>
        </p:nvSpPr>
        <p:spPr>
          <a:xfrm flipV="1">
            <a:off x="0" y="895350"/>
            <a:ext cx="9354159" cy="45719"/>
          </a:xfrm>
          <a:custGeom>
            <a:avLst/>
            <a:gdLst/>
            <a:ahLst/>
            <a:cxnLst/>
            <a:rect l="l" t="t" r="r" b="b"/>
            <a:pathLst>
              <a:path w="9077325">
                <a:moveTo>
                  <a:pt x="0" y="0"/>
                </a:moveTo>
                <a:lnTo>
                  <a:pt x="9076791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Arial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CE5DF27-118E-E84C-BD1D-32A1FE168CC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677779"/>
            <a:ext cx="677779" cy="762501"/>
          </a:xfrm>
          <a:prstGeom prst="rect">
            <a:avLst/>
          </a:prstGeom>
        </p:spPr>
      </p:pic>
      <p:sp>
        <p:nvSpPr>
          <p:cNvPr id="24" name="Holder 3">
            <a:extLst>
              <a:ext uri="{FF2B5EF4-FFF2-40B4-BE49-F238E27FC236}">
                <a16:creationId xmlns:a16="http://schemas.microsoft.com/office/drawing/2014/main" id="{977A824A-9B17-D342-87C4-751F75345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326" y="1143000"/>
            <a:ext cx="8257674" cy="28261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Place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here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(Arial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regular 18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 or lager)  </a:t>
            </a:r>
          </a:p>
          <a:p>
            <a:pPr marL="12700" marR="1264285">
              <a:lnSpc>
                <a:spcPct val="1417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copy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minimum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16</a:t>
            </a:r>
            <a:r>
              <a:rPr lang="en-US" sz="1800" spc="-15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 err="1">
                <a:solidFill>
                  <a:srgbClr val="231F20"/>
                </a:solidFill>
                <a:latin typeface="Arial Regular"/>
                <a:cs typeface="Arial"/>
              </a:rPr>
              <a:t>pt</a:t>
            </a:r>
            <a:endParaRPr lang="en-US" sz="1800" dirty="0">
              <a:latin typeface="Arial Regular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800"/>
              </a:spcBef>
            </a:pP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Body copy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black or dark enough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selected 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background</a:t>
            </a:r>
            <a:endParaRPr lang="en-US" sz="1800" dirty="0">
              <a:latin typeface="Arial Regular"/>
              <a:cs typeface="Arial"/>
            </a:endParaRPr>
          </a:p>
          <a:p>
            <a:pPr marL="12700" marR="220979">
              <a:lnSpc>
                <a:spcPct val="100000"/>
              </a:lnSpc>
              <a:spcBef>
                <a:spcPts val="1800"/>
              </a:spcBef>
            </a:pP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Limit amount of copy on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 slides. Slides should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be used as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a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guide not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to read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during </a:t>
            </a:r>
            <a:r>
              <a:rPr lang="en-US" sz="1800" dirty="0">
                <a:solidFill>
                  <a:srgbClr val="231F20"/>
                </a:solidFill>
                <a:latin typeface="Arial Regular"/>
                <a:cs typeface="Arial"/>
              </a:rPr>
              <a:t>the</a:t>
            </a:r>
            <a:r>
              <a:rPr lang="en-US" sz="1800" spc="-10" dirty="0">
                <a:solidFill>
                  <a:srgbClr val="231F20"/>
                </a:solidFill>
                <a:latin typeface="Arial Regular"/>
                <a:cs typeface="Arial"/>
              </a:rPr>
              <a:t> </a:t>
            </a:r>
            <a:r>
              <a:rPr lang="en-US" sz="1800" spc="-5" dirty="0">
                <a:solidFill>
                  <a:srgbClr val="231F20"/>
                </a:solidFill>
                <a:latin typeface="Arial Regular"/>
                <a:cs typeface="Arial"/>
              </a:rPr>
              <a:t>presentation</a:t>
            </a:r>
            <a:endParaRPr lang="en-US" sz="1800" dirty="0">
              <a:latin typeface="Arial Regular"/>
              <a:cs typeface="Arial"/>
            </a:endParaRPr>
          </a:p>
          <a:p>
            <a:endParaRPr dirty="0"/>
          </a:p>
        </p:txBody>
      </p:sp>
      <p:sp>
        <p:nvSpPr>
          <p:cNvPr id="30" name="object 5">
            <a:extLst>
              <a:ext uri="{FF2B5EF4-FFF2-40B4-BE49-F238E27FC236}">
                <a16:creationId xmlns:a16="http://schemas.microsoft.com/office/drawing/2014/main" id="{35F59148-05FE-404F-9447-A78ECAF3C271}"/>
              </a:ext>
            </a:extLst>
          </p:cNvPr>
          <p:cNvSpPr/>
          <p:nvPr userDrawn="1"/>
        </p:nvSpPr>
        <p:spPr>
          <a:xfrm>
            <a:off x="11955074" y="0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0" y="6858000"/>
                </a:moveTo>
                <a:lnTo>
                  <a:pt x="228600" y="6858000"/>
                </a:lnTo>
                <a:lnTo>
                  <a:pt x="2286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CAD2E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Holder 2">
            <a:extLst>
              <a:ext uri="{FF2B5EF4-FFF2-40B4-BE49-F238E27FC236}">
                <a16:creationId xmlns:a16="http://schemas.microsoft.com/office/drawing/2014/main" id="{F18C5ABF-1D66-834B-839F-A6F536F73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10659449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rgbClr val="4CAD2E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14" name="Holder 5">
            <a:extLst>
              <a:ext uri="{FF2B5EF4-FFF2-40B4-BE49-F238E27FC236}">
                <a16:creationId xmlns:a16="http://schemas.microsoft.com/office/drawing/2014/main" id="{F6D77E43-642E-894A-981D-AFFFB26410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15" name="Holder 6">
            <a:extLst>
              <a:ext uri="{FF2B5EF4-FFF2-40B4-BE49-F238E27FC236}">
                <a16:creationId xmlns:a16="http://schemas.microsoft.com/office/drawing/2014/main" id="{6796A3C5-252E-E443-89F9-9560D5B97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1600" y="6477000"/>
            <a:ext cx="2804160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  <a:cs typeface="Arial" panose="020B060402020202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2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8" r:id="rId5"/>
  </p:sldLayoutIdLst>
  <p:txStyles>
    <p:titleStyle>
      <a:lvl1pPr marL="0" algn="l" defTabSz="914400" rtl="0" eaLnBrk="1" latinLnBrk="0" hangingPunct="1">
        <a:lnSpc>
          <a:spcPct val="90000"/>
        </a:lnSpc>
        <a:spcBef>
          <a:spcPts val="0"/>
        </a:spcBef>
        <a:buNone/>
        <a:defRPr sz="3000" b="0" i="0" kern="1200" cap="all" baseline="0">
          <a:solidFill>
            <a:srgbClr val="54B846"/>
          </a:solidFill>
          <a:effectLst/>
          <a:latin typeface="Arial Regular"/>
          <a:ea typeface="+mj-ea"/>
          <a:cs typeface="+mj-cs"/>
        </a:defRPr>
      </a:lvl1pPr>
    </p:titleStyle>
    <p:bodyStyle>
      <a:lvl1pPr marL="104140" indent="-28575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Relationship Id="rId9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571854-4461-074A-80CE-D1F63B9043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86800" y="3200400"/>
            <a:ext cx="2909455" cy="1446550"/>
          </a:xfrm>
        </p:spPr>
        <p:txBody>
          <a:bodyPr/>
          <a:lstStyle/>
          <a:p>
            <a:pPr defTabSz="543705">
              <a:defRPr/>
            </a:pPr>
            <a:r>
              <a:rPr lang="en-US" dirty="0">
                <a:ea typeface="ＭＳ Ｐゴシック" charset="-128"/>
              </a:rPr>
              <a:t>2024 </a:t>
            </a:r>
            <a:br>
              <a:rPr lang="en-US" dirty="0">
                <a:ea typeface="ＭＳ Ｐゴシック" charset="-128"/>
              </a:rPr>
            </a:br>
            <a:r>
              <a:rPr lang="en-US" dirty="0">
                <a:ea typeface="ＭＳ Ｐゴシック" charset="-128"/>
              </a:rPr>
              <a:t>first look</a:t>
            </a:r>
            <a:br>
              <a:rPr lang="en-US" sz="3000" dirty="0">
                <a:ea typeface="ＭＳ Ｐゴシック" charset="-128"/>
              </a:rPr>
            </a:br>
            <a:endParaRPr lang="en-US" sz="3000" dirty="0">
              <a:ea typeface="ＭＳ Ｐゴシック" charset="-128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686800" y="4419600"/>
            <a:ext cx="3505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853055" y="6553200"/>
            <a:ext cx="27432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Y0140_2024FirstLook_M</a:t>
            </a:r>
          </a:p>
        </p:txBody>
      </p:sp>
    </p:spTree>
    <p:extLst>
      <p:ext uri="{BB962C8B-B14F-4D97-AF65-F5344CB8AC3E}">
        <p14:creationId xmlns:p14="http://schemas.microsoft.com/office/powerpoint/2010/main" val="1997326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8FE39E5-67E4-101B-3347-F362E5D178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1736138"/>
              </p:ext>
            </p:extLst>
          </p:nvPr>
        </p:nvGraphicFramePr>
        <p:xfrm>
          <a:off x="381000" y="1066800"/>
          <a:ext cx="10744200" cy="53239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84063852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409312491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133826041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8138769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73739732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842050603"/>
                    </a:ext>
                  </a:extLst>
                </a:gridCol>
              </a:tblGrid>
              <a:tr h="75680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New!</a:t>
                      </a:r>
                      <a:b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HMO-POS</a:t>
                      </a:r>
                      <a:endParaRPr lang="en-US" sz="16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New!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New!</a:t>
                      </a:r>
                      <a:br>
                        <a:rPr lang="en-US" sz="1600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MED-ONLY PPO</a:t>
                      </a:r>
                      <a:endParaRPr lang="en-US" sz="16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981467"/>
                  </a:ext>
                </a:extLst>
              </a:tr>
              <a:tr h="171276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Northwest Ohio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b="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Adams, Crawford, Erie, Fulton, Hardin, Huron, Lucas, Mercer, Ottawa, Paulding, Putnam, Sandusky, Seneca, Van Wert, Wayne, Williams, Wood, Wyandot.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115766"/>
                  </a:ext>
                </a:extLst>
              </a:tr>
              <a:tr h="1075459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Northeast Ohio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b="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Ashland, Cuyahoga, Geauga, Lake , Lorain, Medina, Portage, Summit, Wayne.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653328"/>
                  </a:ext>
                </a:extLst>
              </a:tr>
              <a:tr h="1712768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Southwest Ohio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600" b="0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Auglaize, Brown, Butler, Champaign, Clark, Clermont, Clinton, Darke, Fayette, Greene, Hamilton, Highland, Madison, Miami, Montgomery, Preble, Shelby, Warren.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139212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3D22B35-B37E-7BF0-9C27-CA9F87A7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designs by market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2B32F7EE-1960-7C43-F90B-CAB3D10DE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2311242"/>
            <a:ext cx="457200" cy="4572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C16B43BB-11B5-A122-11F7-8740DFA7C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4400" y="2311242"/>
            <a:ext cx="457200" cy="4572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A8CA4B1C-D816-B32B-0C59-B835C21F4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8400" y="2311242"/>
            <a:ext cx="457200" cy="457200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FADC9F14-4CA2-110A-D8DE-B9E782452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3830955"/>
            <a:ext cx="457200" cy="457200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411701ED-4E9C-D128-07C6-F99F48F57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5181600"/>
            <a:ext cx="457200" cy="4572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3791D595-F08B-A30D-6A66-9D10771DA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9650" y="3821430"/>
            <a:ext cx="457200" cy="457200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6E54E653-C051-7A96-C6BD-223A383C50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8400" y="3830955"/>
            <a:ext cx="457200" cy="457200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BFF1FFB2-8DBE-798F-0989-A083B826A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0600" y="5167313"/>
            <a:ext cx="457200" cy="457200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F9A8B529-F56C-8248-3A5A-FC62B88CB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9350" y="516731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4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E72C70C-6D21-2DE7-5F24-496631C24D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1098794"/>
              </p:ext>
            </p:extLst>
          </p:nvPr>
        </p:nvGraphicFramePr>
        <p:xfrm>
          <a:off x="457200" y="1146174"/>
          <a:ext cx="10591800" cy="36188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65300">
                  <a:extLst>
                    <a:ext uri="{9D8B030D-6E8A-4147-A177-3AD203B41FA5}">
                      <a16:colId xmlns:a16="http://schemas.microsoft.com/office/drawing/2014/main" val="2534489963"/>
                    </a:ext>
                  </a:extLst>
                </a:gridCol>
                <a:gridCol w="1358900">
                  <a:extLst>
                    <a:ext uri="{9D8B030D-6E8A-4147-A177-3AD203B41FA5}">
                      <a16:colId xmlns:a16="http://schemas.microsoft.com/office/drawing/2014/main" val="2971498486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215496607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13598092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50681486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06692806"/>
                    </a:ext>
                  </a:extLst>
                </a:gridCol>
              </a:tblGrid>
              <a:tr h="873753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New!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HMO-POS</a:t>
                      </a:r>
                      <a:endParaRPr lang="en-US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New!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PPO</a:t>
                      </a:r>
                      <a:endParaRPr lang="en-US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New!</a:t>
                      </a:r>
                    </a:p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MED-ONLY PPO</a:t>
                      </a:r>
                      <a:endParaRPr lang="en-US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609032"/>
                  </a:ext>
                </a:extLst>
              </a:tr>
              <a:tr h="79053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Southeast Michigan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Branch, Hillsdale, Lenawee, Monroe, Washtenaw.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3035"/>
                  </a:ext>
                </a:extLst>
              </a:tr>
              <a:tr h="790538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Kentucky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Northern Kentucky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Boone, Campbell, Kenton.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467176"/>
                  </a:ext>
                </a:extLst>
              </a:tr>
              <a:tr h="1123396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i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Eastern Indiana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Adams, Allen, Dearborn, DeKalb, Franklin, Ohio, Noble, Switzerland.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071050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98A1DCA-5823-9532-250A-464955D5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designs by market</a:t>
            </a: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BE48621E-EC2A-E270-F4E3-9CC0DA870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6600" y="2133600"/>
            <a:ext cx="457200" cy="457200"/>
          </a:xfrm>
          <a:prstGeom prst="rect">
            <a:avLst/>
          </a:prstGeom>
        </p:spPr>
      </p:pic>
      <p:pic>
        <p:nvPicPr>
          <p:cNvPr id="6" name="Graphic 5" descr="Checkmark with solid fill">
            <a:extLst>
              <a:ext uri="{FF2B5EF4-FFF2-40B4-BE49-F238E27FC236}">
                <a16:creationId xmlns:a16="http://schemas.microsoft.com/office/drawing/2014/main" id="{3132CC6F-C216-802D-B47E-F80AF97F9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6600" y="2905461"/>
            <a:ext cx="457200" cy="457200"/>
          </a:xfrm>
          <a:prstGeom prst="rect">
            <a:avLst/>
          </a:prstGeom>
        </p:spPr>
      </p:pic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2DE2BA3B-83A1-E467-5300-49313B678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6600" y="381493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4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6D681D-EEE8-A3B2-00C4-E556BA50A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Paramount plan enhancements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049D5-55D6-C351-5930-FCF7BAFF4257}"/>
              </a:ext>
            </a:extLst>
          </p:cNvPr>
          <p:cNvSpPr txBox="1"/>
          <p:nvPr/>
        </p:nvSpPr>
        <p:spPr>
          <a:xfrm>
            <a:off x="509337" y="1250187"/>
            <a:ext cx="5193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4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580B1C-6626-0991-3AA2-87E229B88D64}"/>
              </a:ext>
            </a:extLst>
          </p:cNvPr>
          <p:cNvSpPr txBox="1"/>
          <p:nvPr/>
        </p:nvSpPr>
        <p:spPr>
          <a:xfrm>
            <a:off x="1173864" y="1358410"/>
            <a:ext cx="9661003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 PPO </a:t>
            </a: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with a </a:t>
            </a:r>
            <a:r>
              <a:rPr lang="en-US" sz="2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 deductible </a:t>
            </a: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across our 47 Ohio county service area.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AB28E-B8B1-5BAE-59F5-B2CB309E05D9}"/>
              </a:ext>
            </a:extLst>
          </p:cNvPr>
          <p:cNvSpPr txBox="1"/>
          <p:nvPr/>
        </p:nvSpPr>
        <p:spPr>
          <a:xfrm>
            <a:off x="509337" y="2237935"/>
            <a:ext cx="5193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4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50BDD1-408F-F909-22E4-31BB6A563F79}"/>
              </a:ext>
            </a:extLst>
          </p:cNvPr>
          <p:cNvSpPr txBox="1"/>
          <p:nvPr/>
        </p:nvSpPr>
        <p:spPr>
          <a:xfrm>
            <a:off x="1152161" y="2247460"/>
            <a:ext cx="966100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Tier 1 and Tier 2 drugs moved to a </a:t>
            </a:r>
            <a:r>
              <a:rPr lang="en-US" sz="2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 copay </a:t>
            </a: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every plan for 30 and 90-day standard retail and mail order.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FD836-6162-E0F0-F2B3-66C35C771E0C}"/>
              </a:ext>
            </a:extLst>
          </p:cNvPr>
          <p:cNvSpPr txBox="1"/>
          <p:nvPr/>
        </p:nvSpPr>
        <p:spPr>
          <a:xfrm>
            <a:off x="517053" y="3249520"/>
            <a:ext cx="5193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4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27052-FDD5-3DC1-7DF0-3517C3F1CE09}"/>
              </a:ext>
            </a:extLst>
          </p:cNvPr>
          <p:cNvSpPr txBox="1"/>
          <p:nvPr/>
        </p:nvSpPr>
        <p:spPr>
          <a:xfrm>
            <a:off x="1190262" y="3202432"/>
            <a:ext cx="9653286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2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$2,500-5,000 </a:t>
            </a: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dental plan allowance and increased ADA codes, including crowns.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E6C77-5348-4F4F-4534-A52C29B7AB1B}"/>
              </a:ext>
            </a:extLst>
          </p:cNvPr>
          <p:cNvSpPr txBox="1"/>
          <p:nvPr/>
        </p:nvSpPr>
        <p:spPr>
          <a:xfrm>
            <a:off x="522840" y="4276114"/>
            <a:ext cx="5193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4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DBC321-42F1-095F-9229-5F4009F49B18}"/>
              </a:ext>
            </a:extLst>
          </p:cNvPr>
          <p:cNvSpPr txBox="1"/>
          <p:nvPr/>
        </p:nvSpPr>
        <p:spPr>
          <a:xfrm>
            <a:off x="1173864" y="4291237"/>
            <a:ext cx="964749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 PPO MA-Only </a:t>
            </a: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with </a:t>
            </a:r>
            <a:r>
              <a:rPr lang="en-US" sz="2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 Part B rebate </a:t>
            </a: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throughout 47 Ohio county service area.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992D72-BEDE-DC42-5FA4-F11FFBD5FFC7}"/>
              </a:ext>
            </a:extLst>
          </p:cNvPr>
          <p:cNvSpPr txBox="1"/>
          <p:nvPr/>
        </p:nvSpPr>
        <p:spPr>
          <a:xfrm>
            <a:off x="533449" y="5343475"/>
            <a:ext cx="519363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4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8AF77C-D7C3-8957-765A-4360F4282A0E}"/>
              </a:ext>
            </a:extLst>
          </p:cNvPr>
          <p:cNvSpPr txBox="1"/>
          <p:nvPr/>
        </p:nvSpPr>
        <p:spPr>
          <a:xfrm>
            <a:off x="1152162" y="5380042"/>
            <a:ext cx="966100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2400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 combined vision-wear allowance </a:t>
            </a:r>
            <a:r>
              <a:rPr lang="en-US" sz="2400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EyeMed. Vision provider network providers include Wal-Mart, Lenscrafters and others.</a:t>
            </a:r>
          </a:p>
        </p:txBody>
      </p:sp>
    </p:spTree>
    <p:extLst>
      <p:ext uri="{BB962C8B-B14F-4D97-AF65-F5344CB8AC3E}">
        <p14:creationId xmlns:p14="http://schemas.microsoft.com/office/powerpoint/2010/main" val="298635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3988-96B0-E402-F285-924971FE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206704"/>
            <a:ext cx="30480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Northwest Ohio AND southeast Michigan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32515B-DBED-3E71-DF32-0C471FD47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1975009"/>
            <a:ext cx="1219200" cy="2215991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8105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284049-2485-21BE-1F4D-ECEED51B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815608"/>
          </a:xfrm>
        </p:spPr>
        <p:txBody>
          <a:bodyPr/>
          <a:lstStyle/>
          <a:p>
            <a:r>
              <a:rPr lang="en-US" sz="2000" cap="none" dirty="0">
                <a:solidFill>
                  <a:srgbClr val="6F7171"/>
                </a:solidFill>
              </a:rPr>
              <a:t>Northwest Ohio &amp; Southeast Michigan</a:t>
            </a:r>
            <a:br>
              <a:rPr lang="en-US" dirty="0"/>
            </a:br>
            <a:r>
              <a:rPr lang="en-US" dirty="0"/>
              <a:t>2024 hmo-POS plans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20E3CFB-B73E-1FC5-4C05-D084E5F381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271122"/>
              </p:ext>
            </p:extLst>
          </p:nvPr>
        </p:nvGraphicFramePr>
        <p:xfrm>
          <a:off x="457200" y="1146175"/>
          <a:ext cx="10363200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96371469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690291138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19447798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32895202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Standard 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(HMO-POS)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Prime </a:t>
                      </a:r>
                    </a:p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(HMO-POS)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Enhanced </a:t>
                      </a:r>
                    </a:p>
                    <a:p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(HMO-POS)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096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9267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388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Out-of-Pocket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904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428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2664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</a:t>
                      </a:r>
                      <a:r>
                        <a:rPr lang="en-US" sz="1400" b="0" baseline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$325 copay per day for days 1-5 (per each hospital</a:t>
                      </a:r>
                      <a:r>
                        <a:rPr lang="en-US" sz="1400" b="0" baseline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stay)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$310 copay per day for days 1-5 (per each hospital</a:t>
                      </a:r>
                      <a:r>
                        <a:rPr lang="en-US" sz="1400" b="0" baseline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stay)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$225 copay per day for days 1-5 (per each hospital</a:t>
                      </a:r>
                      <a:r>
                        <a:rPr lang="en-US" sz="1400" b="0" baseline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stay)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9272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Skilled Nursing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21-100 $188 copay per day (100-day limit).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21-100 $196 copay per day (100-day limit).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21-100 $188 copay per day (100-day limit).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597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Lab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– $5 copay per visit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– $5 copay per visit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– $5 copay per visit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58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Diagnostic Tests, such as ultrasound and cardiac echocardiogram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 copay per visit 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$15 copay per visit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$10 copay per visit</a:t>
                      </a:r>
                      <a:endParaRPr lang="en-US" sz="1400" b="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276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and Comprehensive Dental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437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567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D0BCB-B414-ACDE-9890-4902F147E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152401"/>
            <a:ext cx="10847614" cy="861774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Northwest Ohio &amp; Southeast Michigan</a:t>
            </a:r>
            <a:br>
              <a:rPr lang="en-US" dirty="0"/>
            </a:br>
            <a:r>
              <a:rPr lang="en-US" dirty="0"/>
              <a:t>prescriptions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979E5-9452-6EA0-B4F4-B4E5ACFA30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3480" y="6280109"/>
            <a:ext cx="10890250" cy="215444"/>
          </a:xfrm>
        </p:spPr>
        <p:txBody>
          <a:bodyPr/>
          <a:lstStyle/>
          <a:p>
            <a:r>
              <a:rPr lang="en-US" sz="1400" b="1" dirty="0"/>
              <a:t>All Paramount Elite (HMO/PPO) plans utilize a standard pharmacy network with preferred contracted rates.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7AEEA47-F075-111F-E0F6-C0A6ED1426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216610"/>
              </p:ext>
            </p:extLst>
          </p:nvPr>
        </p:nvGraphicFramePr>
        <p:xfrm>
          <a:off x="152400" y="1047190"/>
          <a:ext cx="11887202" cy="47736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4459">
                  <a:extLst>
                    <a:ext uri="{9D8B030D-6E8A-4147-A177-3AD203B41FA5}">
                      <a16:colId xmlns:a16="http://schemas.microsoft.com/office/drawing/2014/main" val="65407151"/>
                    </a:ext>
                  </a:extLst>
                </a:gridCol>
                <a:gridCol w="3505734">
                  <a:extLst>
                    <a:ext uri="{9D8B030D-6E8A-4147-A177-3AD203B41FA5}">
                      <a16:colId xmlns:a16="http://schemas.microsoft.com/office/drawing/2014/main" val="891613723"/>
                    </a:ext>
                  </a:extLst>
                </a:gridCol>
                <a:gridCol w="3495609">
                  <a:extLst>
                    <a:ext uri="{9D8B030D-6E8A-4147-A177-3AD203B41FA5}">
                      <a16:colId xmlns:a16="http://schemas.microsoft.com/office/drawing/2014/main" val="1692028833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321296992"/>
                    </a:ext>
                  </a:extLst>
                </a:gridCol>
              </a:tblGrid>
              <a:tr h="734151">
                <a:tc>
                  <a:txBody>
                    <a:bodyPr/>
                    <a:lstStyle/>
                    <a:p>
                      <a:endParaRPr lang="en-US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Standard (HMO-POS)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Prime (HMO-POS)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Enhanced (HMO-POS)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2747462"/>
                  </a:ext>
                </a:extLst>
              </a:tr>
              <a:tr h="378203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75289528"/>
                  </a:ext>
                </a:extLst>
              </a:tr>
              <a:tr h="7558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1 Preferred Generic                       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475866842"/>
                  </a:ext>
                </a:extLst>
              </a:tr>
              <a:tr h="755848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2 Generic                                      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1237077"/>
                  </a:ext>
                </a:extLst>
              </a:tr>
              <a:tr h="100349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3 Preferred Brand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$135 copay for 90-day supply standard retail.                                                                                        • $90 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$135 copay for 90-day supply standard retail.                                                                                        • $90 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$42 copay for 30-day supply standard retail.                                                                                                             • $126 copay for 90-day supply standard retail.                                                                                        • $84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7742760"/>
                  </a:ext>
                </a:extLst>
              </a:tr>
              <a:tr h="88786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4 Non-Preferred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00107005"/>
                  </a:ext>
                </a:extLst>
              </a:tr>
              <a:tr h="258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5 Specialty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940142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2277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B03B34-A3DE-E240-9BB4-087DFF0B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8156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Northwest Ohio &amp; Southeast Michigan</a:t>
            </a:r>
            <a:br>
              <a:rPr lang="en-US" dirty="0"/>
            </a:br>
            <a:r>
              <a:rPr lang="en-US" dirty="0"/>
              <a:t>2024 ppo plans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257AC644-293B-264E-D0A0-F2AD799556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999218"/>
              </p:ext>
            </p:extLst>
          </p:nvPr>
        </p:nvGraphicFramePr>
        <p:xfrm>
          <a:off x="509337" y="1066800"/>
          <a:ext cx="10668000" cy="5643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3463">
                  <a:extLst>
                    <a:ext uri="{9D8B030D-6E8A-4147-A177-3AD203B41FA5}">
                      <a16:colId xmlns:a16="http://schemas.microsoft.com/office/drawing/2014/main" val="1562584186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2545069"/>
                    </a:ext>
                  </a:extLst>
                </a:gridCol>
                <a:gridCol w="3938337">
                  <a:extLst>
                    <a:ext uri="{9D8B030D-6E8A-4147-A177-3AD203B41FA5}">
                      <a16:colId xmlns:a16="http://schemas.microsoft.com/office/drawing/2014/main" val="380404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Preferred (PPO)</a:t>
                      </a:r>
                      <a:endParaRPr lang="en-US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In-Network/Out-of-Network</a:t>
                      </a:r>
                      <a:endParaRPr lang="en-US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Courage Med-Only (PPO)</a:t>
                      </a:r>
                    </a:p>
                    <a:p>
                      <a:pPr algn="ctr"/>
                      <a:r>
                        <a:rPr lang="en-US" sz="1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In-Network/Out-of-Network</a:t>
                      </a:r>
                      <a:endParaRPr lang="en-US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92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27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B Premium Rebate 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45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Out-of-Pocket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$5,300/$7,500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$5,900/$8,950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25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$0/$25 copay per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290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copay per visit/40% coinsurance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</a:t>
                      </a:r>
                      <a:r>
                        <a:rPr lang="en-US" sz="1400" baseline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$360 copay per day for days 1-5.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copay for days 6-90 (per each </a:t>
                      </a:r>
                      <a:b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stay).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Out-of-network: 10% coinsurance.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$300 copay per day for days 1-5.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$0 copay for days 6-90 (per each hospital stay).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Out-of-network: 30% coinsurance.</a:t>
                      </a: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415155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Skilled Nursing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21-100 $188 copay per day </a:t>
                      </a:r>
                      <a:b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(100-day limit).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Out-of-network: 30% coinsurance.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21-100 $196 copay per day </a:t>
                      </a:r>
                      <a:b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(100-day limit).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Out-of-network: 30% coinsurance.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553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Lab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 copay per visit/10% coinsurance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604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 copay per visit/10% coinsurance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249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and Comprehensive Dental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39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783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0B54-7810-FBF9-5B4A-C9008754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228600"/>
            <a:ext cx="10847614" cy="1014175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Northwest Ohio &amp; Southeast Michigan</a:t>
            </a:r>
            <a:br>
              <a:rPr lang="en-US" dirty="0"/>
            </a:br>
            <a:r>
              <a:rPr lang="en-US" dirty="0"/>
              <a:t>prescriptions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89C392-A05A-729C-FC66-B512F4AC2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845899"/>
              </p:ext>
            </p:extLst>
          </p:nvPr>
        </p:nvGraphicFramePr>
        <p:xfrm>
          <a:off x="506186" y="1141785"/>
          <a:ext cx="11076214" cy="457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762">
                  <a:extLst>
                    <a:ext uri="{9D8B030D-6E8A-4147-A177-3AD203B41FA5}">
                      <a16:colId xmlns:a16="http://schemas.microsoft.com/office/drawing/2014/main" val="2160939273"/>
                    </a:ext>
                  </a:extLst>
                </a:gridCol>
                <a:gridCol w="4857381">
                  <a:extLst>
                    <a:ext uri="{9D8B030D-6E8A-4147-A177-3AD203B41FA5}">
                      <a16:colId xmlns:a16="http://schemas.microsoft.com/office/drawing/2014/main" val="3088749100"/>
                    </a:ext>
                  </a:extLst>
                </a:gridCol>
                <a:gridCol w="3692071">
                  <a:extLst>
                    <a:ext uri="{9D8B030D-6E8A-4147-A177-3AD203B41FA5}">
                      <a16:colId xmlns:a16="http://schemas.microsoft.com/office/drawing/2014/main" val="1422586038"/>
                    </a:ext>
                  </a:extLst>
                </a:gridCol>
              </a:tblGrid>
              <a:tr h="5321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Preferred (PPO)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Courage (PPO)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380644"/>
                  </a:ext>
                </a:extLst>
              </a:tr>
              <a:tr h="3060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include Part D benefits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0773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1 Preferred Generic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24596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2 Generic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294540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3 Preferred Brand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• $135 copay for 90-day supply standard retail.                                                                                     • $90 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963849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4 Non-Preferred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• $300 copay for 90-day supply standard retail.                                                                                     • $200 copay for 90-day supply mail order.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79540"/>
                  </a:ext>
                </a:extLst>
              </a:tr>
              <a:tr h="532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5 Specialty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964182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B2A900-1A54-EEF8-D8DB-CFF24840A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868" y="6096000"/>
            <a:ext cx="10890250" cy="215444"/>
          </a:xfrm>
        </p:spPr>
        <p:txBody>
          <a:bodyPr/>
          <a:lstStyle/>
          <a:p>
            <a:r>
              <a:rPr lang="en-US" sz="1400" b="1" dirty="0"/>
              <a:t>All Paramount Elite (HMO/PPO) plans utilize a standard pharmacy network with preferred contracted rates.</a:t>
            </a:r>
          </a:p>
        </p:txBody>
      </p:sp>
    </p:spTree>
    <p:extLst>
      <p:ext uri="{BB962C8B-B14F-4D97-AF65-F5344CB8AC3E}">
        <p14:creationId xmlns:p14="http://schemas.microsoft.com/office/powerpoint/2010/main" val="703271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8156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Northwest Ohio &amp; Southeast Michigan</a:t>
            </a:r>
            <a:br>
              <a:rPr lang="en-US" dirty="0">
                <a:solidFill>
                  <a:srgbClr val="50B848"/>
                </a:solidFill>
              </a:rPr>
            </a:br>
            <a:r>
              <a:rPr lang="en-US" dirty="0">
                <a:solidFill>
                  <a:srgbClr val="50B848"/>
                </a:solidFill>
              </a:rPr>
              <a:t>Dental benefits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-1" r="53421" b="-1"/>
          <a:stretch/>
        </p:blipFill>
        <p:spPr>
          <a:xfrm>
            <a:off x="7620000" y="11272"/>
            <a:ext cx="4387959" cy="685800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7FD2D3C-128A-A016-0088-4C653F140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750147"/>
              </p:ext>
            </p:extLst>
          </p:nvPr>
        </p:nvGraphicFramePr>
        <p:xfrm>
          <a:off x="508001" y="1066800"/>
          <a:ext cx="6883400" cy="50234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82799">
                  <a:extLst>
                    <a:ext uri="{9D8B030D-6E8A-4147-A177-3AD203B41FA5}">
                      <a16:colId xmlns:a16="http://schemas.microsoft.com/office/drawing/2014/main" val="2955364241"/>
                    </a:ext>
                  </a:extLst>
                </a:gridCol>
                <a:gridCol w="4800601">
                  <a:extLst>
                    <a:ext uri="{9D8B030D-6E8A-4147-A177-3AD203B41FA5}">
                      <a16:colId xmlns:a16="http://schemas.microsoft.com/office/drawing/2014/main" val="240492048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 PLAN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30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Maximum Plan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 – $5,000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preventive and comprehensive dental services combined.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1382552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2244"/>
                  </a:ext>
                </a:extLst>
              </a:tr>
              <a:tr h="140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Embedded PPO Preventive Dental and Comprehensive Dental Benefits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                                                   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en-US" sz="1400" b="1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Out-of-Network: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coinsurance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</a:t>
                      </a: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Dental Networks: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DenteMax.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 Dental.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Benefits with $0 copay for:    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periodic exams.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teeth cleanings.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fluoride treatments.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(one-set) dental bitewing X-rays per calendar year.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b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Comprehensive Benefits with $0 copay for:  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Fillings.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 canals.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Crowns.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Periodontal maintenance.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Extractions.                                                            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 Evidence of Coverage for additional details about endodontics, periodontics, prosthodontics and restorative coverage.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1765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518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8156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Northwest Ohio &amp; Southeast Michigan</a:t>
            </a:r>
            <a:br>
              <a:rPr lang="en-US" dirty="0"/>
            </a:br>
            <a:r>
              <a:rPr lang="en-US" dirty="0"/>
              <a:t>Provider network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7" r="10722"/>
          <a:stretch/>
        </p:blipFill>
        <p:spPr>
          <a:xfrm>
            <a:off x="5562600" y="0"/>
            <a:ext cx="6324600" cy="685800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5850"/>
            <a:ext cx="4800600" cy="36933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ProMedica.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Mercy Health.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The Toledo Clinic.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The University of Toledo Medical Center.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Wood County Hospital.</a:t>
            </a:r>
          </a:p>
          <a:p>
            <a:endParaRPr lang="en-US" sz="2400" dirty="0">
              <a:solidFill>
                <a:srgbClr val="262626"/>
              </a:solidFill>
            </a:endParaRPr>
          </a:p>
          <a:p>
            <a:r>
              <a:rPr lang="en-US" sz="2400" dirty="0">
                <a:solidFill>
                  <a:srgbClr val="262626"/>
                </a:solidFill>
              </a:rPr>
              <a:t>Visit </a:t>
            </a:r>
            <a:r>
              <a:rPr lang="en-US" sz="2400" b="1" dirty="0">
                <a:solidFill>
                  <a:srgbClr val="262626"/>
                </a:solidFill>
              </a:rPr>
              <a:t>myparamount.org/provider-search </a:t>
            </a:r>
            <a:r>
              <a:rPr lang="en-US" sz="2400" dirty="0">
                <a:solidFill>
                  <a:srgbClr val="262626"/>
                </a:solidFill>
              </a:rPr>
              <a:t>for a complete listing of providers and facilities.</a:t>
            </a:r>
          </a:p>
        </p:txBody>
      </p:sp>
    </p:spTree>
    <p:extLst>
      <p:ext uri="{BB962C8B-B14F-4D97-AF65-F5344CB8AC3E}">
        <p14:creationId xmlns:p14="http://schemas.microsoft.com/office/powerpoint/2010/main" val="1458835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E686AA-80D2-C14E-9DFE-61CCA9C7C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381000"/>
            <a:ext cx="8558463" cy="553998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Confidentiality Notice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A1F32CDC-A588-FD41-B910-0447BC441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9336" y="1143000"/>
            <a:ext cx="10539663" cy="44935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This document contains proprietary and confidential information intended for educational purposes specifically for contracted brokers/agents. This information is not intended for distribution to anyone other than contracted brokers/agents.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Any redistribution is strictly forbidden. Information includes plan benefits that have been filed with CMS for 2024 Medicare offerings.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Approval from CMS has not been received for the following 2024 filed benefits and premiums.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Information is confidential and should not be redistributed.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Information included is </a:t>
            </a:r>
            <a:r>
              <a:rPr lang="en-US" dirty="0">
                <a:latin typeface="Arial" panose="020B0604020202020204" pitchFamily="34" charset="0"/>
              </a:rPr>
              <a:t>exclusively for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broker/agents who have signed a business associate agreement.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This may not be shared with Medicare beneficiaries, current Paramount members or prospective members.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Questions?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Contact your Paramount account executive. Or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email us at paramountelite@promedica.org.</a:t>
            </a:r>
          </a:p>
        </p:txBody>
      </p:sp>
    </p:spTree>
    <p:extLst>
      <p:ext uri="{BB962C8B-B14F-4D97-AF65-F5344CB8AC3E}">
        <p14:creationId xmlns:p14="http://schemas.microsoft.com/office/powerpoint/2010/main" val="3475536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3988-96B0-E402-F285-924971FE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206704"/>
            <a:ext cx="30480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Northeast Ohio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32515B-DBED-3E71-DF32-0C471FD47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1975009"/>
            <a:ext cx="1219200" cy="2462213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9126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8DD0BE-FFE1-3B4A-7846-9AB324C9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1044208"/>
          </a:xfrm>
        </p:spPr>
        <p:txBody>
          <a:bodyPr/>
          <a:lstStyle/>
          <a:p>
            <a:r>
              <a:rPr lang="en-US" sz="2000" cap="none" dirty="0">
                <a:solidFill>
                  <a:srgbClr val="6F7171"/>
                </a:solidFill>
              </a:rPr>
              <a:t>Northeast Ohio</a:t>
            </a:r>
            <a:br>
              <a:rPr lang="en-US" dirty="0"/>
            </a:br>
            <a:r>
              <a:rPr lang="en-US" dirty="0"/>
              <a:t>2024 hmo-pos plans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9FE4A75-4CF5-A228-8937-BE8C255C27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8591861"/>
              </p:ext>
            </p:extLst>
          </p:nvPr>
        </p:nvGraphicFramePr>
        <p:xfrm>
          <a:off x="509337" y="1066800"/>
          <a:ext cx="10210800" cy="52171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03600">
                  <a:extLst>
                    <a:ext uri="{9D8B030D-6E8A-4147-A177-3AD203B41FA5}">
                      <a16:colId xmlns:a16="http://schemas.microsoft.com/office/drawing/2014/main" val="2618471945"/>
                    </a:ext>
                  </a:extLst>
                </a:gridCol>
                <a:gridCol w="3403600">
                  <a:extLst>
                    <a:ext uri="{9D8B030D-6E8A-4147-A177-3AD203B41FA5}">
                      <a16:colId xmlns:a16="http://schemas.microsoft.com/office/drawing/2014/main" val="2949253622"/>
                    </a:ext>
                  </a:extLst>
                </a:gridCol>
                <a:gridCol w="3403600">
                  <a:extLst>
                    <a:ext uri="{9D8B030D-6E8A-4147-A177-3AD203B41FA5}">
                      <a16:colId xmlns:a16="http://schemas.microsoft.com/office/drawing/2014/main" val="3047693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NE Ohio Standard 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(HMO-POS)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NE Ohio Prime 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(HMO-POS)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19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04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414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Out-of-Pocket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$3,600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183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per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0823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 per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027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</a:t>
                      </a:r>
                      <a:r>
                        <a:rPr lang="en-US" sz="1600" baseline="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</a:t>
                      </a:r>
                      <a:endParaRPr lang="en-US" sz="1600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 copay per day for days 1-5 </a:t>
                      </a:r>
                      <a:b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 each hospital</a:t>
                      </a:r>
                      <a:r>
                        <a:rPr lang="en-US" sz="1600" baseline="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stay)</a:t>
                      </a:r>
                      <a:endParaRPr lang="en-US" sz="1600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$295 copay per day for days 1-5 </a:t>
                      </a:r>
                      <a:b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 each hospital</a:t>
                      </a:r>
                      <a:r>
                        <a:rPr lang="en-US" sz="1600" baseline="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stay)</a:t>
                      </a:r>
                      <a:endParaRPr lang="en-US" sz="1600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224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Skilled Nursing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21-100 $188 copay per day (100-day limit).</a:t>
                      </a:r>
                      <a:endParaRPr lang="en-US" sz="16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21-100 $188 copay per day                  (100-day limit).</a:t>
                      </a:r>
                      <a:endParaRPr lang="en-US" sz="16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675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Lab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– $10 copay per visit</a:t>
                      </a:r>
                      <a:endParaRPr lang="en-US" sz="16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– $5 copay per visit</a:t>
                      </a:r>
                      <a:endParaRPr lang="en-US" sz="16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9859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Diagnostic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$30 copay per visit </a:t>
                      </a:r>
                      <a:endParaRPr lang="en-US" sz="16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 copay per visit </a:t>
                      </a:r>
                      <a:endParaRPr lang="en-US" sz="16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0025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and Comprehensive Dental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50776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7864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0B54-7810-FBF9-5B4A-C9008754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304800"/>
            <a:ext cx="10847614" cy="1145976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Northeast Ohio</a:t>
            </a:r>
            <a:br>
              <a:rPr lang="en-US" dirty="0"/>
            </a:br>
            <a:r>
              <a:rPr lang="en-US" dirty="0"/>
              <a:t>prescriptions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89C392-A05A-729C-FC66-B512F4AC2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243651"/>
              </p:ext>
            </p:extLst>
          </p:nvPr>
        </p:nvGraphicFramePr>
        <p:xfrm>
          <a:off x="506186" y="1141785"/>
          <a:ext cx="11076214" cy="4667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762">
                  <a:extLst>
                    <a:ext uri="{9D8B030D-6E8A-4147-A177-3AD203B41FA5}">
                      <a16:colId xmlns:a16="http://schemas.microsoft.com/office/drawing/2014/main" val="2160939273"/>
                    </a:ext>
                  </a:extLst>
                </a:gridCol>
                <a:gridCol w="4129852">
                  <a:extLst>
                    <a:ext uri="{9D8B030D-6E8A-4147-A177-3AD203B41FA5}">
                      <a16:colId xmlns:a16="http://schemas.microsoft.com/office/drawing/2014/main" val="308874910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1422586038"/>
                    </a:ext>
                  </a:extLst>
                </a:gridCol>
              </a:tblGrid>
              <a:tr h="5321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NE Ohio Standard 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(HMO-POS)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NE Ohio Prime </a:t>
                      </a:r>
                    </a:p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(HMO-POS)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380644"/>
                  </a:ext>
                </a:extLst>
              </a:tr>
              <a:tr h="3060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0773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1 Preferred Generic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0324596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2 Generic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27294540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3 Preferred Brand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135 copay for 90-day supply standard retail.                                                                                        • $90 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135 copay for 90-day supply standard retail.                                                                                        • $90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28963849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4 Non-Preferred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26779540"/>
                  </a:ext>
                </a:extLst>
              </a:tr>
              <a:tr h="210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5 Specialty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 coinsurance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964182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B2A900-1A54-EEF8-D8DB-CFF24840A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868" y="6096000"/>
            <a:ext cx="10890250" cy="215444"/>
          </a:xfrm>
        </p:spPr>
        <p:txBody>
          <a:bodyPr/>
          <a:lstStyle/>
          <a:p>
            <a:r>
              <a:rPr lang="en-US" sz="1400" b="1" dirty="0"/>
              <a:t>All Paramount Elite (HMO/PPO) plans utilize a standard pharmacy network with preferred contracted rates.</a:t>
            </a:r>
          </a:p>
        </p:txBody>
      </p:sp>
    </p:spTree>
    <p:extLst>
      <p:ext uri="{BB962C8B-B14F-4D97-AF65-F5344CB8AC3E}">
        <p14:creationId xmlns:p14="http://schemas.microsoft.com/office/powerpoint/2010/main" val="1504749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B03B34-A3DE-E240-9BB4-087DFF0B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10442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Northeast Ohio</a:t>
            </a:r>
            <a:br>
              <a:rPr lang="en-US" dirty="0"/>
            </a:br>
            <a:r>
              <a:rPr lang="en-US" dirty="0"/>
              <a:t>2024 ppo plans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2384DC1-2D1D-9AC5-9BF8-94BF33889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469257"/>
              </p:ext>
            </p:extLst>
          </p:nvPr>
        </p:nvGraphicFramePr>
        <p:xfrm>
          <a:off x="381000" y="1061720"/>
          <a:ext cx="10668000" cy="5643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3463">
                  <a:extLst>
                    <a:ext uri="{9D8B030D-6E8A-4147-A177-3AD203B41FA5}">
                      <a16:colId xmlns:a16="http://schemas.microsoft.com/office/drawing/2014/main" val="1562584186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2545069"/>
                    </a:ext>
                  </a:extLst>
                </a:gridCol>
                <a:gridCol w="3938337">
                  <a:extLst>
                    <a:ext uri="{9D8B030D-6E8A-4147-A177-3AD203B41FA5}">
                      <a16:colId xmlns:a16="http://schemas.microsoft.com/office/drawing/2014/main" val="380404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Preferred (PPO)</a:t>
                      </a:r>
                      <a:endParaRPr lang="en-US" sz="180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In-Network/Out-of-Network</a:t>
                      </a:r>
                      <a:endParaRPr lang="en-US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Courage Med-Only (PPO)</a:t>
                      </a:r>
                    </a:p>
                    <a:p>
                      <a:pPr algn="ctr"/>
                      <a:r>
                        <a:rPr lang="en-US" sz="18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In-Network/Out-of-Network</a:t>
                      </a:r>
                      <a:endParaRPr lang="en-US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92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27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B Premium Rebate 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45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Out-of-Pocket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$5,300/$7,500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$5,900/$8,950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25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$0/$25 copay per visit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290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copay per visit/40% coinsurance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$35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</a:t>
                      </a:r>
                      <a:r>
                        <a:rPr lang="en-US" sz="1400" baseline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$360 copay per day for days 1-5.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$0 copay for days 6-90 (per each </a:t>
                      </a:r>
                      <a:b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hospital stay).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Out-of-network: 10% coinsurance.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$300 copay per day for days 1-5.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$0 copay for days 6-90 (per each hospital stay).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Out-of-network: 30% coinsurance.</a:t>
                      </a: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415155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Skilled Nursing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21-100 $188 copay per day </a:t>
                      </a:r>
                      <a:b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(100-day limit).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Out-of-network: 30% coinsurance.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21-100 $196 copay per day </a:t>
                      </a:r>
                      <a:b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(100-day limit).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Out-of-network: 30% coinsurance.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553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Lab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 copay per visit/10% coinsurance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604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 copay per visit/10% coinsurance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 copay per visit/30% coinsurance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249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and Comprehensive Dental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39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2507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0B54-7810-FBF9-5B4A-C9008754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304800"/>
            <a:ext cx="10847614" cy="1022115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Northeast Ohio</a:t>
            </a:r>
            <a:br>
              <a:rPr lang="en-US" dirty="0"/>
            </a:br>
            <a:r>
              <a:rPr lang="en-US" dirty="0"/>
              <a:t>prescriptions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89C392-A05A-729C-FC66-B512F4AC2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51100"/>
              </p:ext>
            </p:extLst>
          </p:nvPr>
        </p:nvGraphicFramePr>
        <p:xfrm>
          <a:off x="506186" y="1141785"/>
          <a:ext cx="11076214" cy="457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762">
                  <a:extLst>
                    <a:ext uri="{9D8B030D-6E8A-4147-A177-3AD203B41FA5}">
                      <a16:colId xmlns:a16="http://schemas.microsoft.com/office/drawing/2014/main" val="2160939273"/>
                    </a:ext>
                  </a:extLst>
                </a:gridCol>
                <a:gridCol w="4857381">
                  <a:extLst>
                    <a:ext uri="{9D8B030D-6E8A-4147-A177-3AD203B41FA5}">
                      <a16:colId xmlns:a16="http://schemas.microsoft.com/office/drawing/2014/main" val="3088749100"/>
                    </a:ext>
                  </a:extLst>
                </a:gridCol>
                <a:gridCol w="3692071">
                  <a:extLst>
                    <a:ext uri="{9D8B030D-6E8A-4147-A177-3AD203B41FA5}">
                      <a16:colId xmlns:a16="http://schemas.microsoft.com/office/drawing/2014/main" val="1422586038"/>
                    </a:ext>
                  </a:extLst>
                </a:gridCol>
              </a:tblGrid>
              <a:tr h="5321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Preferred (PPO)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Courage (PPO)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380644"/>
                  </a:ext>
                </a:extLst>
              </a:tr>
              <a:tr h="3060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include Part D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0773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1 Preferred Generic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24596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2 Generic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294540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3 Preferred Brand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$135 copay for 90-day supply standard retail.                                                                                        • $90 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963849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4 Non-Preferred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79540"/>
                  </a:ext>
                </a:extLst>
              </a:tr>
              <a:tr h="532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5 Specialty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964182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B2A900-1A54-EEF8-D8DB-CFF24840A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868" y="6096000"/>
            <a:ext cx="10890250" cy="215444"/>
          </a:xfrm>
        </p:spPr>
        <p:txBody>
          <a:bodyPr/>
          <a:lstStyle/>
          <a:p>
            <a:r>
              <a:rPr lang="en-US" sz="1400" b="1" dirty="0"/>
              <a:t>All Paramount Elite (HMO/PPO) plans utilize a standard pharmacy network with preferred contracted rates.</a:t>
            </a:r>
          </a:p>
        </p:txBody>
      </p:sp>
    </p:spTree>
    <p:extLst>
      <p:ext uri="{BB962C8B-B14F-4D97-AF65-F5344CB8AC3E}">
        <p14:creationId xmlns:p14="http://schemas.microsoft.com/office/powerpoint/2010/main" val="2640017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8156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Northeast Ohio</a:t>
            </a:r>
            <a:br>
              <a:rPr lang="en-US" dirty="0">
                <a:solidFill>
                  <a:srgbClr val="50B848"/>
                </a:solidFill>
              </a:rPr>
            </a:br>
            <a:r>
              <a:rPr lang="en-US" dirty="0">
                <a:solidFill>
                  <a:srgbClr val="50B848"/>
                </a:solidFill>
              </a:rPr>
              <a:t>Dental benefits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-1" r="53421" b="-1"/>
          <a:stretch/>
        </p:blipFill>
        <p:spPr>
          <a:xfrm>
            <a:off x="7620000" y="11272"/>
            <a:ext cx="4387959" cy="685800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7FD2D3C-128A-A016-0088-4C653F140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0715815"/>
              </p:ext>
            </p:extLst>
          </p:nvPr>
        </p:nvGraphicFramePr>
        <p:xfrm>
          <a:off x="508001" y="1066800"/>
          <a:ext cx="6883400" cy="50234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82799">
                  <a:extLst>
                    <a:ext uri="{9D8B030D-6E8A-4147-A177-3AD203B41FA5}">
                      <a16:colId xmlns:a16="http://schemas.microsoft.com/office/drawing/2014/main" val="2955364241"/>
                    </a:ext>
                  </a:extLst>
                </a:gridCol>
                <a:gridCol w="4800601">
                  <a:extLst>
                    <a:ext uri="{9D8B030D-6E8A-4147-A177-3AD203B41FA5}">
                      <a16:colId xmlns:a16="http://schemas.microsoft.com/office/drawing/2014/main" val="240492048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 PLAN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30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Maximum Plan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 – $5,000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preventive and comprehensive dental services combined.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1382552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2244"/>
                  </a:ext>
                </a:extLst>
              </a:tr>
              <a:tr h="140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Embedded PPO Preventive Dental and Comprehensive Dental Benefits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                                                   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en-US" sz="1400" b="1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Out-of-Network: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coinsurance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</a:t>
                      </a: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Dental Networks: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DenteMax.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 Dental.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Benefits with $0 copay for:    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periodic exams.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teeth cleanings.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fluoride treatments.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(one-set) dental bitewing X-rays per calendar year.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b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Comprehensive Benefits with $0 copay for:  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Fillings.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 canals.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Crowns.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Periodontal maintenance.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Extractions.                                                            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 Evidence of Coverage for additional details about endodontics, periodontics, prosthodontics and restorative coverage.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1765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866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5850"/>
            <a:ext cx="4953000" cy="264687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Cleveland Clinic.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MetroHealth.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University Hospitals.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</a:rPr>
              <a:t>And many more! </a:t>
            </a:r>
          </a:p>
          <a:p>
            <a:pPr marL="0" indent="0">
              <a:buNone/>
            </a:pPr>
            <a:endParaRPr lang="en-US" sz="2800" dirty="0">
              <a:solidFill>
                <a:srgbClr val="26262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262626"/>
                </a:solidFill>
              </a:rPr>
              <a:t>Visit </a:t>
            </a:r>
            <a:r>
              <a:rPr lang="en-US" sz="2400" b="1" dirty="0">
                <a:solidFill>
                  <a:srgbClr val="262626"/>
                </a:solidFill>
              </a:rPr>
              <a:t>myparamount.org/provider-search </a:t>
            </a:r>
            <a:r>
              <a:rPr lang="en-US" sz="2400" dirty="0">
                <a:solidFill>
                  <a:srgbClr val="262626"/>
                </a:solidFill>
              </a:rPr>
              <a:t>for a complete listing.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10442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Northeast Ohio</a:t>
            </a:r>
            <a:br>
              <a:rPr lang="en-US" dirty="0"/>
            </a:br>
            <a:r>
              <a:rPr lang="en-US" dirty="0"/>
              <a:t>Provider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7" r="10722"/>
          <a:stretch/>
        </p:blipFill>
        <p:spPr>
          <a:xfrm>
            <a:off x="556260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1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2B9B5-E222-4EEA-CB2A-EAC80FF5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8" y="2450432"/>
            <a:ext cx="3970422" cy="151196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Southwest Ohio and Northern Kentucky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5B7D3C-0030-3122-6C97-87695614FF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0691" y="1975309"/>
            <a:ext cx="1219200" cy="2462213"/>
          </a:xfrm>
        </p:spPr>
        <p:txBody>
          <a:bodyPr/>
          <a:lstStyle/>
          <a:p>
            <a:r>
              <a:rPr lang="en-US" b="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63101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074B7B-97CC-3BE3-9AEF-7C84B62C9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228600"/>
            <a:ext cx="8558463" cy="886447"/>
          </a:xfrm>
        </p:spPr>
        <p:txBody>
          <a:bodyPr/>
          <a:lstStyle/>
          <a:p>
            <a:r>
              <a:rPr lang="en-US" sz="2000" kern="0" cap="none" dirty="0">
                <a:solidFill>
                  <a:srgbClr val="6F7171"/>
                </a:solidFill>
              </a:rPr>
              <a:t>Southwest Ohio &amp; Northern Kentucky</a:t>
            </a:r>
            <a:br>
              <a:rPr lang="en-US" dirty="0"/>
            </a:br>
            <a:r>
              <a:rPr lang="en-US" dirty="0"/>
              <a:t>2024 hmo-pos plan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2FF1444-715A-6550-84D5-525F2D6073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62568"/>
              </p:ext>
            </p:extLst>
          </p:nvPr>
        </p:nvGraphicFramePr>
        <p:xfrm>
          <a:off x="457200" y="1146175"/>
          <a:ext cx="10363200" cy="5090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>
                  <a:extLst>
                    <a:ext uri="{9D8B030D-6E8A-4147-A177-3AD203B41FA5}">
                      <a16:colId xmlns:a16="http://schemas.microsoft.com/office/drawing/2014/main" val="2598753261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2847720079"/>
                    </a:ext>
                  </a:extLst>
                </a:gridCol>
              </a:tblGrid>
              <a:tr h="363668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Elite Essential (HMO-POS)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8827914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1299148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017725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Out-of-Pocket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$4,400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354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6697903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25566"/>
                  </a:ext>
                </a:extLst>
              </a:tr>
              <a:tr h="6277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$350 copay per day for days 1-5 (per each hospital stay)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214485"/>
                  </a:ext>
                </a:extLst>
              </a:tr>
              <a:tr h="896715">
                <a:tc>
                  <a:txBody>
                    <a:bodyPr/>
                    <a:lstStyle/>
                    <a:p>
                      <a:r>
                        <a:rPr lang="en-US" dirty="0"/>
                        <a:t>Skilled Nursing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Days 21-100 $188 copay per day (100-day limit).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9604171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r>
                        <a:rPr lang="en-US" dirty="0"/>
                        <a:t>Outpatient Lab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$0 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$</a:t>
                      </a:r>
                      <a:r>
                        <a:rPr lang="en-US" dirty="0"/>
                        <a:t>10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4361208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r>
                        <a:rPr lang="en-US" dirty="0"/>
                        <a:t>Outpatient Diagnostic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$20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922395"/>
                  </a:ext>
                </a:extLst>
              </a:tr>
              <a:tr h="3636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262626"/>
                          </a:solidFill>
                        </a:rPr>
                        <a:t>Preventive and Comprehensive Dental Benefit</a:t>
                      </a:r>
                      <a:endParaRPr lang="en-US" sz="1800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29805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815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796CE-052B-E42B-B92B-3DF54C1D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304800"/>
            <a:ext cx="10847614" cy="1022115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Southwest Ohio &amp; Northern Kentucky</a:t>
            </a:r>
            <a:br>
              <a:rPr lang="en-US" dirty="0"/>
            </a:br>
            <a:r>
              <a:rPr lang="en-US" dirty="0"/>
              <a:t>prescriptions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739A4-AF02-D8A2-3553-14D454114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672" y="5419656"/>
            <a:ext cx="10890250" cy="331787"/>
          </a:xfrm>
        </p:spPr>
        <p:txBody>
          <a:bodyPr/>
          <a:lstStyle/>
          <a:p>
            <a:r>
              <a:rPr lang="en-US" sz="1400" b="1" dirty="0"/>
              <a:t>All Paramount Elite (HMO/PPO) plans utilize a standard pharmacy network with preferred contracted rates.</a:t>
            </a:r>
          </a:p>
          <a:p>
            <a:endParaRPr lang="en-US" sz="14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51D051E-BD4A-EA76-3D54-08839904A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175658"/>
              </p:ext>
            </p:extLst>
          </p:nvPr>
        </p:nvGraphicFramePr>
        <p:xfrm>
          <a:off x="479682" y="1143000"/>
          <a:ext cx="10264518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385">
                  <a:extLst>
                    <a:ext uri="{9D8B030D-6E8A-4147-A177-3AD203B41FA5}">
                      <a16:colId xmlns:a16="http://schemas.microsoft.com/office/drawing/2014/main" val="4152465570"/>
                    </a:ext>
                  </a:extLst>
                </a:gridCol>
                <a:gridCol w="7389133">
                  <a:extLst>
                    <a:ext uri="{9D8B030D-6E8A-4147-A177-3AD203B41FA5}">
                      <a16:colId xmlns:a16="http://schemas.microsoft.com/office/drawing/2014/main" val="22560944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Essential (HMO-POS)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8856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50188597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1 Preferred generic</a:t>
                      </a: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48583639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2 Generic                                                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90984743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3 Preferred Brand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135 copay for 90-day supply standard retail.                                                                                        • $90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17805944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4 Non-Preferred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17404427"/>
                  </a:ext>
                </a:extLst>
              </a:tr>
              <a:tr h="4245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5 Specialty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90911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1499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EC0B81-19F1-EBD2-D27C-48B43170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Member-focused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16D9D8-7CDC-50C2-0954-D5D07C436C5E}"/>
              </a:ext>
            </a:extLst>
          </p:cNvPr>
          <p:cNvSpPr txBox="1"/>
          <p:nvPr/>
        </p:nvSpPr>
        <p:spPr>
          <a:xfrm>
            <a:off x="441960" y="1600200"/>
            <a:ext cx="4076700" cy="141732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715D7B-2796-AD78-2648-73E06EE3A1A0}"/>
              </a:ext>
            </a:extLst>
          </p:cNvPr>
          <p:cNvSpPr txBox="1"/>
          <p:nvPr/>
        </p:nvSpPr>
        <p:spPr>
          <a:xfrm>
            <a:off x="1905001" y="1600200"/>
            <a:ext cx="3581400" cy="1417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Call Center Rep</a:t>
            </a: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no cost, members can sign up for a personal call center rep and speak to the same person in Member Services every time they call us. </a:t>
            </a:r>
            <a:endParaRPr lang="en-US" sz="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739E2-8BAD-54AA-C74D-EB00B38C9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79" y="1815539"/>
            <a:ext cx="861282" cy="916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3C7A1A-AA85-7B58-B885-1FE59FF04F5B}"/>
              </a:ext>
            </a:extLst>
          </p:cNvPr>
          <p:cNvSpPr txBox="1"/>
          <p:nvPr/>
        </p:nvSpPr>
        <p:spPr>
          <a:xfrm>
            <a:off x="431139" y="3135095"/>
            <a:ext cx="4076700" cy="139453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09736-622B-3884-FA90-3406ED2DF3D8}"/>
              </a:ext>
            </a:extLst>
          </p:cNvPr>
          <p:cNvSpPr txBox="1"/>
          <p:nvPr/>
        </p:nvSpPr>
        <p:spPr>
          <a:xfrm>
            <a:off x="1894179" y="3100847"/>
            <a:ext cx="3592222" cy="14287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Chat</a:t>
            </a:r>
            <a:endParaRPr lang="en-US" sz="1050" b="1" dirty="0">
              <a:solidFill>
                <a:srgbClr val="54B8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Quick, safe and secure way to reach Paramount with questions. It’s available to members Monday – Friday, 8 a.m. – 5 p.m.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A3E5D7-6778-C166-905A-EBCC58CAB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43" y="3316187"/>
            <a:ext cx="1186497" cy="975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C30F4E-CC1E-668D-2371-EDAE5782E12B}"/>
              </a:ext>
            </a:extLst>
          </p:cNvPr>
          <p:cNvSpPr txBox="1"/>
          <p:nvPr/>
        </p:nvSpPr>
        <p:spPr>
          <a:xfrm>
            <a:off x="5786781" y="1600200"/>
            <a:ext cx="4076700" cy="141732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CE73E5-5E0F-9BF2-DF1A-70CC61CD895B}"/>
              </a:ext>
            </a:extLst>
          </p:cNvPr>
          <p:cNvSpPr txBox="1"/>
          <p:nvPr/>
        </p:nvSpPr>
        <p:spPr>
          <a:xfrm>
            <a:off x="7249821" y="1600200"/>
            <a:ext cx="3314266" cy="1417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CareSignal</a:t>
            </a: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cost program for members to receive text messages and phone calls to check on certain health conditions.</a:t>
            </a:r>
            <a:endParaRPr lang="en-US" sz="6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92BAE-94FA-29CF-BAEC-C3593E8B9BDF}"/>
              </a:ext>
            </a:extLst>
          </p:cNvPr>
          <p:cNvSpPr txBox="1"/>
          <p:nvPr/>
        </p:nvSpPr>
        <p:spPr>
          <a:xfrm>
            <a:off x="5775960" y="3135095"/>
            <a:ext cx="4076700" cy="139453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727DA4-97CA-AC78-DDC7-6EB1E9D94D8C}"/>
              </a:ext>
            </a:extLst>
          </p:cNvPr>
          <p:cNvSpPr txBox="1"/>
          <p:nvPr/>
        </p:nvSpPr>
        <p:spPr>
          <a:xfrm>
            <a:off x="7239000" y="3100848"/>
            <a:ext cx="3325087" cy="14287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Program</a:t>
            </a: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Customized program for members identified with chronic diseases such as diabetes, heart failure and others. The goal is to slow or reverse the progression of the disease.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73393D-101D-093F-6E31-546339A4F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087" y="3297039"/>
            <a:ext cx="984921" cy="10310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72D562-75D8-D4F8-06CC-ACD74450F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087" y="1818108"/>
            <a:ext cx="844550" cy="98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30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B03B34-A3DE-E240-9BB4-087DFF0B8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37" y="152400"/>
            <a:ext cx="10463463" cy="1191095"/>
          </a:xfrm>
        </p:spPr>
        <p:txBody>
          <a:bodyPr/>
          <a:lstStyle/>
          <a:p>
            <a:r>
              <a:rPr lang="en-US" sz="2000" cap="none" dirty="0">
                <a:solidFill>
                  <a:srgbClr val="6F7171"/>
                </a:solidFill>
              </a:rPr>
              <a:t>Only Available in Ohio</a:t>
            </a:r>
            <a:br>
              <a:rPr lang="en-US" dirty="0"/>
            </a:br>
            <a:r>
              <a:rPr lang="en-US" dirty="0"/>
              <a:t>2024 ppo plans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11FFDD19-A2E8-99C2-8F2C-2BE43F827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6992394"/>
              </p:ext>
            </p:extLst>
          </p:nvPr>
        </p:nvGraphicFramePr>
        <p:xfrm>
          <a:off x="381000" y="1061720"/>
          <a:ext cx="10668000" cy="5643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3463">
                  <a:extLst>
                    <a:ext uri="{9D8B030D-6E8A-4147-A177-3AD203B41FA5}">
                      <a16:colId xmlns:a16="http://schemas.microsoft.com/office/drawing/2014/main" val="1562584186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12545069"/>
                    </a:ext>
                  </a:extLst>
                </a:gridCol>
                <a:gridCol w="3938337">
                  <a:extLst>
                    <a:ext uri="{9D8B030D-6E8A-4147-A177-3AD203B41FA5}">
                      <a16:colId xmlns:a16="http://schemas.microsoft.com/office/drawing/2014/main" val="38040403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Plan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Elite Preferred (PPO)</a:t>
                      </a:r>
                      <a:endParaRPr lang="en-US" sz="1800" baseline="0" dirty="0"/>
                    </a:p>
                    <a:p>
                      <a:pPr algn="ctr"/>
                      <a:r>
                        <a:rPr lang="en-US" sz="1800" b="0" baseline="0" dirty="0"/>
                        <a:t>In-Network/Out-of-Network</a:t>
                      </a:r>
                      <a:endParaRPr lang="en-US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Elite Courage Med-Only (PPO)</a:t>
                      </a:r>
                    </a:p>
                    <a:p>
                      <a:pPr algn="ctr"/>
                      <a:r>
                        <a:rPr lang="en-US" sz="1800" b="0" baseline="0" dirty="0"/>
                        <a:t>In-Network/Out-of-Network</a:t>
                      </a:r>
                      <a:endParaRPr lang="en-US" sz="18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7925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Premium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$0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$0 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27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B2B2B"/>
                          </a:solidFill>
                        </a:rPr>
                        <a:t>Part B Premium Rebate 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2B2B2B"/>
                          </a:solidFill>
                        </a:rPr>
                        <a:t>$50</a:t>
                      </a:r>
                      <a:endParaRPr lang="en-US" sz="1400" b="1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945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Max. Out-of-Pocket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$5,300/$7,500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$5,900/$8,950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256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PCP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$0/$25 copay per visit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$0 copay per visit/30% coinsurance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290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Specialist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$30 copay per visit/40% coinsurance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$35 copay per visit/30% coinsurance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4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Inpatient</a:t>
                      </a:r>
                      <a:r>
                        <a:rPr lang="en-US" sz="1400" baseline="0" dirty="0">
                          <a:solidFill>
                            <a:srgbClr val="2B2B2B"/>
                          </a:solidFill>
                        </a:rPr>
                        <a:t> Hospital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$360 copay per day for days 1-5.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$0 copay for days 6-90 (per each </a:t>
                      </a:r>
                      <a:b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</a:b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hospital stay).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Out-of-network: 10% coinsurance.</a:t>
                      </a:r>
                      <a:endParaRPr lang="en-US" sz="1400" b="0" i="0" dirty="0">
                        <a:solidFill>
                          <a:srgbClr val="2B2B2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 $300 copay per day for days 1-5.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 $0 copay for days 6-90 (per each hospital stay).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 Out-of-network: 30% coinsurance.</a:t>
                      </a:r>
                      <a:endParaRPr lang="en-US" sz="1400" b="0" i="0" dirty="0">
                        <a:solidFill>
                          <a:srgbClr val="2B2B2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/>
                </a:tc>
                <a:extLst>
                  <a:ext uri="{0D108BD9-81ED-4DB2-BD59-A6C34878D82A}">
                    <a16:rowId xmlns:a16="http://schemas.microsoft.com/office/drawing/2014/main" val="4151550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Skilled Nursing Facility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Days 21-100 $188 copay per day </a:t>
                      </a:r>
                      <a:b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</a:b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(100-day limit).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Out-of-network: 30% coinsurance.</a:t>
                      </a:r>
                      <a:endParaRPr lang="en-US" sz="1400" b="0" i="0" dirty="0">
                        <a:solidFill>
                          <a:srgbClr val="2B2B2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Days 1-20 $0 copay per day.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Days 21-100 $196 copay per day </a:t>
                      </a:r>
                      <a:b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</a:b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(100-day limit).</a:t>
                      </a:r>
                    </a:p>
                    <a:p>
                      <a:pPr marL="285750" marR="0" lvl="0" indent="-28575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2B2B2B"/>
                          </a:solidFill>
                          <a:effectLst/>
                        </a:rPr>
                        <a:t>Out-of-network: 30% coinsurance.</a:t>
                      </a:r>
                      <a:endParaRPr lang="en-US" sz="1400" b="0" i="0" dirty="0">
                        <a:solidFill>
                          <a:srgbClr val="2B2B2B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553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Outpatient Lab Services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$10 copay per visit/10% coinsurance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$5 copay per visit/30% coinsurance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604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Diagnostic Tests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$50 copay per visit/10% coinsurance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B2B2B"/>
                          </a:solidFill>
                        </a:rPr>
                        <a:t>$10 copay per visit/30% coinsurance</a:t>
                      </a:r>
                      <a:endParaRPr lang="en-US" sz="14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249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262626"/>
                          </a:solidFill>
                        </a:rPr>
                        <a:t>Preventive and Comprehensive Dental Benefit</a:t>
                      </a:r>
                      <a:endParaRPr lang="en-US" sz="1400" dirty="0">
                        <a:solidFill>
                          <a:srgbClr val="262626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$2,500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3908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0481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90B54-7810-FBF9-5B4A-C9008754C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228600"/>
            <a:ext cx="10847614" cy="1098315"/>
          </a:xfrm>
        </p:spPr>
        <p:txBody>
          <a:bodyPr/>
          <a:lstStyle/>
          <a:p>
            <a:r>
              <a:rPr lang="en-US" sz="2000" cap="none" dirty="0">
                <a:solidFill>
                  <a:srgbClr val="6F7171"/>
                </a:solidFill>
              </a:rPr>
              <a:t>Only Available in Ohio</a:t>
            </a:r>
            <a:br>
              <a:rPr lang="en-US" dirty="0"/>
            </a:br>
            <a:r>
              <a:rPr lang="en-US" dirty="0"/>
              <a:t>prescriptions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B89C392-A05A-729C-FC66-B512F4AC25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554895"/>
              </p:ext>
            </p:extLst>
          </p:nvPr>
        </p:nvGraphicFramePr>
        <p:xfrm>
          <a:off x="506186" y="1141785"/>
          <a:ext cx="11076214" cy="4574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6762">
                  <a:extLst>
                    <a:ext uri="{9D8B030D-6E8A-4147-A177-3AD203B41FA5}">
                      <a16:colId xmlns:a16="http://schemas.microsoft.com/office/drawing/2014/main" val="2160939273"/>
                    </a:ext>
                  </a:extLst>
                </a:gridCol>
                <a:gridCol w="4857381">
                  <a:extLst>
                    <a:ext uri="{9D8B030D-6E8A-4147-A177-3AD203B41FA5}">
                      <a16:colId xmlns:a16="http://schemas.microsoft.com/office/drawing/2014/main" val="3088749100"/>
                    </a:ext>
                  </a:extLst>
                </a:gridCol>
                <a:gridCol w="3692071">
                  <a:extLst>
                    <a:ext uri="{9D8B030D-6E8A-4147-A177-3AD203B41FA5}">
                      <a16:colId xmlns:a16="http://schemas.microsoft.com/office/drawing/2014/main" val="1422586038"/>
                    </a:ext>
                  </a:extLst>
                </a:gridCol>
              </a:tblGrid>
              <a:tr h="5321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Preferred (PPO)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Courage (PPO)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380644"/>
                  </a:ext>
                </a:extLst>
              </a:tr>
              <a:tr h="30601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Does not include Part D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0773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1 Preferred Generic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3245968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2 Generic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294540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3 Preferred Brand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$135 copay for 90-day supply standard retail.                                                                                        • $90 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963849"/>
                  </a:ext>
                </a:extLst>
              </a:tr>
              <a:tr h="80101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4 Non-Preferred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79540"/>
                  </a:ext>
                </a:extLst>
              </a:tr>
              <a:tr h="53218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Tier 5 Specialty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964182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BB2A900-1A54-EEF8-D8DB-CFF24840AA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868" y="6096000"/>
            <a:ext cx="10890250" cy="215444"/>
          </a:xfrm>
        </p:spPr>
        <p:txBody>
          <a:bodyPr/>
          <a:lstStyle/>
          <a:p>
            <a:r>
              <a:rPr lang="en-US" sz="1400" b="1" dirty="0"/>
              <a:t>All Paramount Elite (HMO/PPO) plans utilize a standard pharmacy network with preferred contracted rates.</a:t>
            </a:r>
          </a:p>
        </p:txBody>
      </p:sp>
    </p:spTree>
    <p:extLst>
      <p:ext uri="{BB962C8B-B14F-4D97-AF65-F5344CB8AC3E}">
        <p14:creationId xmlns:p14="http://schemas.microsoft.com/office/powerpoint/2010/main" val="1078176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10442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Southwest Ohio &amp; Northern Kentucky</a:t>
            </a:r>
            <a:br>
              <a:rPr lang="en-US" dirty="0">
                <a:solidFill>
                  <a:srgbClr val="50B848"/>
                </a:solidFill>
              </a:rPr>
            </a:br>
            <a:r>
              <a:rPr lang="en-US" dirty="0">
                <a:solidFill>
                  <a:srgbClr val="50B848"/>
                </a:solidFill>
              </a:rPr>
              <a:t>Dental benefits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-1" r="53421" b="-1"/>
          <a:stretch/>
        </p:blipFill>
        <p:spPr>
          <a:xfrm>
            <a:off x="7620000" y="11272"/>
            <a:ext cx="4387959" cy="685800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7FD2D3C-128A-A016-0088-4C653F140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4653867"/>
              </p:ext>
            </p:extLst>
          </p:nvPr>
        </p:nvGraphicFramePr>
        <p:xfrm>
          <a:off x="508001" y="1066800"/>
          <a:ext cx="6883400" cy="50234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82799">
                  <a:extLst>
                    <a:ext uri="{9D8B030D-6E8A-4147-A177-3AD203B41FA5}">
                      <a16:colId xmlns:a16="http://schemas.microsoft.com/office/drawing/2014/main" val="2955364241"/>
                    </a:ext>
                  </a:extLst>
                </a:gridCol>
                <a:gridCol w="4800601">
                  <a:extLst>
                    <a:ext uri="{9D8B030D-6E8A-4147-A177-3AD203B41FA5}">
                      <a16:colId xmlns:a16="http://schemas.microsoft.com/office/drawing/2014/main" val="240492048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 PLAN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30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Maximum Plan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 – $5,000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preventive and comprehensive dental services combined.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1382552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2244"/>
                  </a:ext>
                </a:extLst>
              </a:tr>
              <a:tr h="140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Embedded PPO Preventive Dental and Comprehensive Dental Benefits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                                                   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en-US" sz="1400" b="1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Out-of-Network: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coinsurance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</a:t>
                      </a: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Dental Networks: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DenteMax.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 Dental.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Benefits with $0 copay for:    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periodic exams.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teeth cleanings.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fluoride treatments.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(one-set) dental bitewing X-rays per calendar year.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b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Comprehensive Benefits with $0 copay for:  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Fillings.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 canals.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Crowns.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Periodontal maintenance.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Extractions.                                                            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 Evidence of Coverage for additional details about endodontics, periodontics, prosthodontics and restorative coverage.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1765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160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688" y="1066800"/>
            <a:ext cx="4924511" cy="4221669"/>
          </a:xfrm>
        </p:spPr>
        <p:txBody>
          <a:bodyPr/>
          <a:lstStyle/>
          <a:p>
            <a:pPr marL="457200" indent="-45720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Mercy Health.</a:t>
            </a:r>
          </a:p>
          <a:p>
            <a:pPr marL="457200" indent="-45720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Premier Health.</a:t>
            </a:r>
          </a:p>
          <a:p>
            <a:pPr marL="457200" indent="-45720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St. Elizabeth Healthcare.</a:t>
            </a:r>
          </a:p>
          <a:p>
            <a:pPr marL="457200" indent="-45720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Christ Hospital.</a:t>
            </a:r>
          </a:p>
          <a:p>
            <a:pPr marL="457200" indent="-45720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UC Health.</a:t>
            </a:r>
          </a:p>
          <a:p>
            <a:pPr marL="457200" indent="-457200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many more! 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Visit 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myparamount.org/provider-search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 a complete listing.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228600"/>
            <a:ext cx="8558463" cy="734047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Southwest Ohio &amp; Northern Kentucky</a:t>
            </a:r>
            <a:br>
              <a:rPr lang="en-US" dirty="0"/>
            </a:br>
            <a:r>
              <a:rPr lang="en-US" dirty="0"/>
              <a:t>Provider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7" r="10722"/>
          <a:stretch/>
        </p:blipFill>
        <p:spPr>
          <a:xfrm>
            <a:off x="5562600" y="0"/>
            <a:ext cx="632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4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3988-96B0-E402-F285-924971FE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2206704"/>
            <a:ext cx="3048000" cy="17526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INDIANA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932515B-DBED-3E71-DF32-0C471FD47C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1975009"/>
            <a:ext cx="1219200" cy="2462213"/>
          </a:xfrm>
        </p:spPr>
        <p:txBody>
          <a:bodyPr/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415577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10442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Indiana</a:t>
            </a:r>
            <a:br>
              <a:rPr lang="en-US" dirty="0"/>
            </a:br>
            <a:r>
              <a:rPr lang="en-US" dirty="0"/>
              <a:t>2023 hmo-POS plan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04D2F81-902F-6F4E-5086-874F6D28A8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4033708"/>
              </p:ext>
            </p:extLst>
          </p:nvPr>
        </p:nvGraphicFramePr>
        <p:xfrm>
          <a:off x="457200" y="1146175"/>
          <a:ext cx="10287000" cy="507446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38600">
                  <a:extLst>
                    <a:ext uri="{9D8B030D-6E8A-4147-A177-3AD203B41FA5}">
                      <a16:colId xmlns:a16="http://schemas.microsoft.com/office/drawing/2014/main" val="1224640266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val="2059456463"/>
                    </a:ext>
                  </a:extLst>
                </a:gridCol>
              </a:tblGrid>
              <a:tr h="35211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Indiana Essential (HMO-POS)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125671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807812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7704835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Max. Out-of-Pocket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574479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48694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712200"/>
                  </a:ext>
                </a:extLst>
              </a:tr>
              <a:tr h="60776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Inpatient</a:t>
                      </a:r>
                      <a:r>
                        <a:rPr lang="en-US" sz="1800" baseline="0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Hospital</a:t>
                      </a:r>
                      <a:endParaRPr lang="en-US" sz="1800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$250 copay per day for days 1-5</a:t>
                      </a:r>
                    </a:p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(per each hospital stay)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3783091"/>
                  </a:ext>
                </a:extLst>
              </a:tr>
              <a:tr h="868229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Skilled Nursing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1 – 20 $0 copay per day.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 21 – 100 $188 copay per day (100-day limit).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660214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Lab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per visit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996443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B2B2B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Outpatient Diagnostic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2B2B2B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$100 copay per visit</a:t>
                      </a:r>
                      <a:endParaRPr lang="en-US" dirty="0">
                        <a:solidFill>
                          <a:srgbClr val="2B2B2B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326986"/>
                  </a:ext>
                </a:extLst>
              </a:tr>
              <a:tr h="352115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and Comprehensive Dental Benefit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307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9038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796CE-052B-E42B-B92B-3DF54C1D8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231137"/>
            <a:ext cx="10847614" cy="109577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Indiana</a:t>
            </a:r>
            <a:br>
              <a:rPr lang="en-US" dirty="0"/>
            </a:br>
            <a:r>
              <a:rPr lang="en-US" dirty="0"/>
              <a:t>prescriptions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739A4-AF02-D8A2-3553-14D454114E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3672" y="5419656"/>
            <a:ext cx="10890250" cy="331787"/>
          </a:xfrm>
        </p:spPr>
        <p:txBody>
          <a:bodyPr/>
          <a:lstStyle/>
          <a:p>
            <a:r>
              <a:rPr lang="en-US" sz="1400" b="1" dirty="0"/>
              <a:t>All Paramount Elite (HMO/PPO) plans utilize a standard pharmacy network with preferred contracted rates.</a:t>
            </a:r>
          </a:p>
          <a:p>
            <a:endParaRPr lang="en-US" sz="14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51D051E-BD4A-EA76-3D54-08839904A8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569775"/>
              </p:ext>
            </p:extLst>
          </p:nvPr>
        </p:nvGraphicFramePr>
        <p:xfrm>
          <a:off x="479682" y="1143000"/>
          <a:ext cx="10416918" cy="39624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8077">
                  <a:extLst>
                    <a:ext uri="{9D8B030D-6E8A-4147-A177-3AD203B41FA5}">
                      <a16:colId xmlns:a16="http://schemas.microsoft.com/office/drawing/2014/main" val="4152465570"/>
                    </a:ext>
                  </a:extLst>
                </a:gridCol>
                <a:gridCol w="7498841">
                  <a:extLst>
                    <a:ext uri="{9D8B030D-6E8A-4147-A177-3AD203B41FA5}">
                      <a16:colId xmlns:a16="http://schemas.microsoft.com/office/drawing/2014/main" val="225609446"/>
                    </a:ext>
                  </a:extLst>
                </a:gridCol>
              </a:tblGrid>
              <a:tr h="466165">
                <a:tc>
                  <a:txBody>
                    <a:bodyPr/>
                    <a:lstStyle/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Elite Indiana Essential (HMO-POS)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4885685"/>
                  </a:ext>
                </a:extLst>
              </a:tr>
              <a:tr h="31077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50188597"/>
                  </a:ext>
                </a:extLst>
              </a:tr>
              <a:tr h="688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1 Preferred generic</a:t>
                      </a: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48583639"/>
                  </a:ext>
                </a:extLst>
              </a:tr>
              <a:tr h="688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2 Generic                                                                             (Gap Coverage)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30-day supply standard retail.                     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standard retail.                                                                                        •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90984743"/>
                  </a:ext>
                </a:extLst>
              </a:tr>
              <a:tr h="688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3 Preferred Brand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$45 copay for 30-day supply standard retail.                                                                                                             • $135 copay for 90-day supply standard retail.                                                                                        • $90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17805944"/>
                  </a:ext>
                </a:extLst>
              </a:tr>
              <a:tr h="6881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4 Non-Preferred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• $100 copay for 30-day supply standard retail.                                                                                                             • $300 copay for 90-day supply standard retail.                                                                                        • $200 copay for 90-day supply mail order.     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17404427"/>
                  </a:ext>
                </a:extLst>
              </a:tr>
              <a:tr h="4328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Tier 5 Specialty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 coinsurance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909112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598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10442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Indiana</a:t>
            </a:r>
            <a:br>
              <a:rPr lang="en-US" dirty="0">
                <a:solidFill>
                  <a:srgbClr val="50B848"/>
                </a:solidFill>
              </a:rPr>
            </a:br>
            <a:r>
              <a:rPr lang="en-US" dirty="0">
                <a:solidFill>
                  <a:srgbClr val="50B848"/>
                </a:solidFill>
              </a:rPr>
              <a:t>Dental benefits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2" t="-1" r="53421" b="-1"/>
          <a:stretch/>
        </p:blipFill>
        <p:spPr>
          <a:xfrm>
            <a:off x="7620000" y="11272"/>
            <a:ext cx="4387959" cy="6858000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7FD2D3C-128A-A016-0088-4C653F140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435284"/>
              </p:ext>
            </p:extLst>
          </p:nvPr>
        </p:nvGraphicFramePr>
        <p:xfrm>
          <a:off x="508001" y="1066800"/>
          <a:ext cx="6883400" cy="502348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82799">
                  <a:extLst>
                    <a:ext uri="{9D8B030D-6E8A-4147-A177-3AD203B41FA5}">
                      <a16:colId xmlns:a16="http://schemas.microsoft.com/office/drawing/2014/main" val="2955364241"/>
                    </a:ext>
                  </a:extLst>
                </a:gridCol>
                <a:gridCol w="4800601">
                  <a:extLst>
                    <a:ext uri="{9D8B030D-6E8A-4147-A177-3AD203B41FA5}">
                      <a16:colId xmlns:a16="http://schemas.microsoft.com/office/drawing/2014/main" val="2404920484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 PLAN BENEFITS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130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Maximum Plan Payment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$2,500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preventive and comprehensive dental services combined.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1382552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Deductible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62626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552244"/>
                  </a:ext>
                </a:extLst>
              </a:tr>
              <a:tr h="1409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Embedded PPO Preventive Dental and Comprehensive Dental Benefits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In-Network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 copay                                                    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endParaRPr lang="en-US" sz="1400" b="1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Out-of-Network: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30% coinsurance       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</a:t>
                      </a: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Dental Networks: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Paramount Dental.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DenteMax.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Connection Dental.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Preventive Benefits with $0 copay for:    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periodic exams.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teeth cleanings.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fluoride treatments.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(one-set) dental bitewing X-rays per calendar year.</a:t>
                      </a:r>
                    </a:p>
                    <a:p>
                      <a:pPr marL="0" indent="0" algn="l" fontAlgn="b">
                        <a:buFont typeface="Arial" panose="020B0604020202020204" pitchFamily="34" charset="0"/>
                        <a:buNone/>
                      </a:pPr>
                      <a:b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Comprehensive Benefits with $0 copay for:   </a:t>
                      </a: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                                                               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Fillings.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Root canals.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Crowns. 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Periodontal maintenance.</a:t>
                      </a:r>
                    </a:p>
                    <a:p>
                      <a:pPr marL="285750" indent="-2857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Extractions.                                                                    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262626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26262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See Evidence of Coverage for additional details about endodontics, periodontics, prosthodontics and restorative coverage.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1765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002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45850"/>
            <a:ext cx="5562600" cy="369331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</a:rPr>
              <a:t>Mercy Health.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</a:rPr>
              <a:t>Parkview Health.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</a:rPr>
              <a:t>Parkview Orthopedic Hospital North.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262626"/>
                </a:solidFill>
                <a:latin typeface="Arial" panose="020B0604020202020204" pitchFamily="34" charset="0"/>
              </a:rPr>
              <a:t>St. Elizabeth Dearborn Hospital.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262626"/>
                </a:solidFill>
              </a:rPr>
              <a:t>Visit </a:t>
            </a:r>
            <a:r>
              <a:rPr lang="en-US" sz="2400" b="1" dirty="0">
                <a:solidFill>
                  <a:srgbClr val="262626"/>
                </a:solidFill>
              </a:rPr>
              <a:t>myparamount.org/provider-search </a:t>
            </a:r>
            <a:r>
              <a:rPr lang="en-US" sz="2400" dirty="0">
                <a:solidFill>
                  <a:srgbClr val="262626"/>
                </a:solidFill>
              </a:rPr>
              <a:t>for a complete listing.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09337" y="152400"/>
            <a:ext cx="8558463" cy="815608"/>
          </a:xfrm>
        </p:spPr>
        <p:txBody>
          <a:bodyPr/>
          <a:lstStyle/>
          <a:p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6F7171"/>
                </a:solidFill>
                <a:effectLst/>
                <a:uLnTx/>
                <a:uFillTx/>
                <a:latin typeface="Arial Regular"/>
                <a:ea typeface="+mj-ea"/>
                <a:cs typeface="Arial"/>
              </a:rPr>
              <a:t>Indiana</a:t>
            </a:r>
            <a:br>
              <a:rPr lang="en-US" dirty="0"/>
            </a:br>
            <a:r>
              <a:rPr lang="en-US" dirty="0"/>
              <a:t>Provider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4" r="10723"/>
          <a:stretch/>
        </p:blipFill>
        <p:spPr>
          <a:xfrm>
            <a:off x="60960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78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54612-6E2D-7C08-405C-26A86060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578" y="2438400"/>
            <a:ext cx="3665621" cy="13375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Supplemental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EEEB4-DE55-D74B-BFA4-302909E40B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95400" y="1975009"/>
            <a:ext cx="1219200" cy="2462213"/>
          </a:xfrm>
        </p:spPr>
        <p:txBody>
          <a:bodyPr/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52027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57A60-A8E6-4523-8063-367C2CD81E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111" y="2745229"/>
            <a:ext cx="3298090" cy="1523494"/>
          </a:xfrm>
        </p:spPr>
        <p:txBody>
          <a:bodyPr/>
          <a:lstStyle/>
          <a:p>
            <a:r>
              <a:rPr lang="en-US" b="1" dirty="0"/>
              <a:t>Why you should sell paramount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D7F0C2-E609-8FB0-E192-C76D3F89BDF4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704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0DE1C0F-DA4F-154D-B382-D0BC673B1C88}"/>
              </a:ext>
            </a:extLst>
          </p:cNvPr>
          <p:cNvSpPr txBox="1"/>
          <p:nvPr/>
        </p:nvSpPr>
        <p:spPr>
          <a:xfrm>
            <a:off x="445770" y="344643"/>
            <a:ext cx="4076700" cy="1389888"/>
          </a:xfrm>
          <a:prstGeom prst="rect">
            <a:avLst/>
          </a:prstGeom>
          <a:solidFill>
            <a:srgbClr val="34B233">
              <a:alpha val="70000"/>
            </a:srgbClr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8810" y="343118"/>
            <a:ext cx="4076700" cy="14005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Over-the-Counter Benefit</a:t>
            </a: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receive up to </a:t>
            </a:r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$130 allowance every calendar quarter*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over-the-counter (OTC) items through a mail-order catalog and/or retail.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96BBCA-8752-8E42-B484-E1AB3852C7D0}"/>
              </a:ext>
            </a:extLst>
          </p:cNvPr>
          <p:cNvSpPr txBox="1"/>
          <p:nvPr/>
        </p:nvSpPr>
        <p:spPr>
          <a:xfrm>
            <a:off x="445770" y="1825971"/>
            <a:ext cx="4076700" cy="141732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13809" y="1819876"/>
            <a:ext cx="4076700" cy="142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Hearing Benefit</a:t>
            </a:r>
          </a:p>
          <a:p>
            <a:r>
              <a:rPr lang="en-US" sz="1600" b="1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$0 copay for routine hearing exam </a:t>
            </a:r>
            <a:r>
              <a:rPr lang="en-US" sz="16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(one visit per year). Hearing aid benefit up to $675 per year/per ear. All types (inner, outer, over) at $0 copay.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96BBCA-8752-8E42-B484-E1AB3852C7D0}"/>
              </a:ext>
            </a:extLst>
          </p:cNvPr>
          <p:cNvSpPr txBox="1"/>
          <p:nvPr/>
        </p:nvSpPr>
        <p:spPr>
          <a:xfrm>
            <a:off x="445770" y="3334731"/>
            <a:ext cx="4076700" cy="141732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E80838-8D9E-454A-8411-7E1BBEF21D87}"/>
              </a:ext>
            </a:extLst>
          </p:cNvPr>
          <p:cNvSpPr txBox="1"/>
          <p:nvPr/>
        </p:nvSpPr>
        <p:spPr>
          <a:xfrm>
            <a:off x="445770" y="4834349"/>
            <a:ext cx="4076700" cy="1417318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CCD5D3-6829-2A44-8B88-B6652756AC42}"/>
              </a:ext>
            </a:extLst>
          </p:cNvPr>
          <p:cNvSpPr txBox="1"/>
          <p:nvPr/>
        </p:nvSpPr>
        <p:spPr>
          <a:xfrm>
            <a:off x="1920184" y="3335950"/>
            <a:ext cx="4076700" cy="14081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Non-Emergent Transportation</a:t>
            </a:r>
          </a:p>
          <a:p>
            <a:r>
              <a:rPr lang="en-US" sz="16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Members receive 24 one-way trips (taxi, rideshare or van) for $0 copay.**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B1AA95-9AF6-7E48-A9C9-C500C7685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6" y="2081714"/>
            <a:ext cx="899737" cy="8997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83FC609-7CEA-3A44-A767-2ABE4BD72944}"/>
              </a:ext>
            </a:extLst>
          </p:cNvPr>
          <p:cNvSpPr txBox="1"/>
          <p:nvPr/>
        </p:nvSpPr>
        <p:spPr>
          <a:xfrm>
            <a:off x="6233160" y="343118"/>
            <a:ext cx="4076700" cy="141732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46C6DE-2027-DE4F-A0F0-339E69577AE2}"/>
              </a:ext>
            </a:extLst>
          </p:cNvPr>
          <p:cNvSpPr txBox="1"/>
          <p:nvPr/>
        </p:nvSpPr>
        <p:spPr>
          <a:xfrm>
            <a:off x="7696200" y="343118"/>
            <a:ext cx="4076700" cy="1417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50B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SilverSneakers</a:t>
            </a:r>
            <a:r>
              <a:rPr lang="en-US" sz="1600" b="1" baseline="30000" dirty="0">
                <a:solidFill>
                  <a:srgbClr val="50B8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No-cost fitness membership.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3FC609-7CEA-3A44-A767-2ABE4BD72944}"/>
              </a:ext>
            </a:extLst>
          </p:cNvPr>
          <p:cNvSpPr txBox="1"/>
          <p:nvPr/>
        </p:nvSpPr>
        <p:spPr>
          <a:xfrm>
            <a:off x="6233160" y="1851877"/>
            <a:ext cx="4076700" cy="1391413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6C6DE-2027-DE4F-A0F0-339E69577AE2}"/>
              </a:ext>
            </a:extLst>
          </p:cNvPr>
          <p:cNvSpPr txBox="1"/>
          <p:nvPr/>
        </p:nvSpPr>
        <p:spPr>
          <a:xfrm>
            <a:off x="7686729" y="1857593"/>
            <a:ext cx="4076700" cy="14067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6AC1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Meal Benefit</a:t>
            </a:r>
          </a:p>
          <a:p>
            <a:r>
              <a:rPr lang="en-US" sz="16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an inpatient or skilled nursing facility stay, plan provides two meals a day for 14 days (maximum of four weeks per year). </a:t>
            </a:r>
            <a:endParaRPr lang="en-US" sz="300" dirty="0">
              <a:solidFill>
                <a:srgbClr val="2B2B2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469FC4-6989-1448-AD21-0476CEA477E5}"/>
              </a:ext>
            </a:extLst>
          </p:cNvPr>
          <p:cNvSpPr txBox="1"/>
          <p:nvPr/>
        </p:nvSpPr>
        <p:spPr>
          <a:xfrm>
            <a:off x="6223691" y="3334731"/>
            <a:ext cx="4076700" cy="141732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C8B9514-3730-E449-8ADD-997E62D991DF}"/>
              </a:ext>
            </a:extLst>
          </p:cNvPr>
          <p:cNvSpPr txBox="1"/>
          <p:nvPr/>
        </p:nvSpPr>
        <p:spPr>
          <a:xfrm>
            <a:off x="7686730" y="3337778"/>
            <a:ext cx="4124269" cy="14234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Wellness Incentive</a:t>
            </a:r>
          </a:p>
          <a:p>
            <a:r>
              <a:rPr lang="en-US" sz="1600" b="1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Earn up to $80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 refillable benefits card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700" b="1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0B6AD6-AF54-2043-B8CC-33DC7EE48B4C}"/>
              </a:ext>
            </a:extLst>
          </p:cNvPr>
          <p:cNvSpPr txBox="1"/>
          <p:nvPr/>
        </p:nvSpPr>
        <p:spPr>
          <a:xfrm>
            <a:off x="6223690" y="4843491"/>
            <a:ext cx="4086170" cy="1417320"/>
          </a:xfrm>
          <a:prstGeom prst="rect">
            <a:avLst/>
          </a:prstGeom>
          <a:solidFill>
            <a:srgbClr val="71C970"/>
          </a:solidFill>
          <a:ln>
            <a:noFill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endParaRPr lang="en-US" sz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6BF338-BD0B-7245-B7DB-6B56FD79A9D8}"/>
              </a:ext>
            </a:extLst>
          </p:cNvPr>
          <p:cNvSpPr txBox="1"/>
          <p:nvPr/>
        </p:nvSpPr>
        <p:spPr>
          <a:xfrm>
            <a:off x="7686729" y="4843491"/>
            <a:ext cx="4124269" cy="1417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Doctor Visit</a:t>
            </a:r>
          </a:p>
          <a:p>
            <a:r>
              <a:rPr lang="en-US" sz="16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PCP and behavioral health virtual visits at same low copays as in-person visits.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DCEABF-9133-AC94-D0CC-BC71C55C6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44" y="5116793"/>
            <a:ext cx="952500" cy="787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CDF66E-3C85-4DD3-0E3F-B147A70F2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44" y="667506"/>
            <a:ext cx="1023626" cy="667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ECCCA0-56A7-FD04-12F1-95E23B4E6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731" y="3728888"/>
            <a:ext cx="762000" cy="622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F04B57-102C-4267-503F-04A70F9AF773}"/>
              </a:ext>
            </a:extLst>
          </p:cNvPr>
          <p:cNvSpPr txBox="1"/>
          <p:nvPr/>
        </p:nvSpPr>
        <p:spPr>
          <a:xfrm>
            <a:off x="1944688" y="4825317"/>
            <a:ext cx="4076700" cy="14263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82880" rIns="182880" rtlCol="0" anchor="ctr">
            <a:noAutofit/>
          </a:bodyPr>
          <a:lstStyle/>
          <a:p>
            <a:r>
              <a:rPr lang="en-US" sz="1600" b="1" dirty="0">
                <a:solidFill>
                  <a:srgbClr val="54B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Emergency Response (PERS)</a:t>
            </a:r>
          </a:p>
          <a:p>
            <a:r>
              <a:rPr lang="en-US" sz="160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on all plans with $0 cost share.**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7DDAAF-4DBF-B7AC-D50B-FA94C7A43C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230" y="518052"/>
            <a:ext cx="1033145" cy="966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9FB9C8-B793-ABD6-44E9-968D42240E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493" y="1935372"/>
            <a:ext cx="1201882" cy="117296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51F2BE-A730-112C-F545-50E527E019D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9" t="11357" r="13119" b="14872"/>
          <a:stretch/>
        </p:blipFill>
        <p:spPr>
          <a:xfrm>
            <a:off x="6426477" y="3470632"/>
            <a:ext cx="1057467" cy="1138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B3E2C1C-6268-CC07-3950-75EC06076B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948" y="5049594"/>
            <a:ext cx="936971" cy="10051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CBC2F6-870B-ECA1-70D9-E323E1167E5D}"/>
              </a:ext>
            </a:extLst>
          </p:cNvPr>
          <p:cNvSpPr txBox="1"/>
          <p:nvPr/>
        </p:nvSpPr>
        <p:spPr>
          <a:xfrm>
            <a:off x="445770" y="6324932"/>
            <a:ext cx="4854256" cy="456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*Varies based on plan choice.</a:t>
            </a:r>
          </a:p>
          <a:p>
            <a:pPr marR="5080" algn="l">
              <a:spcBef>
                <a:spcPts val="100"/>
              </a:spcBef>
            </a:pPr>
            <a:r>
              <a:rPr lang="en-US" sz="1400" kern="0" dirty="0">
                <a:latin typeface="Arial" panose="020B0604020202020204" pitchFamily="34" charset="0"/>
                <a:cs typeface="Arial" panose="020B0604020202020204" pitchFamily="34" charset="0"/>
              </a:rPr>
              <a:t>**Not available in PPO.</a:t>
            </a:r>
          </a:p>
        </p:txBody>
      </p:sp>
    </p:spTree>
    <p:extLst>
      <p:ext uri="{BB962C8B-B14F-4D97-AF65-F5344CB8AC3E}">
        <p14:creationId xmlns:p14="http://schemas.microsoft.com/office/powerpoint/2010/main" val="40285150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9337" y="4978569"/>
            <a:ext cx="8558463" cy="50783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3875" y="5486400"/>
            <a:ext cx="7543800" cy="1054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sz="2400" kern="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paramount.elite@promedica.org</a:t>
            </a:r>
          </a:p>
          <a:p>
            <a:pPr marR="5080" algn="l">
              <a:spcBef>
                <a:spcPts val="100"/>
              </a:spcBef>
            </a:pPr>
            <a:r>
              <a:rPr lang="en-US" sz="2400" b="1" kern="0" dirty="0">
                <a:solidFill>
                  <a:srgbClr val="2B2B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888-891-0707</a:t>
            </a:r>
          </a:p>
          <a:p>
            <a:pPr marR="5080" algn="l">
              <a:spcBef>
                <a:spcPts val="100"/>
              </a:spcBef>
            </a:pP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6" r="2468"/>
          <a:stretch/>
        </p:blipFill>
        <p:spPr>
          <a:xfrm>
            <a:off x="0" y="9525"/>
            <a:ext cx="9067800" cy="483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7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471E57-C389-3457-C4CC-43A2BF869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Ready to sell process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6987FE2-3841-5C25-449F-C70624EDA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452462"/>
              </p:ext>
            </p:extLst>
          </p:nvPr>
        </p:nvGraphicFramePr>
        <p:xfrm>
          <a:off x="509337" y="1071669"/>
          <a:ext cx="9911887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7E06289-0888-FF84-9755-0774572D7136}"/>
              </a:ext>
            </a:extLst>
          </p:cNvPr>
          <p:cNvSpPr txBox="1"/>
          <p:nvPr/>
        </p:nvSpPr>
        <p:spPr>
          <a:xfrm>
            <a:off x="1337198" y="3429000"/>
            <a:ext cx="2559342" cy="25186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contracting paperwork is completed and sent to Paramount, a new vendor/broker number is created.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Broker license and AHIP certificate is required.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A3EA81-DEFA-FCAD-AFF4-66EA34167CFC}"/>
              </a:ext>
            </a:extLst>
          </p:cNvPr>
          <p:cNvSpPr txBox="1"/>
          <p:nvPr/>
        </p:nvSpPr>
        <p:spPr>
          <a:xfrm>
            <a:off x="4724401" y="3429000"/>
            <a:ext cx="2401054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sent to broker to complete Paramount Elite specific certification.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C2C13D-82A1-1C58-279C-F19331BCAAEF}"/>
              </a:ext>
            </a:extLst>
          </p:cNvPr>
          <p:cNvSpPr txBox="1"/>
          <p:nvPr/>
        </p:nvSpPr>
        <p:spPr>
          <a:xfrm>
            <a:off x="8039975" y="3412008"/>
            <a:ext cx="236219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 it! Paramount will appoint broker and you are ready to sell.</a:t>
            </a:r>
          </a:p>
        </p:txBody>
      </p:sp>
    </p:spTree>
    <p:extLst>
      <p:ext uri="{BB962C8B-B14F-4D97-AF65-F5344CB8AC3E}">
        <p14:creationId xmlns:p14="http://schemas.microsoft.com/office/powerpoint/2010/main" val="19819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0A4418-65F5-A159-76F2-F79BDF17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5850"/>
            <a:ext cx="10896600" cy="861774"/>
          </a:xfrm>
        </p:spPr>
        <p:txBody>
          <a:bodyPr/>
          <a:lstStyle/>
          <a:p>
            <a:r>
              <a:rPr lang="en-US" sz="2800" dirty="0">
                <a:solidFill>
                  <a:srgbClr val="262626"/>
                </a:solidFill>
              </a:rPr>
              <a:t>Ascend allows you to </a:t>
            </a:r>
            <a:r>
              <a:rPr lang="en-US" sz="2800" b="1" dirty="0">
                <a:solidFill>
                  <a:srgbClr val="262626"/>
                </a:solidFill>
              </a:rPr>
              <a:t>quote, compare, submit and manage </a:t>
            </a:r>
            <a:r>
              <a:rPr lang="en-US" sz="2800" dirty="0">
                <a:solidFill>
                  <a:srgbClr val="262626"/>
                </a:solidFill>
              </a:rPr>
              <a:t>your enrollment applications!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A1E019-2AF9-4AB7-07AE-959EC820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your portfolio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4FBB291-5DE7-682B-8313-601D9D36CE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7910586"/>
              </p:ext>
            </p:extLst>
          </p:nvPr>
        </p:nvGraphicFramePr>
        <p:xfrm>
          <a:off x="2089150" y="2007624"/>
          <a:ext cx="7632700" cy="4257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050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50B848"/>
                </a:solidFill>
              </a:rPr>
              <a:t>Dedicated sales partners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0" t="17637" r="41679" b="29454"/>
          <a:stretch/>
        </p:blipFill>
        <p:spPr>
          <a:xfrm>
            <a:off x="509337" y="1366084"/>
            <a:ext cx="2162814" cy="3129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5" t="9892" r="51851" b="40872"/>
          <a:stretch/>
        </p:blipFill>
        <p:spPr>
          <a:xfrm>
            <a:off x="8458200" y="1376095"/>
            <a:ext cx="2362200" cy="3119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7200" y="4543633"/>
            <a:ext cx="3408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Suzanne Bettinger</a:t>
            </a: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Licensed Insurance Agent</a:t>
            </a:r>
          </a:p>
          <a:p>
            <a:endParaRPr lang="en-US" sz="1200" b="1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suzanne.bettinger@promedica.org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58200" y="4543633"/>
            <a:ext cx="2739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 Rivera, Jr.</a:t>
            </a: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Licensed Insurance Agent</a:t>
            </a:r>
          </a:p>
          <a:p>
            <a:endParaRPr lang="en-US" sz="1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mike.riverajr@promedica.org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10553" y="4543633"/>
            <a:ext cx="27396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 Hilfinger</a:t>
            </a: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Licensed Insurance Agent</a:t>
            </a:r>
          </a:p>
          <a:p>
            <a:endParaRPr lang="en-US" sz="140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george.hilfinger@promedica.org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7" t="10579" r="35704" b="40036"/>
          <a:stretch/>
        </p:blipFill>
        <p:spPr bwMode="auto">
          <a:xfrm>
            <a:off x="4419600" y="1366084"/>
            <a:ext cx="2391414" cy="31297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8980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E3988-96B0-E402-F285-924971FEE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2024 markets and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4B36D3-BB14-E71C-CDB1-83F49D0C10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721176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 new counties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4846" y="1112134"/>
            <a:ext cx="1687924" cy="49141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INDIANA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Franklin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Switzerland</a:t>
            </a:r>
          </a:p>
          <a:p>
            <a:pPr marR="5080" algn="l">
              <a:spcBef>
                <a:spcPts val="100"/>
              </a:spcBef>
            </a:pPr>
            <a:endParaRPr lang="en-US" kern="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l">
              <a:spcBef>
                <a:spcPts val="100"/>
              </a:spcBef>
            </a:pPr>
            <a:r>
              <a:rPr lang="en-US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OHIO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Adams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Ashland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Crawford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Fayette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Geauga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Highland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Madison 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Mercer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Portage</a:t>
            </a:r>
          </a:p>
          <a:p>
            <a:pPr marR="5080" algn="l">
              <a:spcBef>
                <a:spcPts val="100"/>
              </a:spcBef>
            </a:pP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l">
              <a:spcBef>
                <a:spcPts val="100"/>
              </a:spcBef>
            </a:pPr>
            <a:endParaRPr lang="en-US" kern="0" dirty="0"/>
          </a:p>
        </p:txBody>
      </p:sp>
      <p:pic>
        <p:nvPicPr>
          <p:cNvPr id="9" name="Picture 8" descr="A map of the state of michigan&#10;&#10;Description automatically generated with low confidence">
            <a:extLst>
              <a:ext uri="{FF2B5EF4-FFF2-40B4-BE49-F238E27FC236}">
                <a16:creationId xmlns:a16="http://schemas.microsoft.com/office/drawing/2014/main" id="{DC3C25B5-9EEC-239C-13A4-C503C6BBD4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12134"/>
            <a:ext cx="5469192" cy="556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23831D-4050-0280-E63C-B1FF5862910C}"/>
              </a:ext>
            </a:extLst>
          </p:cNvPr>
          <p:cNvSpPr txBox="1"/>
          <p:nvPr/>
        </p:nvSpPr>
        <p:spPr>
          <a:xfrm>
            <a:off x="2438400" y="1112134"/>
            <a:ext cx="1687924" cy="347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l">
              <a:spcBef>
                <a:spcPts val="100"/>
              </a:spcBef>
            </a:pPr>
            <a:r>
              <a:rPr lang="en-US" b="1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KENTUCKY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Boone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Campbell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Kenton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l">
              <a:spcBef>
                <a:spcPts val="100"/>
              </a:spcBef>
            </a:pPr>
            <a:endParaRPr lang="en-US" kern="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Seneca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 Wert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Wayne</a:t>
            </a:r>
          </a:p>
          <a:p>
            <a:pPr marL="285750" marR="5080" indent="-285750" algn="l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Wyandot</a:t>
            </a:r>
          </a:p>
          <a:p>
            <a:pPr marR="5080" algn="l">
              <a:spcBef>
                <a:spcPts val="100"/>
              </a:spcBef>
            </a:pPr>
            <a:endParaRPr lang="en-US" kern="0" dirty="0">
              <a:solidFill>
                <a:srgbClr val="26262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5080" algn="l">
              <a:spcBef>
                <a:spcPts val="100"/>
              </a:spcBef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29834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roMedica2020">
      <a:dk1>
        <a:srgbClr val="545859"/>
      </a:dk1>
      <a:lt1>
        <a:srgbClr val="FFFFFF"/>
      </a:lt1>
      <a:dk2>
        <a:srgbClr val="205732"/>
      </a:dk2>
      <a:lt2>
        <a:srgbClr val="EEECE1"/>
      </a:lt2>
      <a:accent1>
        <a:srgbClr val="43B02A"/>
      </a:accent1>
      <a:accent2>
        <a:srgbClr val="5B1547"/>
      </a:accent2>
      <a:accent3>
        <a:srgbClr val="003456"/>
      </a:accent3>
      <a:accent4>
        <a:srgbClr val="00965E"/>
      </a:accent4>
      <a:accent5>
        <a:srgbClr val="009738"/>
      </a:accent5>
      <a:accent6>
        <a:srgbClr val="E1654F"/>
      </a:accent6>
      <a:hlink>
        <a:srgbClr val="F68D2E"/>
      </a:hlink>
      <a:folHlink>
        <a:srgbClr val="0076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R="5080" algn="l">
          <a:spcBef>
            <a:spcPts val="100"/>
          </a:spcBef>
          <a:defRPr kern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ProMedica2020">
      <a:dk1>
        <a:srgbClr val="545859"/>
      </a:dk1>
      <a:lt1>
        <a:srgbClr val="FFFFFF"/>
      </a:lt1>
      <a:dk2>
        <a:srgbClr val="205732"/>
      </a:dk2>
      <a:lt2>
        <a:srgbClr val="EEECE1"/>
      </a:lt2>
      <a:accent1>
        <a:srgbClr val="43B02A"/>
      </a:accent1>
      <a:accent2>
        <a:srgbClr val="5B1547"/>
      </a:accent2>
      <a:accent3>
        <a:srgbClr val="003456"/>
      </a:accent3>
      <a:accent4>
        <a:srgbClr val="00965E"/>
      </a:accent4>
      <a:accent5>
        <a:srgbClr val="009738"/>
      </a:accent5>
      <a:accent6>
        <a:srgbClr val="E1654F"/>
      </a:accent6>
      <a:hlink>
        <a:srgbClr val="F68D2E"/>
      </a:hlink>
      <a:folHlink>
        <a:srgbClr val="00768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R="5080" algn="l">
          <a:spcBef>
            <a:spcPts val="100"/>
          </a:spcBef>
          <a:defRPr kern="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ProMedica Brand Colors">
      <a:dk1>
        <a:srgbClr val="000000"/>
      </a:dk1>
      <a:lt1>
        <a:srgbClr val="FFFFFF"/>
      </a:lt1>
      <a:dk2>
        <a:srgbClr val="55B946"/>
      </a:dk2>
      <a:lt2>
        <a:srgbClr val="F8E498"/>
      </a:lt2>
      <a:accent1>
        <a:srgbClr val="7E8083"/>
      </a:accent1>
      <a:accent2>
        <a:srgbClr val="E17000"/>
      </a:accent2>
      <a:accent3>
        <a:srgbClr val="593344"/>
      </a:accent3>
      <a:accent4>
        <a:srgbClr val="00985F"/>
      </a:accent4>
      <a:accent5>
        <a:srgbClr val="7D9AAA"/>
      </a:accent5>
      <a:accent6>
        <a:srgbClr val="AAA38E"/>
      </a:accent6>
      <a:hlink>
        <a:srgbClr val="FDC82F"/>
      </a:hlink>
      <a:folHlink>
        <a:srgbClr val="A1B9A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14605" rIns="0" bIns="0" rtlCol="0">
        <a:spAutoFit/>
      </a:bodyPr>
      <a:lstStyle>
        <a:defPPr marL="12700" algn="l">
          <a:lnSpc>
            <a:spcPct val="100000"/>
          </a:lnSpc>
          <a:spcBef>
            <a:spcPts val="115"/>
          </a:spcBef>
          <a:defRPr sz="16000" spc="5" dirty="0" smtClean="0">
            <a:solidFill>
              <a:srgbClr val="FFFFFF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ProMedica2020">
      <a:dk1>
        <a:srgbClr val="545859"/>
      </a:dk1>
      <a:lt1>
        <a:srgbClr val="FFFFFF"/>
      </a:lt1>
      <a:dk2>
        <a:srgbClr val="205732"/>
      </a:dk2>
      <a:lt2>
        <a:srgbClr val="EEECE1"/>
      </a:lt2>
      <a:accent1>
        <a:srgbClr val="43B02A"/>
      </a:accent1>
      <a:accent2>
        <a:srgbClr val="5B1547"/>
      </a:accent2>
      <a:accent3>
        <a:srgbClr val="003456"/>
      </a:accent3>
      <a:accent4>
        <a:srgbClr val="00965E"/>
      </a:accent4>
      <a:accent5>
        <a:srgbClr val="009738"/>
      </a:accent5>
      <a:accent6>
        <a:srgbClr val="E1654F"/>
      </a:accent6>
      <a:hlink>
        <a:srgbClr val="F68D2E"/>
      </a:hlink>
      <a:folHlink>
        <a:srgbClr val="007681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14605" rIns="0" bIns="0" rtlCol="0">
        <a:spAutoFit/>
      </a:bodyPr>
      <a:lstStyle>
        <a:defPPr marL="12700" algn="l">
          <a:lnSpc>
            <a:spcPct val="100000"/>
          </a:lnSpc>
          <a:spcBef>
            <a:spcPts val="115"/>
          </a:spcBef>
          <a:defRPr sz="16000" spc="5" dirty="0" smtClean="0">
            <a:solidFill>
              <a:srgbClr val="FFFFFF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ProMedica Brand Colors">
      <a:dk1>
        <a:srgbClr val="000000"/>
      </a:dk1>
      <a:lt1>
        <a:srgbClr val="FFFFFF"/>
      </a:lt1>
      <a:dk2>
        <a:srgbClr val="55B946"/>
      </a:dk2>
      <a:lt2>
        <a:srgbClr val="F8E498"/>
      </a:lt2>
      <a:accent1>
        <a:srgbClr val="7E8083"/>
      </a:accent1>
      <a:accent2>
        <a:srgbClr val="E17000"/>
      </a:accent2>
      <a:accent3>
        <a:srgbClr val="593344"/>
      </a:accent3>
      <a:accent4>
        <a:srgbClr val="00985F"/>
      </a:accent4>
      <a:accent5>
        <a:srgbClr val="7D9AAA"/>
      </a:accent5>
      <a:accent6>
        <a:srgbClr val="AAA38E"/>
      </a:accent6>
      <a:hlink>
        <a:srgbClr val="FDC82F"/>
      </a:hlink>
      <a:folHlink>
        <a:srgbClr val="A1B9A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14605" rIns="0" bIns="0" rtlCol="0">
        <a:spAutoFit/>
      </a:bodyPr>
      <a:lstStyle>
        <a:defPPr marL="12700" algn="l">
          <a:lnSpc>
            <a:spcPct val="100000"/>
          </a:lnSpc>
          <a:spcBef>
            <a:spcPts val="115"/>
          </a:spcBef>
          <a:defRPr sz="16000" spc="5" dirty="0" smtClean="0">
            <a:solidFill>
              <a:srgbClr val="FFFFFF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ustom Design">
  <a:themeElements>
    <a:clrScheme name="ProMedica Brand Colors">
      <a:dk1>
        <a:srgbClr val="000000"/>
      </a:dk1>
      <a:lt1>
        <a:srgbClr val="FFFFFF"/>
      </a:lt1>
      <a:dk2>
        <a:srgbClr val="55B946"/>
      </a:dk2>
      <a:lt2>
        <a:srgbClr val="F8E498"/>
      </a:lt2>
      <a:accent1>
        <a:srgbClr val="7E8083"/>
      </a:accent1>
      <a:accent2>
        <a:srgbClr val="E17000"/>
      </a:accent2>
      <a:accent3>
        <a:srgbClr val="593344"/>
      </a:accent3>
      <a:accent4>
        <a:srgbClr val="00985F"/>
      </a:accent4>
      <a:accent5>
        <a:srgbClr val="7D9AAA"/>
      </a:accent5>
      <a:accent6>
        <a:srgbClr val="AAA38E"/>
      </a:accent6>
      <a:hlink>
        <a:srgbClr val="FDC82F"/>
      </a:hlink>
      <a:folHlink>
        <a:srgbClr val="A1B9AF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14605" rIns="0" bIns="0" rtlCol="0">
        <a:spAutoFit/>
      </a:bodyPr>
      <a:lstStyle>
        <a:defPPr marL="12700" algn="l">
          <a:lnSpc>
            <a:spcPct val="100000"/>
          </a:lnSpc>
          <a:spcBef>
            <a:spcPts val="115"/>
          </a:spcBef>
          <a:defRPr sz="16000" spc="5" dirty="0" smtClean="0">
            <a:solidFill>
              <a:srgbClr val="FFFFFF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ce2798-ca61-4328-87e8-9ea463adfa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E21F9785FC2C4696AC0C62A6DA6DF7" ma:contentTypeVersion="13" ma:contentTypeDescription="Create a new document." ma:contentTypeScope="" ma:versionID="d7464a8f429c0548ef10f494d01b7db0">
  <xsd:schema xmlns:xsd="http://www.w3.org/2001/XMLSchema" xmlns:xs="http://www.w3.org/2001/XMLSchema" xmlns:p="http://schemas.microsoft.com/office/2006/metadata/properties" xmlns:ns3="a0cea113-4da5-48a6-ab95-3c7d52bdda2a" xmlns:ns4="dcce2798-ca61-4328-87e8-9ea463adfa22" targetNamespace="http://schemas.microsoft.com/office/2006/metadata/properties" ma:root="true" ma:fieldsID="f3001482ae520f5eb482341469963dfe" ns3:_="" ns4:_="">
    <xsd:import namespace="a0cea113-4da5-48a6-ab95-3c7d52bdda2a"/>
    <xsd:import namespace="dcce2798-ca61-4328-87e8-9ea463adfa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ea113-4da5-48a6-ab95-3c7d52bdda2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ce2798-ca61-4328-87e8-9ea463adfa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58493E-A7ED-4E5F-8789-9C598BE83B6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purl.org/dc/dcmitype/"/>
    <ds:schemaRef ds:uri="a0cea113-4da5-48a6-ab95-3c7d52bdda2a"/>
    <ds:schemaRef ds:uri="http://schemas.microsoft.com/office/infopath/2007/PartnerControls"/>
    <ds:schemaRef ds:uri="http://schemas.openxmlformats.org/package/2006/metadata/core-properties"/>
    <ds:schemaRef ds:uri="dcce2798-ca61-4328-87e8-9ea463adfa2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038953-BCD0-4EF0-991F-92A257B455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049B05-E119-4BD3-AA70-56B12A899F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cea113-4da5-48a6-ab95-3c7d52bdda2a"/>
    <ds:schemaRef ds:uri="dcce2798-ca61-4328-87e8-9ea463adfa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8479</TotalTime>
  <Words>4642</Words>
  <Application>Microsoft Office PowerPoint</Application>
  <PresentationFormat>Widescreen</PresentationFormat>
  <Paragraphs>718</Paragraphs>
  <Slides>41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Arial Regular</vt:lpstr>
      <vt:lpstr>Calibri</vt:lpstr>
      <vt:lpstr>Calibri Light</vt:lpstr>
      <vt:lpstr>Wingdings</vt:lpstr>
      <vt:lpstr>Office Theme</vt:lpstr>
      <vt:lpstr>1_Office Theme</vt:lpstr>
      <vt:lpstr>4_Custom Design</vt:lpstr>
      <vt:lpstr>5_Custom Design</vt:lpstr>
      <vt:lpstr>Custom Design</vt:lpstr>
      <vt:lpstr>1_Custom Design</vt:lpstr>
      <vt:lpstr>2_Custom Design</vt:lpstr>
      <vt:lpstr>3_Custom Design</vt:lpstr>
      <vt:lpstr>2024  first look </vt:lpstr>
      <vt:lpstr>Confidentiality Notice</vt:lpstr>
      <vt:lpstr>Member-focused features</vt:lpstr>
      <vt:lpstr>Why you should sell paramount</vt:lpstr>
      <vt:lpstr>Ready to sell process</vt:lpstr>
      <vt:lpstr>Simplifying your portfolio </vt:lpstr>
      <vt:lpstr>Dedicated sales partners</vt:lpstr>
      <vt:lpstr>2024 markets and plans</vt:lpstr>
      <vt:lpstr>2024 new counties</vt:lpstr>
      <vt:lpstr>Plan designs by market</vt:lpstr>
      <vt:lpstr>Plan designs by market</vt:lpstr>
      <vt:lpstr>Paramount plan enhancements</vt:lpstr>
      <vt:lpstr>Northwest Ohio AND southeast Michigan</vt:lpstr>
      <vt:lpstr>Northwest Ohio &amp; Southeast Michigan 2024 hmo-POS plans</vt:lpstr>
      <vt:lpstr>Northwest Ohio &amp; Southeast Michigan prescriptions</vt:lpstr>
      <vt:lpstr>Northwest Ohio &amp; Southeast Michigan 2024 ppo plans</vt:lpstr>
      <vt:lpstr>Northwest Ohio &amp; Southeast Michigan prescriptions</vt:lpstr>
      <vt:lpstr>Northwest Ohio &amp; Southeast Michigan Dental benefits</vt:lpstr>
      <vt:lpstr>Northwest Ohio &amp; Southeast Michigan Provider network</vt:lpstr>
      <vt:lpstr>Northeast Ohio</vt:lpstr>
      <vt:lpstr>Northeast Ohio 2024 hmo-pos plans</vt:lpstr>
      <vt:lpstr>Northeast Ohio prescriptions</vt:lpstr>
      <vt:lpstr>Northeast Ohio 2024 ppo plans</vt:lpstr>
      <vt:lpstr>Northeast Ohio prescriptions</vt:lpstr>
      <vt:lpstr>Northeast Ohio Dental benefits</vt:lpstr>
      <vt:lpstr>Northeast Ohio Provider network</vt:lpstr>
      <vt:lpstr>Southwest Ohio and Northern Kentucky</vt:lpstr>
      <vt:lpstr>Southwest Ohio &amp; Northern Kentucky 2024 hmo-pos plan</vt:lpstr>
      <vt:lpstr>Southwest Ohio &amp; Northern Kentucky prescriptions</vt:lpstr>
      <vt:lpstr>Only Available in Ohio 2024 ppo plans </vt:lpstr>
      <vt:lpstr>Only Available in Ohio prescriptions</vt:lpstr>
      <vt:lpstr>Southwest Ohio &amp; Northern Kentucky Dental benefits</vt:lpstr>
      <vt:lpstr>Southwest Ohio &amp; Northern Kentucky Provider network</vt:lpstr>
      <vt:lpstr>INDIANA </vt:lpstr>
      <vt:lpstr>Indiana 2023 hmo-POS plan</vt:lpstr>
      <vt:lpstr>Indiana prescriptions</vt:lpstr>
      <vt:lpstr>Indiana Dental benefits</vt:lpstr>
      <vt:lpstr>Indiana Provider network</vt:lpstr>
      <vt:lpstr>Supplemental benefits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Place Main  Title Here No  (More than 4 lines)</dc:title>
  <dc:creator>Cutway, Doreen</dc:creator>
  <cp:lastModifiedBy>Hilfinger, George</cp:lastModifiedBy>
  <cp:revision>357</cp:revision>
  <cp:lastPrinted>2023-07-18T17:17:15Z</cp:lastPrinted>
  <dcterms:created xsi:type="dcterms:W3CDTF">2020-07-17T19:11:13Z</dcterms:created>
  <dcterms:modified xsi:type="dcterms:W3CDTF">2023-07-21T13:55:00Z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2020-07-17T00:00:00Z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2020-07-17T00:00:00Z</vt:filetime>
  </property>
  <property fmtid="{D5CDD505-2E9C-101B-9397-08002B2CF9AE}" pid="5" name="ContentTypeId">
    <vt:lpwstr>0x010100B5E21F9785FC2C4696AC0C62A6DA6DF7</vt:lpwstr>
  </property>
</Properties>
</file>