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96" r:id="rId3"/>
    <p:sldId id="320" r:id="rId4"/>
    <p:sldId id="323" r:id="rId5"/>
    <p:sldId id="319" r:id="rId6"/>
    <p:sldId id="261" r:id="rId7"/>
    <p:sldId id="324" r:id="rId8"/>
    <p:sldId id="325" r:id="rId9"/>
    <p:sldId id="326" r:id="rId10"/>
    <p:sldId id="318" r:id="rId11"/>
    <p:sldId id="260" r:id="rId12"/>
    <p:sldId id="303" r:id="rId13"/>
    <p:sldId id="269" r:id="rId14"/>
    <p:sldId id="304" r:id="rId15"/>
    <p:sldId id="305" r:id="rId16"/>
    <p:sldId id="306" r:id="rId17"/>
    <p:sldId id="307" r:id="rId18"/>
    <p:sldId id="308" r:id="rId19"/>
    <p:sldId id="309" r:id="rId20"/>
    <p:sldId id="310" r:id="rId21"/>
    <p:sldId id="322" r:id="rId22"/>
    <p:sldId id="329" r:id="rId23"/>
    <p:sldId id="311" r:id="rId24"/>
    <p:sldId id="330" r:id="rId25"/>
    <p:sldId id="405" r:id="rId26"/>
    <p:sldId id="406" r:id="rId27"/>
    <p:sldId id="331" r:id="rId28"/>
    <p:sldId id="404" r:id="rId29"/>
    <p:sldId id="316" r:id="rId30"/>
    <p:sldId id="321" r:id="rId31"/>
    <p:sldId id="407" r:id="rId32"/>
    <p:sldId id="408" r:id="rId33"/>
    <p:sldId id="294" r:id="rId34"/>
    <p:sldId id="259" r:id="rId35"/>
    <p:sldId id="266" r:id="rId36"/>
    <p:sldId id="262" r:id="rId37"/>
    <p:sldId id="267" r:id="rId38"/>
    <p:sldId id="264" r:id="rId39"/>
    <p:sldId id="268" r:id="rId40"/>
    <p:sldId id="273" r:id="rId41"/>
    <p:sldId id="270" r:id="rId42"/>
    <p:sldId id="271" r:id="rId43"/>
    <p:sldId id="272" r:id="rId44"/>
    <p:sldId id="274" r:id="rId45"/>
    <p:sldId id="275" r:id="rId46"/>
    <p:sldId id="276" r:id="rId47"/>
    <p:sldId id="277" r:id="rId48"/>
    <p:sldId id="278" r:id="rId49"/>
    <p:sldId id="279" r:id="rId50"/>
    <p:sldId id="281" r:id="rId51"/>
    <p:sldId id="282" r:id="rId52"/>
    <p:sldId id="283" r:id="rId53"/>
    <p:sldId id="286" r:id="rId54"/>
    <p:sldId id="287" r:id="rId55"/>
    <p:sldId id="292" r:id="rId56"/>
    <p:sldId id="284" r:id="rId57"/>
    <p:sldId id="291" r:id="rId58"/>
    <p:sldId id="290" r:id="rId59"/>
    <p:sldId id="293"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2bxyxK5jD+45LlJZa79dBr3vh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BF55A5-0659-4595-B158-EFEF9AB162D2}">
  <a:tblStyle styleId="{74BF55A5-0659-4595-B158-EFEF9AB162D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DEA"/>
          </a:solidFill>
        </a:fill>
      </a:tcStyle>
    </a:wholeTbl>
    <a:band1H>
      <a:tcTxStyle/>
      <a:tcStyle>
        <a:tcBdr/>
        <a:fill>
          <a:solidFill>
            <a:srgbClr val="E1DAD1"/>
          </a:solidFill>
        </a:fill>
      </a:tcStyle>
    </a:band1H>
    <a:band2H>
      <a:tcTxStyle/>
      <a:tcStyle>
        <a:tcBdr/>
      </a:tcStyle>
    </a:band2H>
    <a:band1V>
      <a:tcTxStyle/>
      <a:tcStyle>
        <a:tcBdr/>
        <a:fill>
          <a:solidFill>
            <a:srgbClr val="E1DA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726"/>
  </p:normalViewPr>
  <p:slideViewPr>
    <p:cSldViewPr snapToGrid="0">
      <p:cViewPr varScale="1">
        <p:scale>
          <a:sx n="76" d="100"/>
          <a:sy n="76" d="100"/>
        </p:scale>
        <p:origin x="1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E00D8-E7A7-42F2-871B-4493AF9E3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B41141-6269-4DB3-A0A7-7A6BF962ED72}">
      <dgm:prSet phldrT="[Text]" custT="1"/>
      <dgm:spPr/>
      <dgm:t>
        <a:bodyPr/>
        <a:lstStyle/>
        <a:p>
          <a:r>
            <a:rPr lang="en-US" sz="1600" b="1" dirty="0">
              <a:ln>
                <a:solidFill>
                  <a:schemeClr val="tx1"/>
                </a:solidFill>
              </a:ln>
            </a:rPr>
            <a:t>Prohibited </a:t>
          </a:r>
          <a:r>
            <a:rPr lang="en-US" sz="1400" b="1" dirty="0">
              <a:ln>
                <a:solidFill>
                  <a:schemeClr val="tx1"/>
                </a:solidFill>
              </a:ln>
            </a:rPr>
            <a:t> </a:t>
          </a:r>
        </a:p>
      </dgm:t>
    </dgm:pt>
    <dgm:pt modelId="{6A382178-6EAB-4CFE-BDC1-B9B4D423E14A}" type="parTrans" cxnId="{A6B5E448-4004-4F15-B353-2400DCB419B6}">
      <dgm:prSet/>
      <dgm:spPr/>
      <dgm:t>
        <a:bodyPr/>
        <a:lstStyle/>
        <a:p>
          <a:endParaRPr lang="en-US"/>
        </a:p>
      </dgm:t>
    </dgm:pt>
    <dgm:pt modelId="{6E1C5EF7-EE8E-4755-BB0A-FCE39D3A79BF}" type="sibTrans" cxnId="{A6B5E448-4004-4F15-B353-2400DCB419B6}">
      <dgm:prSet/>
      <dgm:spPr/>
      <dgm:t>
        <a:bodyPr/>
        <a:lstStyle/>
        <a:p>
          <a:endParaRPr lang="en-US"/>
        </a:p>
      </dgm:t>
    </dgm:pt>
    <dgm:pt modelId="{8C6E911A-BBF4-4708-8D43-C5B95A680E30}">
      <dgm:prSet phldrT="[Text]"/>
      <dgm:spPr/>
      <dgm:t>
        <a:bodyPr/>
        <a:lstStyle/>
        <a:p>
          <a:r>
            <a:rPr lang="en-US" b="1" i="1" dirty="0"/>
            <a:t>Do not </a:t>
          </a:r>
          <a:r>
            <a:rPr lang="en-US" dirty="0"/>
            <a:t>begin marketing for the prospective plan year offerings until October 1.</a:t>
          </a:r>
        </a:p>
      </dgm:t>
    </dgm:pt>
    <dgm:pt modelId="{30F8BFAA-1DBD-4B87-9F5B-3CC2C63D13E7}" type="parTrans" cxnId="{FB06AB40-55E3-4190-8695-5052AC4DC1D4}">
      <dgm:prSet/>
      <dgm:spPr/>
      <dgm:t>
        <a:bodyPr/>
        <a:lstStyle/>
        <a:p>
          <a:endParaRPr lang="en-US"/>
        </a:p>
      </dgm:t>
    </dgm:pt>
    <dgm:pt modelId="{20F3905B-092D-413D-841A-F3C1A68DBB1F}" type="sibTrans" cxnId="{FB06AB40-55E3-4190-8695-5052AC4DC1D4}">
      <dgm:prSet/>
      <dgm:spPr/>
      <dgm:t>
        <a:bodyPr/>
        <a:lstStyle/>
        <a:p>
          <a:endParaRPr lang="en-US"/>
        </a:p>
      </dgm:t>
    </dgm:pt>
    <dgm:pt modelId="{439F3A72-ADE2-4A34-AE7B-A681EA58AFE2}">
      <dgm:prSet phldrT="[Text]"/>
      <dgm:spPr/>
      <dgm:t>
        <a:bodyPr/>
        <a:lstStyle/>
        <a:p>
          <a:r>
            <a:rPr lang="en-US" b="1" i="1" dirty="0"/>
            <a:t>Do not </a:t>
          </a:r>
          <a:r>
            <a:rPr lang="en-US" dirty="0"/>
            <a:t>market any non-health-related product during any marketing activity or presentation, including appointments.</a:t>
          </a:r>
        </a:p>
      </dgm:t>
    </dgm:pt>
    <dgm:pt modelId="{3BB684CE-C194-49F6-BD94-C48D2D2FB648}" type="parTrans" cxnId="{CAF21BC7-BA6E-4676-BF0F-FAF5CB7B8B57}">
      <dgm:prSet/>
      <dgm:spPr/>
      <dgm:t>
        <a:bodyPr/>
        <a:lstStyle/>
        <a:p>
          <a:endParaRPr lang="en-US"/>
        </a:p>
      </dgm:t>
    </dgm:pt>
    <dgm:pt modelId="{2BA47B5A-F5AB-4987-ADA9-499BA952D544}" type="sibTrans" cxnId="{CAF21BC7-BA6E-4676-BF0F-FAF5CB7B8B57}">
      <dgm:prSet/>
      <dgm:spPr/>
      <dgm:t>
        <a:bodyPr/>
        <a:lstStyle/>
        <a:p>
          <a:endParaRPr lang="en-US"/>
        </a:p>
      </dgm:t>
    </dgm:pt>
    <dgm:pt modelId="{FC8FC7AF-DDA9-4A70-BBB4-1A52117AC81F}">
      <dgm:prSet phldrT="[Text]" custT="1"/>
      <dgm:spPr/>
      <dgm:t>
        <a:bodyPr/>
        <a:lstStyle/>
        <a:p>
          <a:r>
            <a:rPr lang="en-US" sz="1600" b="1" dirty="0">
              <a:ln>
                <a:solidFill>
                  <a:schemeClr val="tx1"/>
                </a:solidFill>
              </a:ln>
            </a:rPr>
            <a:t>Allowed</a:t>
          </a:r>
          <a:r>
            <a:rPr lang="en-US" sz="1600" dirty="0">
              <a:ln>
                <a:solidFill>
                  <a:schemeClr val="tx1"/>
                </a:solidFill>
              </a:ln>
            </a:rPr>
            <a:t> </a:t>
          </a:r>
        </a:p>
      </dgm:t>
    </dgm:pt>
    <dgm:pt modelId="{0B7CC983-DC06-402C-870D-DDB7968D0998}" type="parTrans" cxnId="{56633802-1F42-4341-83B4-B1D74CFB140D}">
      <dgm:prSet/>
      <dgm:spPr/>
      <dgm:t>
        <a:bodyPr/>
        <a:lstStyle/>
        <a:p>
          <a:endParaRPr lang="en-US"/>
        </a:p>
      </dgm:t>
    </dgm:pt>
    <dgm:pt modelId="{DFAE2A3D-ACE5-4375-BF8E-70A5FFCC146E}" type="sibTrans" cxnId="{56633802-1F42-4341-83B4-B1D74CFB140D}">
      <dgm:prSet/>
      <dgm:spPr/>
      <dgm:t>
        <a:bodyPr/>
        <a:lstStyle/>
        <a:p>
          <a:endParaRPr lang="en-US"/>
        </a:p>
      </dgm:t>
    </dgm:pt>
    <dgm:pt modelId="{76DBD364-1A71-452E-9D9D-8AD9C1C6E967}">
      <dgm:prSet phldrT="[Text]"/>
      <dgm:spPr/>
      <dgm:t>
        <a:bodyPr/>
        <a:lstStyle/>
        <a:p>
          <a:r>
            <a:rPr lang="en-US" b="1" i="1" dirty="0"/>
            <a:t>Do</a:t>
          </a:r>
          <a:r>
            <a:rPr lang="en-US" dirty="0"/>
            <a:t> market to beneficiaries aging in Medicare who have not yet made an enrollment decision.</a:t>
          </a:r>
        </a:p>
      </dgm:t>
    </dgm:pt>
    <dgm:pt modelId="{8581240C-ABF0-479F-A8F2-4742FB3339C8}" type="parTrans" cxnId="{E99CD07A-37A0-41AF-BD7A-3E7106D7F1CB}">
      <dgm:prSet/>
      <dgm:spPr/>
      <dgm:t>
        <a:bodyPr/>
        <a:lstStyle/>
        <a:p>
          <a:endParaRPr lang="en-US"/>
        </a:p>
      </dgm:t>
    </dgm:pt>
    <dgm:pt modelId="{A085C1D5-AC8A-4D26-8F01-8CB321C83821}" type="sibTrans" cxnId="{E99CD07A-37A0-41AF-BD7A-3E7106D7F1CB}">
      <dgm:prSet/>
      <dgm:spPr/>
      <dgm:t>
        <a:bodyPr/>
        <a:lstStyle/>
        <a:p>
          <a:endParaRPr lang="en-US"/>
        </a:p>
      </dgm:t>
    </dgm:pt>
    <dgm:pt modelId="{E4E83925-2A1A-4F0B-AAE3-B262471AB815}">
      <dgm:prSet phldrT="[Text]"/>
      <dgm:spPr/>
      <dgm:t>
        <a:bodyPr/>
        <a:lstStyle/>
        <a:p>
          <a:r>
            <a:rPr lang="en-US" b="1" i="1" dirty="0"/>
            <a:t>Do</a:t>
          </a:r>
          <a:r>
            <a:rPr lang="en-US" b="1" dirty="0"/>
            <a:t> </a:t>
          </a:r>
          <a:r>
            <a:rPr lang="en-US" dirty="0"/>
            <a:t>market 5-Star plans to beneficiaries in the service area of the plan through November 30 (and after November 30 if the plan has received a 5-Star ranking for the next plan year).</a:t>
          </a:r>
        </a:p>
      </dgm:t>
    </dgm:pt>
    <dgm:pt modelId="{75ACE5E0-669D-4BBC-8642-B507407419E5}" type="parTrans" cxnId="{D9010857-2BAA-4E52-AEC1-F96CABBCB7E3}">
      <dgm:prSet/>
      <dgm:spPr/>
      <dgm:t>
        <a:bodyPr/>
        <a:lstStyle/>
        <a:p>
          <a:endParaRPr lang="en-US"/>
        </a:p>
      </dgm:t>
    </dgm:pt>
    <dgm:pt modelId="{C07D2A2A-DEEF-4A7B-8C3C-5F65124179E3}" type="sibTrans" cxnId="{D9010857-2BAA-4E52-AEC1-F96CABBCB7E3}">
      <dgm:prSet/>
      <dgm:spPr/>
      <dgm:t>
        <a:bodyPr/>
        <a:lstStyle/>
        <a:p>
          <a:endParaRPr lang="en-US"/>
        </a:p>
      </dgm:t>
    </dgm:pt>
    <dgm:pt modelId="{5A5D5573-2CE4-4ED8-BC8B-A21B13A3550D}">
      <dgm:prSet/>
      <dgm:spPr/>
      <dgm:t>
        <a:bodyPr/>
        <a:lstStyle/>
        <a:p>
          <a:r>
            <a:rPr lang="en-US" b="1" i="1" dirty="0"/>
            <a:t>Do not </a:t>
          </a:r>
          <a:r>
            <a:rPr lang="en-US" dirty="0"/>
            <a:t>begin marketing for the prospective plan year offerings under the pretext of plan business until October 1.</a:t>
          </a:r>
        </a:p>
      </dgm:t>
    </dgm:pt>
    <dgm:pt modelId="{D3104AA6-7525-42ED-BB1B-5642953B5B01}" type="parTrans" cxnId="{7C2DB0D0-4670-4BAA-BFE0-9AA6C84F8205}">
      <dgm:prSet/>
      <dgm:spPr/>
      <dgm:t>
        <a:bodyPr/>
        <a:lstStyle/>
        <a:p>
          <a:endParaRPr lang="en-US"/>
        </a:p>
      </dgm:t>
    </dgm:pt>
    <dgm:pt modelId="{324F10DF-37E1-453A-B610-66FE94F41E9F}" type="sibTrans" cxnId="{7C2DB0D0-4670-4BAA-BFE0-9AA6C84F8205}">
      <dgm:prSet/>
      <dgm:spPr/>
      <dgm:t>
        <a:bodyPr/>
        <a:lstStyle/>
        <a:p>
          <a:endParaRPr lang="en-US"/>
        </a:p>
      </dgm:t>
    </dgm:pt>
    <dgm:pt modelId="{24E317CA-BE0E-4B21-A28A-1949869C865A}">
      <dgm:prSet/>
      <dgm:spPr/>
      <dgm:t>
        <a:bodyPr/>
        <a:lstStyle/>
        <a:p>
          <a:r>
            <a:rPr lang="en-US" b="1" i="1" dirty="0"/>
            <a:t>Do not </a:t>
          </a:r>
          <a:r>
            <a:rPr lang="en-US" dirty="0"/>
            <a:t>“Knowingly target” or send unsolicited marketing materials to any MA or PDP enrollee.</a:t>
          </a:r>
        </a:p>
      </dgm:t>
    </dgm:pt>
    <dgm:pt modelId="{055D5302-8559-45D3-B4E5-4094C6FF678E}" type="parTrans" cxnId="{505228B5-2013-4ED5-9080-9B51181668A8}">
      <dgm:prSet/>
      <dgm:spPr/>
      <dgm:t>
        <a:bodyPr/>
        <a:lstStyle/>
        <a:p>
          <a:endParaRPr lang="en-US"/>
        </a:p>
      </dgm:t>
    </dgm:pt>
    <dgm:pt modelId="{11C129E2-40D3-4B70-977D-FC9BF4725319}" type="sibTrans" cxnId="{505228B5-2013-4ED5-9080-9B51181668A8}">
      <dgm:prSet/>
      <dgm:spPr/>
      <dgm:t>
        <a:bodyPr/>
        <a:lstStyle/>
        <a:p>
          <a:endParaRPr lang="en-US"/>
        </a:p>
      </dgm:t>
    </dgm:pt>
    <dgm:pt modelId="{3461F3B0-F55C-4998-9268-2D1E8D6835E9}" type="pres">
      <dgm:prSet presAssocID="{8B6E00D8-E7A7-42F2-871B-4493AF9E37DA}" presName="Name0" presStyleCnt="0">
        <dgm:presLayoutVars>
          <dgm:dir/>
          <dgm:animLvl val="lvl"/>
          <dgm:resizeHandles val="exact"/>
        </dgm:presLayoutVars>
      </dgm:prSet>
      <dgm:spPr/>
    </dgm:pt>
    <dgm:pt modelId="{D93B5AF7-73D5-48D7-BCE1-6E01E608106D}" type="pres">
      <dgm:prSet presAssocID="{41B41141-6269-4DB3-A0A7-7A6BF962ED72}" presName="composite" presStyleCnt="0"/>
      <dgm:spPr/>
    </dgm:pt>
    <dgm:pt modelId="{358AB9DB-8A35-4590-B9D8-A35244AC7494}" type="pres">
      <dgm:prSet presAssocID="{41B41141-6269-4DB3-A0A7-7A6BF962ED72}" presName="parTx" presStyleLbl="alignNode1" presStyleIdx="0" presStyleCnt="2">
        <dgm:presLayoutVars>
          <dgm:chMax val="0"/>
          <dgm:chPref val="0"/>
          <dgm:bulletEnabled val="1"/>
        </dgm:presLayoutVars>
      </dgm:prSet>
      <dgm:spPr/>
    </dgm:pt>
    <dgm:pt modelId="{C7E5E6EA-AF48-4491-977D-5D1B8355314E}" type="pres">
      <dgm:prSet presAssocID="{41B41141-6269-4DB3-A0A7-7A6BF962ED72}" presName="desTx" presStyleLbl="alignAccFollowNode1" presStyleIdx="0" presStyleCnt="2">
        <dgm:presLayoutVars>
          <dgm:bulletEnabled val="1"/>
        </dgm:presLayoutVars>
      </dgm:prSet>
      <dgm:spPr/>
    </dgm:pt>
    <dgm:pt modelId="{4D66F463-3CDC-4D54-9B76-4BCE5EC0B10E}" type="pres">
      <dgm:prSet presAssocID="{6E1C5EF7-EE8E-4755-BB0A-FCE39D3A79BF}" presName="space" presStyleCnt="0"/>
      <dgm:spPr/>
    </dgm:pt>
    <dgm:pt modelId="{D6E983A8-60DC-44CA-BBE6-6D1E8206EB63}" type="pres">
      <dgm:prSet presAssocID="{FC8FC7AF-DDA9-4A70-BBB4-1A52117AC81F}" presName="composite" presStyleCnt="0"/>
      <dgm:spPr/>
    </dgm:pt>
    <dgm:pt modelId="{2079D367-FFF8-4CE1-86F6-A9EF676CED4C}" type="pres">
      <dgm:prSet presAssocID="{FC8FC7AF-DDA9-4A70-BBB4-1A52117AC81F}" presName="parTx" presStyleLbl="alignNode1" presStyleIdx="1" presStyleCnt="2">
        <dgm:presLayoutVars>
          <dgm:chMax val="0"/>
          <dgm:chPref val="0"/>
          <dgm:bulletEnabled val="1"/>
        </dgm:presLayoutVars>
      </dgm:prSet>
      <dgm:spPr/>
    </dgm:pt>
    <dgm:pt modelId="{CBD1350A-EB81-43CD-9282-61EC76227576}" type="pres">
      <dgm:prSet presAssocID="{FC8FC7AF-DDA9-4A70-BBB4-1A52117AC81F}" presName="desTx" presStyleLbl="alignAccFollowNode1" presStyleIdx="1" presStyleCnt="2">
        <dgm:presLayoutVars>
          <dgm:bulletEnabled val="1"/>
        </dgm:presLayoutVars>
      </dgm:prSet>
      <dgm:spPr/>
    </dgm:pt>
  </dgm:ptLst>
  <dgm:cxnLst>
    <dgm:cxn modelId="{BB5EC001-F619-4BF0-9BE9-B16BB60FCF9C}" type="presOf" srcId="{8C6E911A-BBF4-4708-8D43-C5B95A680E30}" destId="{C7E5E6EA-AF48-4491-977D-5D1B8355314E}" srcOrd="0" destOrd="0" presId="urn:microsoft.com/office/officeart/2005/8/layout/hList1"/>
    <dgm:cxn modelId="{56633802-1F42-4341-83B4-B1D74CFB140D}" srcId="{8B6E00D8-E7A7-42F2-871B-4493AF9E37DA}" destId="{FC8FC7AF-DDA9-4A70-BBB4-1A52117AC81F}" srcOrd="1" destOrd="0" parTransId="{0B7CC983-DC06-402C-870D-DDB7968D0998}" sibTransId="{DFAE2A3D-ACE5-4375-BF8E-70A5FFCC146E}"/>
    <dgm:cxn modelId="{FB06AB40-55E3-4190-8695-5052AC4DC1D4}" srcId="{41B41141-6269-4DB3-A0A7-7A6BF962ED72}" destId="{8C6E911A-BBF4-4708-8D43-C5B95A680E30}" srcOrd="0" destOrd="0" parTransId="{30F8BFAA-1DBD-4B87-9F5B-3CC2C63D13E7}" sibTransId="{20F3905B-092D-413D-841A-F3C1A68DBB1F}"/>
    <dgm:cxn modelId="{FDDFB966-24D4-4EFE-BBEC-C697D63479B8}" type="presOf" srcId="{76DBD364-1A71-452E-9D9D-8AD9C1C6E967}" destId="{CBD1350A-EB81-43CD-9282-61EC76227576}" srcOrd="0" destOrd="0" presId="urn:microsoft.com/office/officeart/2005/8/layout/hList1"/>
    <dgm:cxn modelId="{87295A68-8E2D-45FF-A56B-02AD05F0D594}" type="presOf" srcId="{E4E83925-2A1A-4F0B-AAE3-B262471AB815}" destId="{CBD1350A-EB81-43CD-9282-61EC76227576}" srcOrd="0" destOrd="1" presId="urn:microsoft.com/office/officeart/2005/8/layout/hList1"/>
    <dgm:cxn modelId="{A6B5E448-4004-4F15-B353-2400DCB419B6}" srcId="{8B6E00D8-E7A7-42F2-871B-4493AF9E37DA}" destId="{41B41141-6269-4DB3-A0A7-7A6BF962ED72}" srcOrd="0" destOrd="0" parTransId="{6A382178-6EAB-4CFE-BDC1-B9B4D423E14A}" sibTransId="{6E1C5EF7-EE8E-4755-BB0A-FCE39D3A79BF}"/>
    <dgm:cxn modelId="{E231B376-2AD3-40F4-B543-5FB2D97EB832}" type="presOf" srcId="{8B6E00D8-E7A7-42F2-871B-4493AF9E37DA}" destId="{3461F3B0-F55C-4998-9268-2D1E8D6835E9}" srcOrd="0" destOrd="0" presId="urn:microsoft.com/office/officeart/2005/8/layout/hList1"/>
    <dgm:cxn modelId="{D9010857-2BAA-4E52-AEC1-F96CABBCB7E3}" srcId="{FC8FC7AF-DDA9-4A70-BBB4-1A52117AC81F}" destId="{E4E83925-2A1A-4F0B-AAE3-B262471AB815}" srcOrd="1" destOrd="0" parTransId="{75ACE5E0-669D-4BBC-8642-B507407419E5}" sibTransId="{C07D2A2A-DEEF-4A7B-8C3C-5F65124179E3}"/>
    <dgm:cxn modelId="{E99CD07A-37A0-41AF-BD7A-3E7106D7F1CB}" srcId="{FC8FC7AF-DDA9-4A70-BBB4-1A52117AC81F}" destId="{76DBD364-1A71-452E-9D9D-8AD9C1C6E967}" srcOrd="0" destOrd="0" parTransId="{8581240C-ABF0-479F-A8F2-4742FB3339C8}" sibTransId="{A085C1D5-AC8A-4D26-8F01-8CB321C83821}"/>
    <dgm:cxn modelId="{7C6F5191-4960-4E68-A42A-20FDA9F1BD91}" type="presOf" srcId="{5A5D5573-2CE4-4ED8-BC8B-A21B13A3550D}" destId="{C7E5E6EA-AF48-4491-977D-5D1B8355314E}" srcOrd="0" destOrd="1" presId="urn:microsoft.com/office/officeart/2005/8/layout/hList1"/>
    <dgm:cxn modelId="{338CEBA4-D19B-45E7-801E-F60090E4DF17}" type="presOf" srcId="{41B41141-6269-4DB3-A0A7-7A6BF962ED72}" destId="{358AB9DB-8A35-4590-B9D8-A35244AC7494}" srcOrd="0" destOrd="0" presId="urn:microsoft.com/office/officeart/2005/8/layout/hList1"/>
    <dgm:cxn modelId="{505228B5-2013-4ED5-9080-9B51181668A8}" srcId="{41B41141-6269-4DB3-A0A7-7A6BF962ED72}" destId="{24E317CA-BE0E-4B21-A28A-1949869C865A}" srcOrd="2" destOrd="0" parTransId="{055D5302-8559-45D3-B4E5-4094C6FF678E}" sibTransId="{11C129E2-40D3-4B70-977D-FC9BF4725319}"/>
    <dgm:cxn modelId="{CAF21BC7-BA6E-4676-BF0F-FAF5CB7B8B57}" srcId="{41B41141-6269-4DB3-A0A7-7A6BF962ED72}" destId="{439F3A72-ADE2-4A34-AE7B-A681EA58AFE2}" srcOrd="3" destOrd="0" parTransId="{3BB684CE-C194-49F6-BD94-C48D2D2FB648}" sibTransId="{2BA47B5A-F5AB-4987-ADA9-499BA952D544}"/>
    <dgm:cxn modelId="{7C2DB0D0-4670-4BAA-BFE0-9AA6C84F8205}" srcId="{41B41141-6269-4DB3-A0A7-7A6BF962ED72}" destId="{5A5D5573-2CE4-4ED8-BC8B-A21B13A3550D}" srcOrd="1" destOrd="0" parTransId="{D3104AA6-7525-42ED-BB1B-5642953B5B01}" sibTransId="{324F10DF-37E1-453A-B610-66FE94F41E9F}"/>
    <dgm:cxn modelId="{F0A3CBDB-1875-4A89-A7C0-7C9EA2F30D13}" type="presOf" srcId="{24E317CA-BE0E-4B21-A28A-1949869C865A}" destId="{C7E5E6EA-AF48-4491-977D-5D1B8355314E}" srcOrd="0" destOrd="2" presId="urn:microsoft.com/office/officeart/2005/8/layout/hList1"/>
    <dgm:cxn modelId="{3DA9A3F9-9CDC-41E3-A7AB-C56D23D0D424}" type="presOf" srcId="{439F3A72-ADE2-4A34-AE7B-A681EA58AFE2}" destId="{C7E5E6EA-AF48-4491-977D-5D1B8355314E}" srcOrd="0" destOrd="3" presId="urn:microsoft.com/office/officeart/2005/8/layout/hList1"/>
    <dgm:cxn modelId="{7BA7ACFE-B5D0-49DA-B10C-24EEF36106EA}" type="presOf" srcId="{FC8FC7AF-DDA9-4A70-BBB4-1A52117AC81F}" destId="{2079D367-FFF8-4CE1-86F6-A9EF676CED4C}" srcOrd="0" destOrd="0" presId="urn:microsoft.com/office/officeart/2005/8/layout/hList1"/>
    <dgm:cxn modelId="{78A0AD5E-9BB4-4A24-8387-0484E5110582}" type="presParOf" srcId="{3461F3B0-F55C-4998-9268-2D1E8D6835E9}" destId="{D93B5AF7-73D5-48D7-BCE1-6E01E608106D}" srcOrd="0" destOrd="0" presId="urn:microsoft.com/office/officeart/2005/8/layout/hList1"/>
    <dgm:cxn modelId="{AEA04E30-3394-4256-ADE0-F8CFE5C444F1}" type="presParOf" srcId="{D93B5AF7-73D5-48D7-BCE1-6E01E608106D}" destId="{358AB9DB-8A35-4590-B9D8-A35244AC7494}" srcOrd="0" destOrd="0" presId="urn:microsoft.com/office/officeart/2005/8/layout/hList1"/>
    <dgm:cxn modelId="{B490A5E3-10CA-4E44-99B7-D14885E2A183}" type="presParOf" srcId="{D93B5AF7-73D5-48D7-BCE1-6E01E608106D}" destId="{C7E5E6EA-AF48-4491-977D-5D1B8355314E}" srcOrd="1" destOrd="0" presId="urn:microsoft.com/office/officeart/2005/8/layout/hList1"/>
    <dgm:cxn modelId="{674D832F-1F75-4343-8313-656B7CF37225}" type="presParOf" srcId="{3461F3B0-F55C-4998-9268-2D1E8D6835E9}" destId="{4D66F463-3CDC-4D54-9B76-4BCE5EC0B10E}" srcOrd="1" destOrd="0" presId="urn:microsoft.com/office/officeart/2005/8/layout/hList1"/>
    <dgm:cxn modelId="{B6AA0388-50F7-4A88-883E-09232FE4EDC7}" type="presParOf" srcId="{3461F3B0-F55C-4998-9268-2D1E8D6835E9}" destId="{D6E983A8-60DC-44CA-BBE6-6D1E8206EB63}" srcOrd="2" destOrd="0" presId="urn:microsoft.com/office/officeart/2005/8/layout/hList1"/>
    <dgm:cxn modelId="{3E214316-E4C6-4858-B1C7-F14CAAE483F5}" type="presParOf" srcId="{D6E983A8-60DC-44CA-BBE6-6D1E8206EB63}" destId="{2079D367-FFF8-4CE1-86F6-A9EF676CED4C}" srcOrd="0" destOrd="0" presId="urn:microsoft.com/office/officeart/2005/8/layout/hList1"/>
    <dgm:cxn modelId="{1CEEF6E5-1BFA-4961-AD39-AC4233872B5E}" type="presParOf" srcId="{D6E983A8-60DC-44CA-BBE6-6D1E8206EB63}" destId="{CBD1350A-EB81-43CD-9282-61EC762275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0C151-074B-4611-AEDA-9D21462CB2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D16005-F2E4-42DB-A336-1007FF7CFCAC}">
      <dgm:prSet phldrT="[Text]" custT="1"/>
      <dgm:spPr/>
      <dgm:t>
        <a:bodyPr/>
        <a:lstStyle/>
        <a:p>
          <a:r>
            <a:rPr lang="en-US" sz="1600" b="1" dirty="0">
              <a:ln>
                <a:solidFill>
                  <a:schemeClr val="tx1"/>
                </a:solidFill>
              </a:ln>
            </a:rPr>
            <a:t>Prohibited Activities </a:t>
          </a:r>
        </a:p>
      </dgm:t>
    </dgm:pt>
    <dgm:pt modelId="{E8B78896-C38C-42B2-B479-76055EDF996F}" type="parTrans" cxnId="{FDE268D3-A059-45D6-89DF-AEDD206BD7C8}">
      <dgm:prSet/>
      <dgm:spPr/>
      <dgm:t>
        <a:bodyPr/>
        <a:lstStyle/>
        <a:p>
          <a:endParaRPr lang="en-US"/>
        </a:p>
      </dgm:t>
    </dgm:pt>
    <dgm:pt modelId="{8ADA9D5B-375B-4297-9F2A-C6107B253151}" type="sibTrans" cxnId="{FDE268D3-A059-45D6-89DF-AEDD206BD7C8}">
      <dgm:prSet/>
      <dgm:spPr/>
      <dgm:t>
        <a:bodyPr/>
        <a:lstStyle/>
        <a:p>
          <a:endParaRPr lang="en-US"/>
        </a:p>
      </dgm:t>
    </dgm:pt>
    <dgm:pt modelId="{C6D24FD1-0E46-48F4-A9A7-2BDCF419F9A3}">
      <dgm:prSet phldrT="[Text]"/>
      <dgm:spPr/>
      <dgm:t>
        <a:bodyPr/>
        <a:lstStyle/>
        <a:p>
          <a:r>
            <a:rPr lang="en-US" b="1" i="1" dirty="0"/>
            <a:t>Do not </a:t>
          </a:r>
          <a:r>
            <a:rPr lang="en-US" dirty="0"/>
            <a:t>schedule future marketing appointments (individual sales appointments).</a:t>
          </a:r>
        </a:p>
      </dgm:t>
    </dgm:pt>
    <dgm:pt modelId="{FCDDD77D-8957-435A-880D-30901957303E}" type="parTrans" cxnId="{124050FA-EB20-4CB0-A31F-ECA8E5F32BE9}">
      <dgm:prSet/>
      <dgm:spPr/>
      <dgm:t>
        <a:bodyPr/>
        <a:lstStyle/>
        <a:p>
          <a:endParaRPr lang="en-US"/>
        </a:p>
      </dgm:t>
    </dgm:pt>
    <dgm:pt modelId="{CDF04E59-AD51-4DB6-AE7E-B26F67E59AF7}" type="sibTrans" cxnId="{124050FA-EB20-4CB0-A31F-ECA8E5F32BE9}">
      <dgm:prSet/>
      <dgm:spPr/>
      <dgm:t>
        <a:bodyPr/>
        <a:lstStyle/>
        <a:p>
          <a:endParaRPr lang="en-US"/>
        </a:p>
      </dgm:t>
    </dgm:pt>
    <dgm:pt modelId="{384E058C-2A93-4502-A5FC-E81EA83CB09E}">
      <dgm:prSet phldrT="[Text]" custT="1"/>
      <dgm:spPr/>
      <dgm:t>
        <a:bodyPr/>
        <a:lstStyle/>
        <a:p>
          <a:r>
            <a:rPr lang="en-US" sz="1600" b="1" dirty="0">
              <a:ln>
                <a:solidFill>
                  <a:schemeClr val="tx1"/>
                </a:solidFill>
              </a:ln>
            </a:rPr>
            <a:t>Allowed Activities </a:t>
          </a:r>
        </a:p>
      </dgm:t>
    </dgm:pt>
    <dgm:pt modelId="{43AB79D0-FB2E-4FAB-ADCB-163A7D22A4E4}" type="parTrans" cxnId="{4AF143D6-FF76-4904-AC0A-6FF32DF7E4EB}">
      <dgm:prSet/>
      <dgm:spPr/>
      <dgm:t>
        <a:bodyPr/>
        <a:lstStyle/>
        <a:p>
          <a:endParaRPr lang="en-US"/>
        </a:p>
      </dgm:t>
    </dgm:pt>
    <dgm:pt modelId="{EA524FDF-58DB-4075-ADAA-D85F593D9653}" type="sibTrans" cxnId="{4AF143D6-FF76-4904-AC0A-6FF32DF7E4EB}">
      <dgm:prSet/>
      <dgm:spPr/>
      <dgm:t>
        <a:bodyPr/>
        <a:lstStyle/>
        <a:p>
          <a:endParaRPr lang="en-US"/>
        </a:p>
      </dgm:t>
    </dgm:pt>
    <dgm:pt modelId="{F62B3DAC-FF79-4B13-8BF4-D253C874D3D3}">
      <dgm:prSet phldrT="[Text]"/>
      <dgm:spPr/>
      <dgm:t>
        <a:bodyPr/>
        <a:lstStyle/>
        <a:p>
          <a:r>
            <a:rPr lang="en-US" b="1" i="1" u="none" dirty="0"/>
            <a:t>Do</a:t>
          </a:r>
          <a:r>
            <a:rPr lang="en-US" dirty="0"/>
            <a:t> educate consumers about Medicare, Medicare Advantage, Prescription Drug, or other</a:t>
          </a:r>
        </a:p>
      </dgm:t>
    </dgm:pt>
    <dgm:pt modelId="{ECF47E73-5CF9-40D4-BD24-8542061469C6}" type="parTrans" cxnId="{53F1A6E5-72F7-4799-9EA2-49909BA132CC}">
      <dgm:prSet/>
      <dgm:spPr/>
      <dgm:t>
        <a:bodyPr/>
        <a:lstStyle/>
        <a:p>
          <a:endParaRPr lang="en-US"/>
        </a:p>
      </dgm:t>
    </dgm:pt>
    <dgm:pt modelId="{1903E6BC-3C85-4B83-9D13-9BD12D0F17FD}" type="sibTrans" cxnId="{53F1A6E5-72F7-4799-9EA2-49909BA132CC}">
      <dgm:prSet/>
      <dgm:spPr/>
      <dgm:t>
        <a:bodyPr/>
        <a:lstStyle/>
        <a:p>
          <a:endParaRPr lang="en-US"/>
        </a:p>
      </dgm:t>
    </dgm:pt>
    <dgm:pt modelId="{6D5CE481-31DF-4CEF-A69F-2EABED8D7FBD}">
      <dgm:prSet phldrT="[Text]"/>
      <dgm:spPr/>
      <dgm:t>
        <a:bodyPr/>
        <a:lstStyle/>
        <a:p>
          <a:r>
            <a:rPr lang="en-US" b="1" i="1" dirty="0"/>
            <a:t>Do </a:t>
          </a:r>
          <a:r>
            <a:rPr lang="en-US" b="0" i="0" u="none" dirty="0"/>
            <a:t>provide meals or snacks (as long as they do not exceed $15 in value)</a:t>
          </a:r>
        </a:p>
      </dgm:t>
    </dgm:pt>
    <dgm:pt modelId="{3879F07A-D1F8-4E8E-8416-E73F77A40028}" type="parTrans" cxnId="{988AC7FB-960F-4A60-8DBD-EC99595B1A67}">
      <dgm:prSet/>
      <dgm:spPr/>
      <dgm:t>
        <a:bodyPr/>
        <a:lstStyle/>
        <a:p>
          <a:endParaRPr lang="en-US"/>
        </a:p>
      </dgm:t>
    </dgm:pt>
    <dgm:pt modelId="{13B908B7-30B9-4AA2-B5DD-98AF5C345952}" type="sibTrans" cxnId="{988AC7FB-960F-4A60-8DBD-EC99595B1A67}">
      <dgm:prSet/>
      <dgm:spPr/>
      <dgm:t>
        <a:bodyPr/>
        <a:lstStyle/>
        <a:p>
          <a:endParaRPr lang="en-US"/>
        </a:p>
      </dgm:t>
    </dgm:pt>
    <dgm:pt modelId="{EE1BD022-C2AE-423B-813C-BBD283AFA38A}">
      <dgm:prSet phldrT="[Text]"/>
      <dgm:spPr/>
      <dgm:t>
        <a:bodyPr/>
        <a:lstStyle/>
        <a:p>
          <a:r>
            <a:rPr lang="en-US" b="1" i="1" dirty="0"/>
            <a:t>Do not </a:t>
          </a:r>
          <a:r>
            <a:rPr lang="en-US" dirty="0"/>
            <a:t>make available or collect Scope of Appointment forms.</a:t>
          </a:r>
        </a:p>
      </dgm:t>
    </dgm:pt>
    <dgm:pt modelId="{B9235C1F-D79E-4472-A483-DF11DA89C018}" type="parTrans" cxnId="{BB35D189-1663-46FA-AA2C-1F48478275B1}">
      <dgm:prSet/>
      <dgm:spPr/>
      <dgm:t>
        <a:bodyPr/>
        <a:lstStyle/>
        <a:p>
          <a:endParaRPr lang="en-US"/>
        </a:p>
      </dgm:t>
    </dgm:pt>
    <dgm:pt modelId="{D4FFE1C9-A398-4061-AC1C-258ACCDB5810}" type="sibTrans" cxnId="{BB35D189-1663-46FA-AA2C-1F48478275B1}">
      <dgm:prSet/>
      <dgm:spPr/>
      <dgm:t>
        <a:bodyPr/>
        <a:lstStyle/>
        <a:p>
          <a:endParaRPr lang="en-US"/>
        </a:p>
      </dgm:t>
    </dgm:pt>
    <dgm:pt modelId="{39C4E9FC-6117-4913-9307-75F896D1E07A}">
      <dgm:prSet phldrT="[Text]"/>
      <dgm:spPr/>
      <dgm:t>
        <a:bodyPr/>
        <a:lstStyle/>
        <a:p>
          <a:r>
            <a:rPr lang="en-US" b="1" i="1" dirty="0"/>
            <a:t>Do not </a:t>
          </a:r>
          <a:r>
            <a:rPr lang="en-US" dirty="0"/>
            <a:t>distribute plan-specific materials.</a:t>
          </a:r>
        </a:p>
      </dgm:t>
    </dgm:pt>
    <dgm:pt modelId="{7F674BD4-87DB-4C5E-9D29-C91035D91646}" type="parTrans" cxnId="{BB2DBA09-3F22-449C-ABF5-07B12D5E5536}">
      <dgm:prSet/>
      <dgm:spPr/>
      <dgm:t>
        <a:bodyPr/>
        <a:lstStyle/>
        <a:p>
          <a:endParaRPr lang="en-US"/>
        </a:p>
      </dgm:t>
    </dgm:pt>
    <dgm:pt modelId="{23BD40BA-E2F5-4270-BF14-FD4F70DEA25D}" type="sibTrans" cxnId="{BB2DBA09-3F22-449C-ABF5-07B12D5E5536}">
      <dgm:prSet/>
      <dgm:spPr/>
      <dgm:t>
        <a:bodyPr/>
        <a:lstStyle/>
        <a:p>
          <a:endParaRPr lang="en-US"/>
        </a:p>
      </dgm:t>
    </dgm:pt>
    <dgm:pt modelId="{448E2991-50AD-4EB4-AB36-627273FBD32C}">
      <dgm:prSet phldrT="[Text]"/>
      <dgm:spPr/>
      <dgm:t>
        <a:bodyPr/>
        <a:lstStyle/>
        <a:p>
          <a:r>
            <a:rPr lang="en-US" b="1" i="1" dirty="0"/>
            <a:t>Do not </a:t>
          </a:r>
          <a:r>
            <a:rPr lang="en-US" dirty="0"/>
            <a:t>distribute plan-specific premium or benefit information.</a:t>
          </a:r>
        </a:p>
      </dgm:t>
    </dgm:pt>
    <dgm:pt modelId="{2C12BC42-537A-434F-9299-6FAB3301B313}" type="parTrans" cxnId="{DF1D4B36-A3AA-4A2A-9C3A-3D6162CE8881}">
      <dgm:prSet/>
      <dgm:spPr/>
      <dgm:t>
        <a:bodyPr/>
        <a:lstStyle/>
        <a:p>
          <a:endParaRPr lang="en-US"/>
        </a:p>
      </dgm:t>
    </dgm:pt>
    <dgm:pt modelId="{64F5F302-303A-455E-800A-5D5C4011E5EB}" type="sibTrans" cxnId="{DF1D4B36-A3AA-4A2A-9C3A-3D6162CE8881}">
      <dgm:prSet/>
      <dgm:spPr/>
      <dgm:t>
        <a:bodyPr/>
        <a:lstStyle/>
        <a:p>
          <a:endParaRPr lang="en-US"/>
        </a:p>
      </dgm:t>
    </dgm:pt>
    <dgm:pt modelId="{0781CB69-42FB-4F29-B046-29FE4E97A210}">
      <dgm:prSet/>
      <dgm:spPr/>
      <dgm:t>
        <a:bodyPr/>
        <a:lstStyle/>
        <a:p>
          <a:r>
            <a:rPr lang="en-US" b="1" i="1" dirty="0"/>
            <a:t>Do not </a:t>
          </a:r>
          <a:r>
            <a:rPr lang="en-US" dirty="0"/>
            <a:t>discuss any plans offered.</a:t>
          </a:r>
        </a:p>
      </dgm:t>
    </dgm:pt>
    <dgm:pt modelId="{550C4302-08D6-4822-A2DC-BD81E0561CC4}" type="parTrans" cxnId="{7F961866-8E14-4B07-B609-805D5AEA2562}">
      <dgm:prSet/>
      <dgm:spPr/>
      <dgm:t>
        <a:bodyPr/>
        <a:lstStyle/>
        <a:p>
          <a:endParaRPr lang="en-US"/>
        </a:p>
      </dgm:t>
    </dgm:pt>
    <dgm:pt modelId="{9032790F-5526-46D7-B575-0ADFFA6E54C0}" type="sibTrans" cxnId="{7F961866-8E14-4B07-B609-805D5AEA2562}">
      <dgm:prSet/>
      <dgm:spPr/>
      <dgm:t>
        <a:bodyPr/>
        <a:lstStyle/>
        <a:p>
          <a:endParaRPr lang="en-US"/>
        </a:p>
      </dgm:t>
    </dgm:pt>
    <dgm:pt modelId="{F2DB260B-5D46-4730-827B-8BAE1AD3C30D}">
      <dgm:prSet/>
      <dgm:spPr/>
      <dgm:t>
        <a:bodyPr/>
        <a:lstStyle/>
        <a:p>
          <a:r>
            <a:rPr lang="en-US" b="1" i="1" dirty="0"/>
            <a:t>Do not </a:t>
          </a:r>
          <a:r>
            <a:rPr lang="en-US" dirty="0"/>
            <a:t>distribute or collect plan applications (enrollment forms).</a:t>
          </a:r>
        </a:p>
      </dgm:t>
    </dgm:pt>
    <dgm:pt modelId="{6B7DE2A2-4020-4DDF-A6DB-7A59879AF249}" type="parTrans" cxnId="{B364CCE4-45A8-4985-B70F-7EBBE3265A5E}">
      <dgm:prSet/>
      <dgm:spPr/>
      <dgm:t>
        <a:bodyPr/>
        <a:lstStyle/>
        <a:p>
          <a:endParaRPr lang="en-US"/>
        </a:p>
      </dgm:t>
    </dgm:pt>
    <dgm:pt modelId="{EEE90084-A977-4AA4-9F52-CC2E130453BE}" type="sibTrans" cxnId="{B364CCE4-45A8-4985-B70F-7EBBE3265A5E}">
      <dgm:prSet/>
      <dgm:spPr/>
      <dgm:t>
        <a:bodyPr/>
        <a:lstStyle/>
        <a:p>
          <a:endParaRPr lang="en-US"/>
        </a:p>
      </dgm:t>
    </dgm:pt>
    <dgm:pt modelId="{20DC5776-1DED-4DE3-AC00-B7B57745262F}">
      <dgm:prSet/>
      <dgm:spPr/>
      <dgm:t>
        <a:bodyPr/>
        <a:lstStyle/>
        <a:p>
          <a:r>
            <a:rPr lang="en-US" b="1" i="1" dirty="0"/>
            <a:t>Do not </a:t>
          </a:r>
          <a:r>
            <a:rPr lang="en-US" dirty="0"/>
            <a:t>make any sales or marketing presentations.</a:t>
          </a:r>
        </a:p>
      </dgm:t>
    </dgm:pt>
    <dgm:pt modelId="{954B9A45-042E-42E9-8875-EEB5199C18D2}" type="parTrans" cxnId="{1D96F47B-780A-4329-AAAE-DDAB56744D4C}">
      <dgm:prSet/>
      <dgm:spPr/>
      <dgm:t>
        <a:bodyPr/>
        <a:lstStyle/>
        <a:p>
          <a:endParaRPr lang="en-US"/>
        </a:p>
      </dgm:t>
    </dgm:pt>
    <dgm:pt modelId="{ED65E734-8237-4160-99CB-B30DD2EEA2DF}" type="sibTrans" cxnId="{1D96F47B-780A-4329-AAAE-DDAB56744D4C}">
      <dgm:prSet/>
      <dgm:spPr/>
      <dgm:t>
        <a:bodyPr/>
        <a:lstStyle/>
        <a:p>
          <a:endParaRPr lang="en-US"/>
        </a:p>
      </dgm:t>
    </dgm:pt>
    <dgm:pt modelId="{A83DA0E7-FFA9-4319-B944-9D550175D165}">
      <dgm:prSet/>
      <dgm:spPr/>
      <dgm:t>
        <a:bodyPr/>
        <a:lstStyle/>
        <a:p>
          <a:r>
            <a:rPr lang="en-US" b="1" i="1" dirty="0"/>
            <a:t>Do not</a:t>
          </a:r>
          <a:r>
            <a:rPr lang="en-US" dirty="0"/>
            <a:t> hold an educational event in a home or one-on-one setting.</a:t>
          </a:r>
        </a:p>
      </dgm:t>
    </dgm:pt>
    <dgm:pt modelId="{E2AC0CA6-A1F6-4A29-B74A-86CF981E86C9}" type="parTrans" cxnId="{70CD658C-A23B-4BE0-9C57-3BB5602D9938}">
      <dgm:prSet/>
      <dgm:spPr/>
      <dgm:t>
        <a:bodyPr/>
        <a:lstStyle/>
        <a:p>
          <a:endParaRPr lang="en-US"/>
        </a:p>
      </dgm:t>
    </dgm:pt>
    <dgm:pt modelId="{3049E29E-0906-4873-B6D6-9A28332E50C2}" type="sibTrans" cxnId="{70CD658C-A23B-4BE0-9C57-3BB5602D9938}">
      <dgm:prSet/>
      <dgm:spPr/>
      <dgm:t>
        <a:bodyPr/>
        <a:lstStyle/>
        <a:p>
          <a:endParaRPr lang="en-US"/>
        </a:p>
      </dgm:t>
    </dgm:pt>
    <dgm:pt modelId="{8330AA4F-F661-4B76-A180-5A84A977E84B}">
      <dgm:prSet/>
      <dgm:spPr/>
      <dgm:t>
        <a:bodyPr/>
        <a:lstStyle/>
        <a:p>
          <a:r>
            <a:rPr lang="en-US" b="1" i="1" dirty="0"/>
            <a:t>Do</a:t>
          </a:r>
          <a:r>
            <a:rPr lang="en-US" dirty="0"/>
            <a:t> Medicare Programs.</a:t>
          </a:r>
        </a:p>
      </dgm:t>
    </dgm:pt>
    <dgm:pt modelId="{6DC800AD-1F17-4D1D-8931-F0653392BD27}" type="parTrans" cxnId="{33EF45EE-36AE-4759-9A5E-68FB4E04E571}">
      <dgm:prSet/>
      <dgm:spPr/>
      <dgm:t>
        <a:bodyPr/>
        <a:lstStyle/>
        <a:p>
          <a:endParaRPr lang="en-US"/>
        </a:p>
      </dgm:t>
    </dgm:pt>
    <dgm:pt modelId="{FBDBD85E-EA06-494D-8FC7-907DFA573922}" type="sibTrans" cxnId="{33EF45EE-36AE-4759-9A5E-68FB4E04E571}">
      <dgm:prSet/>
      <dgm:spPr/>
      <dgm:t>
        <a:bodyPr/>
        <a:lstStyle/>
        <a:p>
          <a:endParaRPr lang="en-US"/>
        </a:p>
      </dgm:t>
    </dgm:pt>
    <dgm:pt modelId="{4DADA110-933B-426C-842C-6DC00C5617C2}">
      <dgm:prSet/>
      <dgm:spPr/>
      <dgm:t>
        <a:bodyPr/>
        <a:lstStyle/>
        <a:p>
          <a:r>
            <a:rPr lang="en-US" b="1" i="1" dirty="0"/>
            <a:t>Do</a:t>
          </a:r>
          <a:r>
            <a:rPr lang="en-US" dirty="0"/>
            <a:t> distribute communications materials.</a:t>
          </a:r>
        </a:p>
      </dgm:t>
    </dgm:pt>
    <dgm:pt modelId="{F6BA29F2-5B91-40FE-9D16-25C22F814A6B}" type="parTrans" cxnId="{2EB5B03F-FCA0-4B49-960E-924930571D59}">
      <dgm:prSet/>
      <dgm:spPr/>
      <dgm:t>
        <a:bodyPr/>
        <a:lstStyle/>
        <a:p>
          <a:endParaRPr lang="en-US"/>
        </a:p>
      </dgm:t>
    </dgm:pt>
    <dgm:pt modelId="{C2D795ED-A780-49EB-B307-7A4DC6D1DEF5}" type="sibTrans" cxnId="{2EB5B03F-FCA0-4B49-960E-924930571D59}">
      <dgm:prSet/>
      <dgm:spPr/>
      <dgm:t>
        <a:bodyPr/>
        <a:lstStyle/>
        <a:p>
          <a:endParaRPr lang="en-US"/>
        </a:p>
      </dgm:t>
    </dgm:pt>
    <dgm:pt modelId="{B0DFBD75-F67B-469F-BF54-2F3DCFEBF2D6}">
      <dgm:prSet/>
      <dgm:spPr/>
      <dgm:t>
        <a:bodyPr/>
        <a:lstStyle/>
        <a:p>
          <a:r>
            <a:rPr lang="en-US" b="1" i="1" dirty="0"/>
            <a:t>Do </a:t>
          </a:r>
          <a:r>
            <a:rPr lang="en-US" dirty="0"/>
            <a:t>display a banner with your agency name and/or agency logo.</a:t>
          </a:r>
        </a:p>
      </dgm:t>
    </dgm:pt>
    <dgm:pt modelId="{8D4FE039-39B4-468E-96FA-C93F5C28AE41}" type="parTrans" cxnId="{A5C391A5-3C9C-4D39-83E3-6BC9BB75697E}">
      <dgm:prSet/>
      <dgm:spPr/>
      <dgm:t>
        <a:bodyPr/>
        <a:lstStyle/>
        <a:p>
          <a:endParaRPr lang="en-US"/>
        </a:p>
      </dgm:t>
    </dgm:pt>
    <dgm:pt modelId="{D13030BB-71F2-4A67-BC14-9482527490D3}" type="sibTrans" cxnId="{A5C391A5-3C9C-4D39-83E3-6BC9BB75697E}">
      <dgm:prSet/>
      <dgm:spPr/>
      <dgm:t>
        <a:bodyPr/>
        <a:lstStyle/>
        <a:p>
          <a:endParaRPr lang="en-US"/>
        </a:p>
      </dgm:t>
    </dgm:pt>
    <dgm:pt modelId="{3507BC59-455E-40D4-B680-2D3BE145DE91}">
      <dgm:prSet/>
      <dgm:spPr/>
      <dgm:t>
        <a:bodyPr/>
        <a:lstStyle/>
        <a:p>
          <a:r>
            <a:rPr lang="en-US" b="1" i="1" dirty="0"/>
            <a:t>Do</a:t>
          </a:r>
          <a:r>
            <a:rPr lang="en-US" dirty="0"/>
            <a:t> make available and collect permission to contact forms, such as BRCs, for attendees to request contact from the agent.</a:t>
          </a:r>
        </a:p>
      </dgm:t>
    </dgm:pt>
    <dgm:pt modelId="{57BC5639-908E-450B-BAE6-04973C3C2983}" type="parTrans" cxnId="{01469367-F570-42A7-B9B6-027D95D403F2}">
      <dgm:prSet/>
      <dgm:spPr/>
      <dgm:t>
        <a:bodyPr/>
        <a:lstStyle/>
        <a:p>
          <a:endParaRPr lang="en-US"/>
        </a:p>
      </dgm:t>
    </dgm:pt>
    <dgm:pt modelId="{8066FFDE-7264-4BED-911E-3CB101B82C6D}" type="sibTrans" cxnId="{01469367-F570-42A7-B9B6-027D95D403F2}">
      <dgm:prSet/>
      <dgm:spPr/>
      <dgm:t>
        <a:bodyPr/>
        <a:lstStyle/>
        <a:p>
          <a:endParaRPr lang="en-US"/>
        </a:p>
      </dgm:t>
    </dgm:pt>
    <dgm:pt modelId="{BBF86E68-ACE5-4129-A08B-204823C1AC8D}">
      <dgm:prSet/>
      <dgm:spPr/>
      <dgm:t>
        <a:bodyPr/>
        <a:lstStyle/>
        <a:p>
          <a:r>
            <a:rPr lang="en-US" b="1" i="1" dirty="0"/>
            <a:t>Do</a:t>
          </a:r>
          <a:r>
            <a:rPr lang="en-US" dirty="0"/>
            <a:t> answer questions asked by consumers (provided the response doesn’t go beyond the scope of the question asked).</a:t>
          </a:r>
        </a:p>
      </dgm:t>
    </dgm:pt>
    <dgm:pt modelId="{4B32B384-EC88-448F-8531-5AF8759DB380}" type="parTrans" cxnId="{01373A12-CE7B-4BB6-A63E-023D92B4FD77}">
      <dgm:prSet/>
      <dgm:spPr/>
      <dgm:t>
        <a:bodyPr/>
        <a:lstStyle/>
        <a:p>
          <a:endParaRPr lang="en-US"/>
        </a:p>
      </dgm:t>
    </dgm:pt>
    <dgm:pt modelId="{834C5359-CDA9-41CF-8C69-34B43EF669AD}" type="sibTrans" cxnId="{01373A12-CE7B-4BB6-A63E-023D92B4FD77}">
      <dgm:prSet/>
      <dgm:spPr/>
      <dgm:t>
        <a:bodyPr/>
        <a:lstStyle/>
        <a:p>
          <a:endParaRPr lang="en-US"/>
        </a:p>
      </dgm:t>
    </dgm:pt>
    <dgm:pt modelId="{B23F62D9-F765-4FA7-AB6F-B088F05CAC67}">
      <dgm:prSet/>
      <dgm:spPr/>
      <dgm:t>
        <a:bodyPr/>
        <a:lstStyle/>
        <a:p>
          <a:r>
            <a:rPr lang="en-US" b="1" i="1" dirty="0"/>
            <a:t>Do</a:t>
          </a:r>
          <a:r>
            <a:rPr lang="en-US" dirty="0"/>
            <a:t> distribute your business cards and contact information for beneficiaries to initiate contact.</a:t>
          </a:r>
        </a:p>
      </dgm:t>
    </dgm:pt>
    <dgm:pt modelId="{F8720C4D-1457-4A60-AE8B-CC3EEBDA3752}" type="parTrans" cxnId="{70A1DDB3-264B-4628-AAF6-BFBB1AFAD57A}">
      <dgm:prSet/>
      <dgm:spPr/>
      <dgm:t>
        <a:bodyPr/>
        <a:lstStyle/>
        <a:p>
          <a:endParaRPr lang="en-US"/>
        </a:p>
      </dgm:t>
    </dgm:pt>
    <dgm:pt modelId="{610086BC-AAD8-4AB4-B220-AF8A5ECD4153}" type="sibTrans" cxnId="{70A1DDB3-264B-4628-AAF6-BFBB1AFAD57A}">
      <dgm:prSet/>
      <dgm:spPr/>
      <dgm:t>
        <a:bodyPr/>
        <a:lstStyle/>
        <a:p>
          <a:endParaRPr lang="en-US"/>
        </a:p>
      </dgm:t>
    </dgm:pt>
    <dgm:pt modelId="{7A51DBE3-037C-4C37-A033-4A2A3EB77F0F}" type="pres">
      <dgm:prSet presAssocID="{5A20C151-074B-4611-AEDA-9D21462CB248}" presName="Name0" presStyleCnt="0">
        <dgm:presLayoutVars>
          <dgm:dir/>
          <dgm:animLvl val="lvl"/>
          <dgm:resizeHandles val="exact"/>
        </dgm:presLayoutVars>
      </dgm:prSet>
      <dgm:spPr/>
    </dgm:pt>
    <dgm:pt modelId="{8EF8410C-5F0D-4F10-A50C-5A8C2087BDE6}" type="pres">
      <dgm:prSet presAssocID="{A3D16005-F2E4-42DB-A336-1007FF7CFCAC}" presName="composite" presStyleCnt="0"/>
      <dgm:spPr/>
    </dgm:pt>
    <dgm:pt modelId="{59F2B54D-E816-411E-A499-8786D03346B4}" type="pres">
      <dgm:prSet presAssocID="{A3D16005-F2E4-42DB-A336-1007FF7CFCAC}" presName="parTx" presStyleLbl="alignNode1" presStyleIdx="0" presStyleCnt="2">
        <dgm:presLayoutVars>
          <dgm:chMax val="0"/>
          <dgm:chPref val="0"/>
          <dgm:bulletEnabled val="1"/>
        </dgm:presLayoutVars>
      </dgm:prSet>
      <dgm:spPr/>
    </dgm:pt>
    <dgm:pt modelId="{40B0FB7C-B271-484E-A0C1-DF532F6BC401}" type="pres">
      <dgm:prSet presAssocID="{A3D16005-F2E4-42DB-A336-1007FF7CFCAC}" presName="desTx" presStyleLbl="alignAccFollowNode1" presStyleIdx="0" presStyleCnt="2">
        <dgm:presLayoutVars>
          <dgm:bulletEnabled val="1"/>
        </dgm:presLayoutVars>
      </dgm:prSet>
      <dgm:spPr/>
    </dgm:pt>
    <dgm:pt modelId="{27ED6BD5-41FB-4E59-8B89-67EA14C5A3A9}" type="pres">
      <dgm:prSet presAssocID="{8ADA9D5B-375B-4297-9F2A-C6107B253151}" presName="space" presStyleCnt="0"/>
      <dgm:spPr/>
    </dgm:pt>
    <dgm:pt modelId="{3A12BD7F-CC5D-4A40-A947-292FFB5D9D22}" type="pres">
      <dgm:prSet presAssocID="{384E058C-2A93-4502-A5FC-E81EA83CB09E}" presName="composite" presStyleCnt="0"/>
      <dgm:spPr/>
    </dgm:pt>
    <dgm:pt modelId="{D50EE2F8-E8B7-4589-BF82-3E5CE9E6EACE}" type="pres">
      <dgm:prSet presAssocID="{384E058C-2A93-4502-A5FC-E81EA83CB09E}" presName="parTx" presStyleLbl="alignNode1" presStyleIdx="1" presStyleCnt="2">
        <dgm:presLayoutVars>
          <dgm:chMax val="0"/>
          <dgm:chPref val="0"/>
          <dgm:bulletEnabled val="1"/>
        </dgm:presLayoutVars>
      </dgm:prSet>
      <dgm:spPr/>
    </dgm:pt>
    <dgm:pt modelId="{3C8A83AD-477F-4062-B089-841748552962}" type="pres">
      <dgm:prSet presAssocID="{384E058C-2A93-4502-A5FC-E81EA83CB09E}" presName="desTx" presStyleLbl="alignAccFollowNode1" presStyleIdx="1" presStyleCnt="2">
        <dgm:presLayoutVars>
          <dgm:bulletEnabled val="1"/>
        </dgm:presLayoutVars>
      </dgm:prSet>
      <dgm:spPr/>
    </dgm:pt>
  </dgm:ptLst>
  <dgm:cxnLst>
    <dgm:cxn modelId="{BB2DBA09-3F22-449C-ABF5-07B12D5E5536}" srcId="{A3D16005-F2E4-42DB-A336-1007FF7CFCAC}" destId="{39C4E9FC-6117-4913-9307-75F896D1E07A}" srcOrd="2" destOrd="0" parTransId="{7F674BD4-87DB-4C5E-9D29-C91035D91646}" sibTransId="{23BD40BA-E2F5-4270-BF14-FD4F70DEA25D}"/>
    <dgm:cxn modelId="{01373A12-CE7B-4BB6-A63E-023D92B4FD77}" srcId="{384E058C-2A93-4502-A5FC-E81EA83CB09E}" destId="{BBF86E68-ACE5-4129-A08B-204823C1AC8D}" srcOrd="6" destOrd="0" parTransId="{4B32B384-EC88-448F-8531-5AF8759DB380}" sibTransId="{834C5359-CDA9-41CF-8C69-34B43EF669AD}"/>
    <dgm:cxn modelId="{25ECB114-18C2-4D4D-950C-F80C36FB5AB1}" type="presOf" srcId="{3507BC59-455E-40D4-B680-2D3BE145DE91}" destId="{3C8A83AD-477F-4062-B089-841748552962}" srcOrd="0" destOrd="5" presId="urn:microsoft.com/office/officeart/2005/8/layout/hList1"/>
    <dgm:cxn modelId="{BEE8A523-33F6-429D-BE32-BC02D29FF73C}" type="presOf" srcId="{F2DB260B-5D46-4730-827B-8BAE1AD3C30D}" destId="{40B0FB7C-B271-484E-A0C1-DF532F6BC401}" srcOrd="0" destOrd="5" presId="urn:microsoft.com/office/officeart/2005/8/layout/hList1"/>
    <dgm:cxn modelId="{585F0D26-D6CA-4FD6-A362-DB1B0CC4AF0F}" type="presOf" srcId="{C6D24FD1-0E46-48F4-A9A7-2BDCF419F9A3}" destId="{40B0FB7C-B271-484E-A0C1-DF532F6BC401}" srcOrd="0" destOrd="0" presId="urn:microsoft.com/office/officeart/2005/8/layout/hList1"/>
    <dgm:cxn modelId="{3BDA9434-A0AE-46DB-9EEE-32673AD8F4B3}" type="presOf" srcId="{4DADA110-933B-426C-842C-6DC00C5617C2}" destId="{3C8A83AD-477F-4062-B089-841748552962}" srcOrd="0" destOrd="2" presId="urn:microsoft.com/office/officeart/2005/8/layout/hList1"/>
    <dgm:cxn modelId="{DF1D4B36-A3AA-4A2A-9C3A-3D6162CE8881}" srcId="{A3D16005-F2E4-42DB-A336-1007FF7CFCAC}" destId="{448E2991-50AD-4EB4-AB36-627273FBD32C}" srcOrd="3" destOrd="0" parTransId="{2C12BC42-537A-434F-9299-6FAB3301B313}" sibTransId="{64F5F302-303A-455E-800A-5D5C4011E5EB}"/>
    <dgm:cxn modelId="{2EB5B03F-FCA0-4B49-960E-924930571D59}" srcId="{384E058C-2A93-4502-A5FC-E81EA83CB09E}" destId="{4DADA110-933B-426C-842C-6DC00C5617C2}" srcOrd="2" destOrd="0" parTransId="{F6BA29F2-5B91-40FE-9D16-25C22F814A6B}" sibTransId="{C2D795ED-A780-49EB-B307-7A4DC6D1DEF5}"/>
    <dgm:cxn modelId="{9B9AE95D-E55B-4356-8398-9609F075B593}" type="presOf" srcId="{384E058C-2A93-4502-A5FC-E81EA83CB09E}" destId="{D50EE2F8-E8B7-4589-BF82-3E5CE9E6EACE}" srcOrd="0" destOrd="0" presId="urn:microsoft.com/office/officeart/2005/8/layout/hList1"/>
    <dgm:cxn modelId="{7F961866-8E14-4B07-B609-805D5AEA2562}" srcId="{A3D16005-F2E4-42DB-A336-1007FF7CFCAC}" destId="{0781CB69-42FB-4F29-B046-29FE4E97A210}" srcOrd="4" destOrd="0" parTransId="{550C4302-08D6-4822-A2DC-BD81E0561CC4}" sibTransId="{9032790F-5526-46D7-B575-0ADFFA6E54C0}"/>
    <dgm:cxn modelId="{01469367-F570-42A7-B9B6-027D95D403F2}" srcId="{384E058C-2A93-4502-A5FC-E81EA83CB09E}" destId="{3507BC59-455E-40D4-B680-2D3BE145DE91}" srcOrd="5" destOrd="0" parTransId="{57BC5639-908E-450B-BAE6-04973C3C2983}" sibTransId="{8066FFDE-7264-4BED-911E-3CB101B82C6D}"/>
    <dgm:cxn modelId="{0046B74A-83C2-4400-8243-C9BB611C674A}" type="presOf" srcId="{448E2991-50AD-4EB4-AB36-627273FBD32C}" destId="{40B0FB7C-B271-484E-A0C1-DF532F6BC401}" srcOrd="0" destOrd="3" presId="urn:microsoft.com/office/officeart/2005/8/layout/hList1"/>
    <dgm:cxn modelId="{23D7BE70-51D1-44FB-8B62-C3DF4E938C9A}" type="presOf" srcId="{20DC5776-1DED-4DE3-AC00-B7B57745262F}" destId="{40B0FB7C-B271-484E-A0C1-DF532F6BC401}" srcOrd="0" destOrd="6" presId="urn:microsoft.com/office/officeart/2005/8/layout/hList1"/>
    <dgm:cxn modelId="{1D96F47B-780A-4329-AAAE-DDAB56744D4C}" srcId="{A3D16005-F2E4-42DB-A336-1007FF7CFCAC}" destId="{20DC5776-1DED-4DE3-AC00-B7B57745262F}" srcOrd="6" destOrd="0" parTransId="{954B9A45-042E-42E9-8875-EEB5199C18D2}" sibTransId="{ED65E734-8237-4160-99CB-B30DD2EEA2DF}"/>
    <dgm:cxn modelId="{BB35D189-1663-46FA-AA2C-1F48478275B1}" srcId="{A3D16005-F2E4-42DB-A336-1007FF7CFCAC}" destId="{EE1BD022-C2AE-423B-813C-BBD283AFA38A}" srcOrd="1" destOrd="0" parTransId="{B9235C1F-D79E-4472-A483-DF11DA89C018}" sibTransId="{D4FFE1C9-A398-4061-AC1C-258ACCDB5810}"/>
    <dgm:cxn modelId="{70CD658C-A23B-4BE0-9C57-3BB5602D9938}" srcId="{A3D16005-F2E4-42DB-A336-1007FF7CFCAC}" destId="{A83DA0E7-FFA9-4319-B944-9D550175D165}" srcOrd="7" destOrd="0" parTransId="{E2AC0CA6-A1F6-4A29-B74A-86CF981E86C9}" sibTransId="{3049E29E-0906-4873-B6D6-9A28332E50C2}"/>
    <dgm:cxn modelId="{A1222B8E-E950-4091-A477-6AADAFD940E6}" type="presOf" srcId="{0781CB69-42FB-4F29-B046-29FE4E97A210}" destId="{40B0FB7C-B271-484E-A0C1-DF532F6BC401}" srcOrd="0" destOrd="4" presId="urn:microsoft.com/office/officeart/2005/8/layout/hList1"/>
    <dgm:cxn modelId="{6BCA2594-CAAE-46CF-93D7-7CF28E75F631}" type="presOf" srcId="{EE1BD022-C2AE-423B-813C-BBD283AFA38A}" destId="{40B0FB7C-B271-484E-A0C1-DF532F6BC401}" srcOrd="0" destOrd="1" presId="urn:microsoft.com/office/officeart/2005/8/layout/hList1"/>
    <dgm:cxn modelId="{A5C391A5-3C9C-4D39-83E3-6BC9BB75697E}" srcId="{384E058C-2A93-4502-A5FC-E81EA83CB09E}" destId="{B0DFBD75-F67B-469F-BF54-2F3DCFEBF2D6}" srcOrd="3" destOrd="0" parTransId="{8D4FE039-39B4-468E-96FA-C93F5C28AE41}" sibTransId="{D13030BB-71F2-4A67-BC14-9482527490D3}"/>
    <dgm:cxn modelId="{70A1DDB3-264B-4628-AAF6-BFBB1AFAD57A}" srcId="{384E058C-2A93-4502-A5FC-E81EA83CB09E}" destId="{B23F62D9-F765-4FA7-AB6F-B088F05CAC67}" srcOrd="4" destOrd="0" parTransId="{F8720C4D-1457-4A60-AE8B-CC3EEBDA3752}" sibTransId="{610086BC-AAD8-4AB4-B220-AF8A5ECD4153}"/>
    <dgm:cxn modelId="{6CCA23B9-6719-4550-A180-5EF1B1D5C7DB}" type="presOf" srcId="{BBF86E68-ACE5-4129-A08B-204823C1AC8D}" destId="{3C8A83AD-477F-4062-B089-841748552962}" srcOrd="0" destOrd="6" presId="urn:microsoft.com/office/officeart/2005/8/layout/hList1"/>
    <dgm:cxn modelId="{A54428BB-66F4-4491-B2C2-3534CE5E9257}" type="presOf" srcId="{6D5CE481-31DF-4CEF-A69F-2EABED8D7FBD}" destId="{3C8A83AD-477F-4062-B089-841748552962}" srcOrd="0" destOrd="7" presId="urn:microsoft.com/office/officeart/2005/8/layout/hList1"/>
    <dgm:cxn modelId="{51953DC4-2B58-4285-AD78-B4B4042F0237}" type="presOf" srcId="{8330AA4F-F661-4B76-A180-5A84A977E84B}" destId="{3C8A83AD-477F-4062-B089-841748552962}" srcOrd="0" destOrd="1" presId="urn:microsoft.com/office/officeart/2005/8/layout/hList1"/>
    <dgm:cxn modelId="{48A6ACCD-60F1-4DE3-8E48-A4EBF1B02AFF}" type="presOf" srcId="{5A20C151-074B-4611-AEDA-9D21462CB248}" destId="{7A51DBE3-037C-4C37-A033-4A2A3EB77F0F}" srcOrd="0" destOrd="0" presId="urn:microsoft.com/office/officeart/2005/8/layout/hList1"/>
    <dgm:cxn modelId="{FDE268D3-A059-45D6-89DF-AEDD206BD7C8}" srcId="{5A20C151-074B-4611-AEDA-9D21462CB248}" destId="{A3D16005-F2E4-42DB-A336-1007FF7CFCAC}" srcOrd="0" destOrd="0" parTransId="{E8B78896-C38C-42B2-B479-76055EDF996F}" sibTransId="{8ADA9D5B-375B-4297-9F2A-C6107B253151}"/>
    <dgm:cxn modelId="{4AF143D6-FF76-4904-AC0A-6FF32DF7E4EB}" srcId="{5A20C151-074B-4611-AEDA-9D21462CB248}" destId="{384E058C-2A93-4502-A5FC-E81EA83CB09E}" srcOrd="1" destOrd="0" parTransId="{43AB79D0-FB2E-4FAB-ADCB-163A7D22A4E4}" sibTransId="{EA524FDF-58DB-4075-ADAA-D85F593D9653}"/>
    <dgm:cxn modelId="{8ED5BBD8-C22B-4639-AE34-3230129CDDE6}" type="presOf" srcId="{A83DA0E7-FFA9-4319-B944-9D550175D165}" destId="{40B0FB7C-B271-484E-A0C1-DF532F6BC401}" srcOrd="0" destOrd="7" presId="urn:microsoft.com/office/officeart/2005/8/layout/hList1"/>
    <dgm:cxn modelId="{D102C8DA-1994-44F5-A8E1-FCD9548DFCE0}" type="presOf" srcId="{F62B3DAC-FF79-4B13-8BF4-D253C874D3D3}" destId="{3C8A83AD-477F-4062-B089-841748552962}" srcOrd="0" destOrd="0" presId="urn:microsoft.com/office/officeart/2005/8/layout/hList1"/>
    <dgm:cxn modelId="{C9200CDF-CA62-4911-B3E8-FCCF9987BC0D}" type="presOf" srcId="{39C4E9FC-6117-4913-9307-75F896D1E07A}" destId="{40B0FB7C-B271-484E-A0C1-DF532F6BC401}" srcOrd="0" destOrd="2" presId="urn:microsoft.com/office/officeart/2005/8/layout/hList1"/>
    <dgm:cxn modelId="{B364CCE4-45A8-4985-B70F-7EBBE3265A5E}" srcId="{A3D16005-F2E4-42DB-A336-1007FF7CFCAC}" destId="{F2DB260B-5D46-4730-827B-8BAE1AD3C30D}" srcOrd="5" destOrd="0" parTransId="{6B7DE2A2-4020-4DDF-A6DB-7A59879AF249}" sibTransId="{EEE90084-A977-4AA4-9F52-CC2E130453BE}"/>
    <dgm:cxn modelId="{53F1A6E5-72F7-4799-9EA2-49909BA132CC}" srcId="{384E058C-2A93-4502-A5FC-E81EA83CB09E}" destId="{F62B3DAC-FF79-4B13-8BF4-D253C874D3D3}" srcOrd="0" destOrd="0" parTransId="{ECF47E73-5CF9-40D4-BD24-8542061469C6}" sibTransId="{1903E6BC-3C85-4B83-9D13-9BD12D0F17FD}"/>
    <dgm:cxn modelId="{2F5D2CED-F799-42DB-96C6-A89323568758}" type="presOf" srcId="{A3D16005-F2E4-42DB-A336-1007FF7CFCAC}" destId="{59F2B54D-E816-411E-A499-8786D03346B4}" srcOrd="0" destOrd="0" presId="urn:microsoft.com/office/officeart/2005/8/layout/hList1"/>
    <dgm:cxn modelId="{33EF45EE-36AE-4759-9A5E-68FB4E04E571}" srcId="{384E058C-2A93-4502-A5FC-E81EA83CB09E}" destId="{8330AA4F-F661-4B76-A180-5A84A977E84B}" srcOrd="1" destOrd="0" parTransId="{6DC800AD-1F17-4D1D-8931-F0653392BD27}" sibTransId="{FBDBD85E-EA06-494D-8FC7-907DFA573922}"/>
    <dgm:cxn modelId="{2B83A2EE-38F6-429A-B809-2BCABCC3C615}" type="presOf" srcId="{B23F62D9-F765-4FA7-AB6F-B088F05CAC67}" destId="{3C8A83AD-477F-4062-B089-841748552962}" srcOrd="0" destOrd="4" presId="urn:microsoft.com/office/officeart/2005/8/layout/hList1"/>
    <dgm:cxn modelId="{8BE50EF8-E351-4338-89BF-2715A97965EA}" type="presOf" srcId="{B0DFBD75-F67B-469F-BF54-2F3DCFEBF2D6}" destId="{3C8A83AD-477F-4062-B089-841748552962}" srcOrd="0" destOrd="3" presId="urn:microsoft.com/office/officeart/2005/8/layout/hList1"/>
    <dgm:cxn modelId="{124050FA-EB20-4CB0-A31F-ECA8E5F32BE9}" srcId="{A3D16005-F2E4-42DB-A336-1007FF7CFCAC}" destId="{C6D24FD1-0E46-48F4-A9A7-2BDCF419F9A3}" srcOrd="0" destOrd="0" parTransId="{FCDDD77D-8957-435A-880D-30901957303E}" sibTransId="{CDF04E59-AD51-4DB6-AE7E-B26F67E59AF7}"/>
    <dgm:cxn modelId="{988AC7FB-960F-4A60-8DBD-EC99595B1A67}" srcId="{384E058C-2A93-4502-A5FC-E81EA83CB09E}" destId="{6D5CE481-31DF-4CEF-A69F-2EABED8D7FBD}" srcOrd="7" destOrd="0" parTransId="{3879F07A-D1F8-4E8E-8416-E73F77A40028}" sibTransId="{13B908B7-30B9-4AA2-B5DD-98AF5C345952}"/>
    <dgm:cxn modelId="{1E9DA964-60B0-4AA2-8049-7BF7EC78CD6E}" type="presParOf" srcId="{7A51DBE3-037C-4C37-A033-4A2A3EB77F0F}" destId="{8EF8410C-5F0D-4F10-A50C-5A8C2087BDE6}" srcOrd="0" destOrd="0" presId="urn:microsoft.com/office/officeart/2005/8/layout/hList1"/>
    <dgm:cxn modelId="{F360E318-7EEE-4FD9-9105-C00E172D052F}" type="presParOf" srcId="{8EF8410C-5F0D-4F10-A50C-5A8C2087BDE6}" destId="{59F2B54D-E816-411E-A499-8786D03346B4}" srcOrd="0" destOrd="0" presId="urn:microsoft.com/office/officeart/2005/8/layout/hList1"/>
    <dgm:cxn modelId="{E76CA970-9A75-448B-9A58-473924B2C9BE}" type="presParOf" srcId="{8EF8410C-5F0D-4F10-A50C-5A8C2087BDE6}" destId="{40B0FB7C-B271-484E-A0C1-DF532F6BC401}" srcOrd="1" destOrd="0" presId="urn:microsoft.com/office/officeart/2005/8/layout/hList1"/>
    <dgm:cxn modelId="{624B86F5-8A88-49D2-9EAF-B49BA5FDD9E3}" type="presParOf" srcId="{7A51DBE3-037C-4C37-A033-4A2A3EB77F0F}" destId="{27ED6BD5-41FB-4E59-8B89-67EA14C5A3A9}" srcOrd="1" destOrd="0" presId="urn:microsoft.com/office/officeart/2005/8/layout/hList1"/>
    <dgm:cxn modelId="{99692E38-7215-40C5-8B69-556233798975}" type="presParOf" srcId="{7A51DBE3-037C-4C37-A033-4A2A3EB77F0F}" destId="{3A12BD7F-CC5D-4A40-A947-292FFB5D9D22}" srcOrd="2" destOrd="0" presId="urn:microsoft.com/office/officeart/2005/8/layout/hList1"/>
    <dgm:cxn modelId="{B90253E7-DEE2-42E0-B7C3-946BFD4DB4BF}" type="presParOf" srcId="{3A12BD7F-CC5D-4A40-A947-292FFB5D9D22}" destId="{D50EE2F8-E8B7-4589-BF82-3E5CE9E6EACE}" srcOrd="0" destOrd="0" presId="urn:microsoft.com/office/officeart/2005/8/layout/hList1"/>
    <dgm:cxn modelId="{3E9D067B-2EA3-42EF-8AA3-47E1C1F74E5E}" type="presParOf" srcId="{3A12BD7F-CC5D-4A40-A947-292FFB5D9D22}" destId="{3C8A83AD-477F-4062-B089-8417485529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39898-259B-4FB6-9C49-24F6E96060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99BC46-C245-4E61-A84B-56C8EAF8929F}">
      <dgm:prSet phldrT="[Text]" custT="1"/>
      <dgm:spPr/>
      <dgm:t>
        <a:bodyPr/>
        <a:lstStyle/>
        <a:p>
          <a:r>
            <a:rPr lang="en-US" sz="1600" b="1" dirty="0">
              <a:ln>
                <a:solidFill>
                  <a:schemeClr val="tx1"/>
                </a:solidFill>
              </a:ln>
            </a:rPr>
            <a:t>Prohibited Activities </a:t>
          </a:r>
        </a:p>
      </dgm:t>
    </dgm:pt>
    <dgm:pt modelId="{C8A9BD26-37FE-4B62-B82B-57B8AC3C4138}" type="parTrans" cxnId="{FACE184E-BC7D-46FB-B882-BC2566A4BAEF}">
      <dgm:prSet/>
      <dgm:spPr/>
      <dgm:t>
        <a:bodyPr/>
        <a:lstStyle/>
        <a:p>
          <a:endParaRPr lang="en-US"/>
        </a:p>
      </dgm:t>
    </dgm:pt>
    <dgm:pt modelId="{A7169008-7538-44C7-B1E1-57908A8D004E}" type="sibTrans" cxnId="{FACE184E-BC7D-46FB-B882-BC2566A4BAEF}">
      <dgm:prSet/>
      <dgm:spPr/>
      <dgm:t>
        <a:bodyPr/>
        <a:lstStyle/>
        <a:p>
          <a:endParaRPr lang="en-US"/>
        </a:p>
      </dgm:t>
    </dgm:pt>
    <dgm:pt modelId="{A3AC1AA3-B0F6-4409-9A84-3C6AE46BC894}">
      <dgm:prSet phldrT="[Text]"/>
      <dgm:spPr/>
      <dgm:t>
        <a:bodyPr/>
        <a:lstStyle/>
        <a:p>
          <a:r>
            <a:rPr lang="en-US" b="1" i="1" dirty="0"/>
            <a:t>Do not </a:t>
          </a:r>
          <a:r>
            <a:rPr lang="en-US" dirty="0"/>
            <a:t>distribute any advertisements or invitations that contain marketing content that were not provided or approved by the carriers you are representing. </a:t>
          </a:r>
        </a:p>
      </dgm:t>
    </dgm:pt>
    <dgm:pt modelId="{DB412965-8D90-49EA-BECC-09889B73D3C0}" type="parTrans" cxnId="{A93002A6-9508-4E45-9EC4-643F21F1382D}">
      <dgm:prSet/>
      <dgm:spPr/>
      <dgm:t>
        <a:bodyPr/>
        <a:lstStyle/>
        <a:p>
          <a:endParaRPr lang="en-US"/>
        </a:p>
      </dgm:t>
    </dgm:pt>
    <dgm:pt modelId="{92CCB433-A67F-4FA9-838B-BD319B3874C7}" type="sibTrans" cxnId="{A93002A6-9508-4E45-9EC4-643F21F1382D}">
      <dgm:prSet/>
      <dgm:spPr/>
      <dgm:t>
        <a:bodyPr/>
        <a:lstStyle/>
        <a:p>
          <a:endParaRPr lang="en-US"/>
        </a:p>
      </dgm:t>
    </dgm:pt>
    <dgm:pt modelId="{C4DF7A50-D43F-4987-A899-1F1D90D90288}">
      <dgm:prSet phldrT="[Text]" custT="1"/>
      <dgm:spPr/>
      <dgm:t>
        <a:bodyPr/>
        <a:lstStyle/>
        <a:p>
          <a:r>
            <a:rPr lang="en-US" sz="1600" b="1" dirty="0">
              <a:ln>
                <a:solidFill>
                  <a:schemeClr val="tx1"/>
                </a:solidFill>
              </a:ln>
            </a:rPr>
            <a:t>Allowed Activities</a:t>
          </a:r>
          <a:r>
            <a:rPr lang="en-US" sz="1100" dirty="0">
              <a:ln>
                <a:solidFill>
                  <a:schemeClr val="tx1"/>
                </a:solidFill>
              </a:ln>
            </a:rPr>
            <a:t> </a:t>
          </a:r>
        </a:p>
      </dgm:t>
    </dgm:pt>
    <dgm:pt modelId="{F60E2F27-470E-4BD5-B90A-D43B62B11459}" type="parTrans" cxnId="{BDBE772B-7D3B-479F-96E0-66FD08165405}">
      <dgm:prSet/>
      <dgm:spPr/>
      <dgm:t>
        <a:bodyPr/>
        <a:lstStyle/>
        <a:p>
          <a:endParaRPr lang="en-US"/>
        </a:p>
      </dgm:t>
    </dgm:pt>
    <dgm:pt modelId="{5153BA7C-156D-4B92-950D-A341909C0D4B}" type="sibTrans" cxnId="{BDBE772B-7D3B-479F-96E0-66FD08165405}">
      <dgm:prSet/>
      <dgm:spPr/>
      <dgm:t>
        <a:bodyPr/>
        <a:lstStyle/>
        <a:p>
          <a:endParaRPr lang="en-US"/>
        </a:p>
      </dgm:t>
    </dgm:pt>
    <dgm:pt modelId="{42ED877E-6FAB-4A9A-9C1A-593B6CAF5F7B}">
      <dgm:prSet phldrT="[Text]"/>
      <dgm:spPr/>
      <dgm:t>
        <a:bodyPr/>
        <a:lstStyle/>
        <a:p>
          <a:r>
            <a:rPr lang="en-US" b="1" i="1" dirty="0"/>
            <a:t>Do</a:t>
          </a:r>
          <a:r>
            <a:rPr lang="en-US" dirty="0"/>
            <a:t> educate consumers about Medicare, Medicare Advantage, Prescription Drug, or other Medicare Programs.</a:t>
          </a:r>
        </a:p>
      </dgm:t>
    </dgm:pt>
    <dgm:pt modelId="{6719C242-2521-4CC9-9DD3-CD464BD54335}" type="parTrans" cxnId="{98E310AA-F3F1-4E7D-97E8-9AEF0A2B33DE}">
      <dgm:prSet/>
      <dgm:spPr/>
      <dgm:t>
        <a:bodyPr/>
        <a:lstStyle/>
        <a:p>
          <a:endParaRPr lang="en-US"/>
        </a:p>
      </dgm:t>
    </dgm:pt>
    <dgm:pt modelId="{74625983-3ACA-4A36-9A88-69F2E174614E}" type="sibTrans" cxnId="{98E310AA-F3F1-4E7D-97E8-9AEF0A2B33DE}">
      <dgm:prSet/>
      <dgm:spPr/>
      <dgm:t>
        <a:bodyPr/>
        <a:lstStyle/>
        <a:p>
          <a:endParaRPr lang="en-US"/>
        </a:p>
      </dgm:t>
    </dgm:pt>
    <dgm:pt modelId="{9F454788-40B8-48E3-AC9F-691C6E5191A1}">
      <dgm:prSet/>
      <dgm:spPr/>
      <dgm:t>
        <a:bodyPr/>
        <a:lstStyle/>
        <a:p>
          <a:r>
            <a:rPr lang="en-US" b="1" i="1" dirty="0"/>
            <a:t>Do not </a:t>
          </a:r>
          <a:r>
            <a:rPr lang="en-US" dirty="0"/>
            <a:t>require attendees to provide contact information as a prerequisite for attending an event.</a:t>
          </a:r>
        </a:p>
      </dgm:t>
    </dgm:pt>
    <dgm:pt modelId="{44AB70F7-C371-4D7A-81C7-7C7FBC32400A}" type="parTrans" cxnId="{EB66A146-D90B-4F97-9BF1-A76C7C995A4C}">
      <dgm:prSet/>
      <dgm:spPr/>
      <dgm:t>
        <a:bodyPr/>
        <a:lstStyle/>
        <a:p>
          <a:endParaRPr lang="en-US"/>
        </a:p>
      </dgm:t>
    </dgm:pt>
    <dgm:pt modelId="{22DFA53A-F58B-42B9-9C4B-A470749AAF7E}" type="sibTrans" cxnId="{EB66A146-D90B-4F97-9BF1-A76C7C995A4C}">
      <dgm:prSet/>
      <dgm:spPr/>
      <dgm:t>
        <a:bodyPr/>
        <a:lstStyle/>
        <a:p>
          <a:endParaRPr lang="en-US"/>
        </a:p>
      </dgm:t>
    </dgm:pt>
    <dgm:pt modelId="{2E5DF3AD-AB80-4372-BBAD-70066A277849}">
      <dgm:prSet/>
      <dgm:spPr/>
      <dgm:t>
        <a:bodyPr/>
        <a:lstStyle/>
        <a:p>
          <a:r>
            <a:rPr lang="en-US" b="1" i="1" dirty="0"/>
            <a:t>Do not </a:t>
          </a:r>
          <a:r>
            <a:rPr lang="en-US" dirty="0"/>
            <a:t>require attendees to sign-in or require sign-in sheets.</a:t>
          </a:r>
        </a:p>
      </dgm:t>
    </dgm:pt>
    <dgm:pt modelId="{EE32DF0A-3C24-4300-A24F-3E845398F7D4}" type="parTrans" cxnId="{E5015F3D-201D-41DE-A1A4-9307C3B8CC55}">
      <dgm:prSet/>
      <dgm:spPr/>
      <dgm:t>
        <a:bodyPr/>
        <a:lstStyle/>
        <a:p>
          <a:endParaRPr lang="en-US"/>
        </a:p>
      </dgm:t>
    </dgm:pt>
    <dgm:pt modelId="{1FACC065-4735-4204-9908-006589815BF1}" type="sibTrans" cxnId="{E5015F3D-201D-41DE-A1A4-9307C3B8CC55}">
      <dgm:prSet/>
      <dgm:spPr/>
      <dgm:t>
        <a:bodyPr/>
        <a:lstStyle/>
        <a:p>
          <a:endParaRPr lang="en-US"/>
        </a:p>
      </dgm:t>
    </dgm:pt>
    <dgm:pt modelId="{D3D83BEB-C0AB-4658-A048-68453B7061A3}">
      <dgm:prSet/>
      <dgm:spPr/>
      <dgm:t>
        <a:bodyPr/>
        <a:lstStyle/>
        <a:p>
          <a:r>
            <a:rPr lang="en-US" b="1" i="1" dirty="0"/>
            <a:t>Do not </a:t>
          </a:r>
          <a:r>
            <a:rPr lang="en-US" dirty="0"/>
            <a:t>conduct health screenings, health surveys, or other activities that could be viewed as being used to target a subset of members.</a:t>
          </a:r>
        </a:p>
      </dgm:t>
    </dgm:pt>
    <dgm:pt modelId="{A54DF72E-7BBA-46C7-9E71-2A8546C211CD}" type="parTrans" cxnId="{CA8A93F2-E8C1-41A5-BAD1-8013B4A4481A}">
      <dgm:prSet/>
      <dgm:spPr/>
      <dgm:t>
        <a:bodyPr/>
        <a:lstStyle/>
        <a:p>
          <a:endParaRPr lang="en-US"/>
        </a:p>
      </dgm:t>
    </dgm:pt>
    <dgm:pt modelId="{E9C6D7F3-1CAF-4677-B085-95F1008BEDB0}" type="sibTrans" cxnId="{CA8A93F2-E8C1-41A5-BAD1-8013B4A4481A}">
      <dgm:prSet/>
      <dgm:spPr/>
      <dgm:t>
        <a:bodyPr/>
        <a:lstStyle/>
        <a:p>
          <a:endParaRPr lang="en-US"/>
        </a:p>
      </dgm:t>
    </dgm:pt>
    <dgm:pt modelId="{4EA0C1C0-1510-454D-BC1D-47FB5967D201}">
      <dgm:prSet/>
      <dgm:spPr/>
      <dgm:t>
        <a:bodyPr/>
        <a:lstStyle/>
        <a:p>
          <a:r>
            <a:rPr lang="en-US" b="1" i="1" dirty="0"/>
            <a:t>Do not </a:t>
          </a:r>
          <a:r>
            <a:rPr lang="en-US" dirty="0"/>
            <a:t>approach beneficiaries at an informal sales and marketing event, such as a booth, kiosk, or table.</a:t>
          </a:r>
        </a:p>
      </dgm:t>
    </dgm:pt>
    <dgm:pt modelId="{EA8BFD67-234A-42D2-93E0-EC7CC07FDE2C}" type="parTrans" cxnId="{CA09B816-75D8-4884-93D3-D61B19A2F9FC}">
      <dgm:prSet/>
      <dgm:spPr/>
      <dgm:t>
        <a:bodyPr/>
        <a:lstStyle/>
        <a:p>
          <a:endParaRPr lang="en-US"/>
        </a:p>
      </dgm:t>
    </dgm:pt>
    <dgm:pt modelId="{8FAE42CD-67E2-4212-9128-5E857AEE67C6}" type="sibTrans" cxnId="{CA09B816-75D8-4884-93D3-D61B19A2F9FC}">
      <dgm:prSet/>
      <dgm:spPr/>
      <dgm:t>
        <a:bodyPr/>
        <a:lstStyle/>
        <a:p>
          <a:endParaRPr lang="en-US"/>
        </a:p>
      </dgm:t>
    </dgm:pt>
    <dgm:pt modelId="{E198A058-5492-4338-845A-95DFAAEF1075}">
      <dgm:prSet/>
      <dgm:spPr/>
      <dgm:t>
        <a:bodyPr/>
        <a:lstStyle/>
        <a:p>
          <a:r>
            <a:rPr lang="en-US" b="1" i="1" dirty="0"/>
            <a:t>Do not </a:t>
          </a:r>
          <a:r>
            <a:rPr lang="en-US" dirty="0"/>
            <a:t>use information collected for raffles or drawings for any purpose other than the raffles or drawings.</a:t>
          </a:r>
        </a:p>
      </dgm:t>
    </dgm:pt>
    <dgm:pt modelId="{49C06BE4-F8A2-4B52-958E-6552C290090A}" type="parTrans" cxnId="{A0F7D046-DD57-4F2D-954B-863CDE8D254A}">
      <dgm:prSet/>
      <dgm:spPr/>
      <dgm:t>
        <a:bodyPr/>
        <a:lstStyle/>
        <a:p>
          <a:endParaRPr lang="en-US"/>
        </a:p>
      </dgm:t>
    </dgm:pt>
    <dgm:pt modelId="{D5D732BC-7151-4FFF-9C1B-1A2585197096}" type="sibTrans" cxnId="{A0F7D046-DD57-4F2D-954B-863CDE8D254A}">
      <dgm:prSet/>
      <dgm:spPr/>
      <dgm:t>
        <a:bodyPr/>
        <a:lstStyle/>
        <a:p>
          <a:endParaRPr lang="en-US"/>
        </a:p>
      </dgm:t>
    </dgm:pt>
    <dgm:pt modelId="{69780826-FD93-4F56-89F6-37C36CCE5767}">
      <dgm:prSet/>
      <dgm:spPr/>
      <dgm:t>
        <a:bodyPr/>
        <a:lstStyle/>
        <a:p>
          <a:r>
            <a:rPr lang="en-US" b="1" i="1" dirty="0"/>
            <a:t>Do </a:t>
          </a:r>
          <a:r>
            <a:rPr lang="en-US" dirty="0"/>
            <a:t>provide marketing materials.</a:t>
          </a:r>
        </a:p>
      </dgm:t>
    </dgm:pt>
    <dgm:pt modelId="{FBEA9F51-D5F6-4D4E-A304-1F285396E27C}" type="parTrans" cxnId="{D587C6CC-549E-4636-8DF3-07D96930BF57}">
      <dgm:prSet/>
      <dgm:spPr/>
      <dgm:t>
        <a:bodyPr/>
        <a:lstStyle/>
        <a:p>
          <a:endParaRPr lang="en-US"/>
        </a:p>
      </dgm:t>
    </dgm:pt>
    <dgm:pt modelId="{BB68AF12-0DA0-44C1-88FA-9E5DC46D95A8}" type="sibTrans" cxnId="{D587C6CC-549E-4636-8DF3-07D96930BF57}">
      <dgm:prSet/>
      <dgm:spPr/>
      <dgm:t>
        <a:bodyPr/>
        <a:lstStyle/>
        <a:p>
          <a:endParaRPr lang="en-US"/>
        </a:p>
      </dgm:t>
    </dgm:pt>
    <dgm:pt modelId="{2091FC54-3FA3-473F-A3ED-1BF241041989}">
      <dgm:prSet/>
      <dgm:spPr/>
      <dgm:t>
        <a:bodyPr/>
        <a:lstStyle/>
        <a:p>
          <a:r>
            <a:rPr lang="en-US" b="1" i="1" dirty="0"/>
            <a:t>Do</a:t>
          </a:r>
          <a:r>
            <a:rPr lang="en-US" dirty="0"/>
            <a:t> conduct marketing presentations.</a:t>
          </a:r>
        </a:p>
      </dgm:t>
    </dgm:pt>
    <dgm:pt modelId="{06078F28-A965-4745-ABEF-A126E1472641}" type="parTrans" cxnId="{560755E6-512B-4505-AF45-BE8D1A35EE9D}">
      <dgm:prSet/>
      <dgm:spPr/>
      <dgm:t>
        <a:bodyPr/>
        <a:lstStyle/>
        <a:p>
          <a:endParaRPr lang="en-US"/>
        </a:p>
      </dgm:t>
    </dgm:pt>
    <dgm:pt modelId="{51192504-3967-4FD6-9912-F535A806520C}" type="sibTrans" cxnId="{560755E6-512B-4505-AF45-BE8D1A35EE9D}">
      <dgm:prSet/>
      <dgm:spPr/>
      <dgm:t>
        <a:bodyPr/>
        <a:lstStyle/>
        <a:p>
          <a:endParaRPr lang="en-US"/>
        </a:p>
      </dgm:t>
    </dgm:pt>
    <dgm:pt modelId="{09D6EC28-A54B-4FFA-A7F8-1DAE26572961}">
      <dgm:prSet/>
      <dgm:spPr/>
      <dgm:t>
        <a:bodyPr/>
        <a:lstStyle/>
        <a:p>
          <a:r>
            <a:rPr lang="en-US" b="1" i="1" dirty="0"/>
            <a:t>Do</a:t>
          </a:r>
          <a:r>
            <a:rPr lang="en-US" dirty="0"/>
            <a:t> make available materials and items that attract beneficiaries at an informal sales and marketing event, such as at a booth, kiosk, or table. (You may not approach beneficiaries, however.)</a:t>
          </a:r>
        </a:p>
      </dgm:t>
    </dgm:pt>
    <dgm:pt modelId="{D1DAF3A7-AB23-4666-A85C-578CAF512E98}" type="parTrans" cxnId="{DCD7ED65-09F1-4FEA-B520-90DB73D92CA6}">
      <dgm:prSet/>
      <dgm:spPr/>
      <dgm:t>
        <a:bodyPr/>
        <a:lstStyle/>
        <a:p>
          <a:endParaRPr lang="en-US"/>
        </a:p>
      </dgm:t>
    </dgm:pt>
    <dgm:pt modelId="{8F630575-C4C2-4503-8518-70498F652C8A}" type="sibTrans" cxnId="{DCD7ED65-09F1-4FEA-B520-90DB73D92CA6}">
      <dgm:prSet/>
      <dgm:spPr/>
      <dgm:t>
        <a:bodyPr/>
        <a:lstStyle/>
        <a:p>
          <a:endParaRPr lang="en-US"/>
        </a:p>
      </dgm:t>
    </dgm:pt>
    <dgm:pt modelId="{15C51770-3D71-4D95-8391-36EA6B5A93E3}">
      <dgm:prSet/>
      <dgm:spPr/>
      <dgm:t>
        <a:bodyPr/>
        <a:lstStyle/>
        <a:p>
          <a:r>
            <a:rPr lang="en-US" b="1" i="1" dirty="0"/>
            <a:t>Do</a:t>
          </a:r>
          <a:r>
            <a:rPr lang="en-US" dirty="0"/>
            <a:t> distribute and accept plan applications.</a:t>
          </a:r>
        </a:p>
      </dgm:t>
    </dgm:pt>
    <dgm:pt modelId="{79D5142A-B556-456B-94F7-D76848D04F5D}" type="parTrans" cxnId="{B1612682-4F73-4F72-B83A-6B7C2416F986}">
      <dgm:prSet/>
      <dgm:spPr/>
      <dgm:t>
        <a:bodyPr/>
        <a:lstStyle/>
        <a:p>
          <a:endParaRPr lang="en-US"/>
        </a:p>
      </dgm:t>
    </dgm:pt>
    <dgm:pt modelId="{391F574B-F712-4BD1-A758-53D9C0D4B31E}" type="sibTrans" cxnId="{B1612682-4F73-4F72-B83A-6B7C2416F986}">
      <dgm:prSet/>
      <dgm:spPr/>
      <dgm:t>
        <a:bodyPr/>
        <a:lstStyle/>
        <a:p>
          <a:endParaRPr lang="en-US"/>
        </a:p>
      </dgm:t>
    </dgm:pt>
    <dgm:pt modelId="{4BFA30A9-E158-4D89-9D4B-4C251DCEC835}">
      <dgm:prSet/>
      <dgm:spPr/>
      <dgm:t>
        <a:bodyPr/>
        <a:lstStyle/>
        <a:p>
          <a:r>
            <a:rPr lang="en-US" b="1" i="1" dirty="0"/>
            <a:t>Do</a:t>
          </a:r>
          <a:r>
            <a:rPr lang="en-US" dirty="0"/>
            <a:t> collect Scope of Appointment forms for future personal marketing appointments.</a:t>
          </a:r>
        </a:p>
      </dgm:t>
    </dgm:pt>
    <dgm:pt modelId="{B1657830-4578-46AD-85EA-1EF3089B20B0}" type="parTrans" cxnId="{F633E797-CC35-4AA3-AE3A-F2AF1751A740}">
      <dgm:prSet/>
      <dgm:spPr/>
      <dgm:t>
        <a:bodyPr/>
        <a:lstStyle/>
        <a:p>
          <a:endParaRPr lang="en-US"/>
        </a:p>
      </dgm:t>
    </dgm:pt>
    <dgm:pt modelId="{3A57E1B6-F617-47BB-A04A-4FF4CD592234}" type="sibTrans" cxnId="{F633E797-CC35-4AA3-AE3A-F2AF1751A740}">
      <dgm:prSet/>
      <dgm:spPr/>
      <dgm:t>
        <a:bodyPr/>
        <a:lstStyle/>
        <a:p>
          <a:endParaRPr lang="en-US"/>
        </a:p>
      </dgm:t>
    </dgm:pt>
    <dgm:pt modelId="{B2BECDF8-B185-4367-93B9-44B7EB1101AD}" type="pres">
      <dgm:prSet presAssocID="{DB739898-259B-4FB6-9C49-24F6E96060CE}" presName="Name0" presStyleCnt="0">
        <dgm:presLayoutVars>
          <dgm:dir/>
          <dgm:animLvl val="lvl"/>
          <dgm:resizeHandles val="exact"/>
        </dgm:presLayoutVars>
      </dgm:prSet>
      <dgm:spPr/>
    </dgm:pt>
    <dgm:pt modelId="{49526A10-5592-41D1-A475-47AC8ABB5C08}" type="pres">
      <dgm:prSet presAssocID="{A599BC46-C245-4E61-A84B-56C8EAF8929F}" presName="composite" presStyleCnt="0"/>
      <dgm:spPr/>
    </dgm:pt>
    <dgm:pt modelId="{ABEA751F-16FD-4EB1-AC43-E4CD724BD04D}" type="pres">
      <dgm:prSet presAssocID="{A599BC46-C245-4E61-A84B-56C8EAF8929F}" presName="parTx" presStyleLbl="alignNode1" presStyleIdx="0" presStyleCnt="2">
        <dgm:presLayoutVars>
          <dgm:chMax val="0"/>
          <dgm:chPref val="0"/>
          <dgm:bulletEnabled val="1"/>
        </dgm:presLayoutVars>
      </dgm:prSet>
      <dgm:spPr/>
    </dgm:pt>
    <dgm:pt modelId="{C9F98E70-74DD-4FB6-BE3C-41D15A2EA5AA}" type="pres">
      <dgm:prSet presAssocID="{A599BC46-C245-4E61-A84B-56C8EAF8929F}" presName="desTx" presStyleLbl="alignAccFollowNode1" presStyleIdx="0" presStyleCnt="2">
        <dgm:presLayoutVars>
          <dgm:bulletEnabled val="1"/>
        </dgm:presLayoutVars>
      </dgm:prSet>
      <dgm:spPr/>
    </dgm:pt>
    <dgm:pt modelId="{6A768D21-A2A2-41BB-B553-D339F7D07B47}" type="pres">
      <dgm:prSet presAssocID="{A7169008-7538-44C7-B1E1-57908A8D004E}" presName="space" presStyleCnt="0"/>
      <dgm:spPr/>
    </dgm:pt>
    <dgm:pt modelId="{5D60798B-7EAF-484F-8899-9B498A57917D}" type="pres">
      <dgm:prSet presAssocID="{C4DF7A50-D43F-4987-A899-1F1D90D90288}" presName="composite" presStyleCnt="0"/>
      <dgm:spPr/>
    </dgm:pt>
    <dgm:pt modelId="{F2F089ED-92BF-40DD-AA79-253A66CC168D}" type="pres">
      <dgm:prSet presAssocID="{C4DF7A50-D43F-4987-A899-1F1D90D90288}" presName="parTx" presStyleLbl="alignNode1" presStyleIdx="1" presStyleCnt="2">
        <dgm:presLayoutVars>
          <dgm:chMax val="0"/>
          <dgm:chPref val="0"/>
          <dgm:bulletEnabled val="1"/>
        </dgm:presLayoutVars>
      </dgm:prSet>
      <dgm:spPr/>
    </dgm:pt>
    <dgm:pt modelId="{1FB231C4-7AFB-49E0-B811-1D7E3B6728C3}" type="pres">
      <dgm:prSet presAssocID="{C4DF7A50-D43F-4987-A899-1F1D90D90288}" presName="desTx" presStyleLbl="alignAccFollowNode1" presStyleIdx="1" presStyleCnt="2">
        <dgm:presLayoutVars>
          <dgm:bulletEnabled val="1"/>
        </dgm:presLayoutVars>
      </dgm:prSet>
      <dgm:spPr/>
    </dgm:pt>
  </dgm:ptLst>
  <dgm:cxnLst>
    <dgm:cxn modelId="{BF62FD02-504C-4647-98F8-19CF84F12CBA}" type="presOf" srcId="{09D6EC28-A54B-4FFA-A7F8-1DAE26572961}" destId="{1FB231C4-7AFB-49E0-B811-1D7E3B6728C3}" srcOrd="0" destOrd="3" presId="urn:microsoft.com/office/officeart/2005/8/layout/hList1"/>
    <dgm:cxn modelId="{2D03E208-7997-4BD6-89CC-221E12EDD79C}" type="presOf" srcId="{E198A058-5492-4338-845A-95DFAAEF1075}" destId="{C9F98E70-74DD-4FB6-BE3C-41D15A2EA5AA}" srcOrd="0" destOrd="5" presId="urn:microsoft.com/office/officeart/2005/8/layout/hList1"/>
    <dgm:cxn modelId="{6089620F-234D-4C8C-A7D6-B8E444AA46D6}" type="presOf" srcId="{D3D83BEB-C0AB-4658-A048-68453B7061A3}" destId="{C9F98E70-74DD-4FB6-BE3C-41D15A2EA5AA}" srcOrd="0" destOrd="3" presId="urn:microsoft.com/office/officeart/2005/8/layout/hList1"/>
    <dgm:cxn modelId="{0FF82912-2F26-4FF0-918B-F41117045FDD}" type="presOf" srcId="{42ED877E-6FAB-4A9A-9C1A-593B6CAF5F7B}" destId="{1FB231C4-7AFB-49E0-B811-1D7E3B6728C3}" srcOrd="0" destOrd="0" presId="urn:microsoft.com/office/officeart/2005/8/layout/hList1"/>
    <dgm:cxn modelId="{CA09B816-75D8-4884-93D3-D61B19A2F9FC}" srcId="{A599BC46-C245-4E61-A84B-56C8EAF8929F}" destId="{4EA0C1C0-1510-454D-BC1D-47FB5967D201}" srcOrd="4" destOrd="0" parTransId="{EA8BFD67-234A-42D2-93E0-EC7CC07FDE2C}" sibTransId="{8FAE42CD-67E2-4212-9128-5E857AEE67C6}"/>
    <dgm:cxn modelId="{82B51819-854F-4D9C-A75D-48F66EE9B604}" type="presOf" srcId="{C4DF7A50-D43F-4987-A899-1F1D90D90288}" destId="{F2F089ED-92BF-40DD-AA79-253A66CC168D}" srcOrd="0" destOrd="0" presId="urn:microsoft.com/office/officeart/2005/8/layout/hList1"/>
    <dgm:cxn modelId="{BE2D442A-8358-4807-9600-8F84DBAE878B}" type="presOf" srcId="{69780826-FD93-4F56-89F6-37C36CCE5767}" destId="{1FB231C4-7AFB-49E0-B811-1D7E3B6728C3}" srcOrd="0" destOrd="1" presId="urn:microsoft.com/office/officeart/2005/8/layout/hList1"/>
    <dgm:cxn modelId="{BDBE772B-7D3B-479F-96E0-66FD08165405}" srcId="{DB739898-259B-4FB6-9C49-24F6E96060CE}" destId="{C4DF7A50-D43F-4987-A899-1F1D90D90288}" srcOrd="1" destOrd="0" parTransId="{F60E2F27-470E-4BD5-B90A-D43B62B11459}" sibTransId="{5153BA7C-156D-4B92-950D-A341909C0D4B}"/>
    <dgm:cxn modelId="{33CF1C2D-FB05-4EBA-8C64-8E12A8F09569}" type="presOf" srcId="{A3AC1AA3-B0F6-4409-9A84-3C6AE46BC894}" destId="{C9F98E70-74DD-4FB6-BE3C-41D15A2EA5AA}" srcOrd="0" destOrd="0" presId="urn:microsoft.com/office/officeart/2005/8/layout/hList1"/>
    <dgm:cxn modelId="{4BE13937-0307-4E8A-A98D-E0EAE7434A97}" type="presOf" srcId="{2091FC54-3FA3-473F-A3ED-1BF241041989}" destId="{1FB231C4-7AFB-49E0-B811-1D7E3B6728C3}" srcOrd="0" destOrd="2" presId="urn:microsoft.com/office/officeart/2005/8/layout/hList1"/>
    <dgm:cxn modelId="{2030893A-76F6-4238-A886-3CD7E3F4AA4E}" type="presOf" srcId="{4EA0C1C0-1510-454D-BC1D-47FB5967D201}" destId="{C9F98E70-74DD-4FB6-BE3C-41D15A2EA5AA}" srcOrd="0" destOrd="4" presId="urn:microsoft.com/office/officeart/2005/8/layout/hList1"/>
    <dgm:cxn modelId="{E5015F3D-201D-41DE-A1A4-9307C3B8CC55}" srcId="{A599BC46-C245-4E61-A84B-56C8EAF8929F}" destId="{2E5DF3AD-AB80-4372-BBAD-70066A277849}" srcOrd="2" destOrd="0" parTransId="{EE32DF0A-3C24-4300-A24F-3E845398F7D4}" sibTransId="{1FACC065-4735-4204-9908-006589815BF1}"/>
    <dgm:cxn modelId="{29C95F63-6F01-44EF-BE11-62A677D774CD}" type="presOf" srcId="{9F454788-40B8-48E3-AC9F-691C6E5191A1}" destId="{C9F98E70-74DD-4FB6-BE3C-41D15A2EA5AA}" srcOrd="0" destOrd="1" presId="urn:microsoft.com/office/officeart/2005/8/layout/hList1"/>
    <dgm:cxn modelId="{DCD7ED65-09F1-4FEA-B520-90DB73D92CA6}" srcId="{C4DF7A50-D43F-4987-A899-1F1D90D90288}" destId="{09D6EC28-A54B-4FFA-A7F8-1DAE26572961}" srcOrd="3" destOrd="0" parTransId="{D1DAF3A7-AB23-4666-A85C-578CAF512E98}" sibTransId="{8F630575-C4C2-4503-8518-70498F652C8A}"/>
    <dgm:cxn modelId="{EB66A146-D90B-4F97-9BF1-A76C7C995A4C}" srcId="{A599BC46-C245-4E61-A84B-56C8EAF8929F}" destId="{9F454788-40B8-48E3-AC9F-691C6E5191A1}" srcOrd="1" destOrd="0" parTransId="{44AB70F7-C371-4D7A-81C7-7C7FBC32400A}" sibTransId="{22DFA53A-F58B-42B9-9C4B-A470749AAF7E}"/>
    <dgm:cxn modelId="{A0F7D046-DD57-4F2D-954B-863CDE8D254A}" srcId="{A599BC46-C245-4E61-A84B-56C8EAF8929F}" destId="{E198A058-5492-4338-845A-95DFAAEF1075}" srcOrd="5" destOrd="0" parTransId="{49C06BE4-F8A2-4B52-958E-6552C290090A}" sibTransId="{D5D732BC-7151-4FFF-9C1B-1A2585197096}"/>
    <dgm:cxn modelId="{5326EB46-CBE2-48FA-BA1E-35AF9135D5B4}" type="presOf" srcId="{A599BC46-C245-4E61-A84B-56C8EAF8929F}" destId="{ABEA751F-16FD-4EB1-AC43-E4CD724BD04D}" srcOrd="0" destOrd="0" presId="urn:microsoft.com/office/officeart/2005/8/layout/hList1"/>
    <dgm:cxn modelId="{FACE184E-BC7D-46FB-B882-BC2566A4BAEF}" srcId="{DB739898-259B-4FB6-9C49-24F6E96060CE}" destId="{A599BC46-C245-4E61-A84B-56C8EAF8929F}" srcOrd="0" destOrd="0" parTransId="{C8A9BD26-37FE-4B62-B82B-57B8AC3C4138}" sibTransId="{A7169008-7538-44C7-B1E1-57908A8D004E}"/>
    <dgm:cxn modelId="{B1612682-4F73-4F72-B83A-6B7C2416F986}" srcId="{C4DF7A50-D43F-4987-A899-1F1D90D90288}" destId="{15C51770-3D71-4D95-8391-36EA6B5A93E3}" srcOrd="4" destOrd="0" parTransId="{79D5142A-B556-456B-94F7-D76848D04F5D}" sibTransId="{391F574B-F712-4BD1-A758-53D9C0D4B31E}"/>
    <dgm:cxn modelId="{322F7D82-6BDD-442A-B115-E5725EA387E8}" type="presOf" srcId="{15C51770-3D71-4D95-8391-36EA6B5A93E3}" destId="{1FB231C4-7AFB-49E0-B811-1D7E3B6728C3}" srcOrd="0" destOrd="4" presId="urn:microsoft.com/office/officeart/2005/8/layout/hList1"/>
    <dgm:cxn modelId="{417CE096-C76B-4437-A339-6EE9A39D2167}" type="presOf" srcId="{4BFA30A9-E158-4D89-9D4B-4C251DCEC835}" destId="{1FB231C4-7AFB-49E0-B811-1D7E3B6728C3}" srcOrd="0" destOrd="5" presId="urn:microsoft.com/office/officeart/2005/8/layout/hList1"/>
    <dgm:cxn modelId="{F633E797-CC35-4AA3-AE3A-F2AF1751A740}" srcId="{C4DF7A50-D43F-4987-A899-1F1D90D90288}" destId="{4BFA30A9-E158-4D89-9D4B-4C251DCEC835}" srcOrd="5" destOrd="0" parTransId="{B1657830-4578-46AD-85EA-1EF3089B20B0}" sibTransId="{3A57E1B6-F617-47BB-A04A-4FF4CD592234}"/>
    <dgm:cxn modelId="{83FCCB9F-6FC2-486B-BC1A-41979E0BDCFA}" type="presOf" srcId="{DB739898-259B-4FB6-9C49-24F6E96060CE}" destId="{B2BECDF8-B185-4367-93B9-44B7EB1101AD}" srcOrd="0" destOrd="0" presId="urn:microsoft.com/office/officeart/2005/8/layout/hList1"/>
    <dgm:cxn modelId="{A93002A6-9508-4E45-9EC4-643F21F1382D}" srcId="{A599BC46-C245-4E61-A84B-56C8EAF8929F}" destId="{A3AC1AA3-B0F6-4409-9A84-3C6AE46BC894}" srcOrd="0" destOrd="0" parTransId="{DB412965-8D90-49EA-BECC-09889B73D3C0}" sibTransId="{92CCB433-A67F-4FA9-838B-BD319B3874C7}"/>
    <dgm:cxn modelId="{98E310AA-F3F1-4E7D-97E8-9AEF0A2B33DE}" srcId="{C4DF7A50-D43F-4987-A899-1F1D90D90288}" destId="{42ED877E-6FAB-4A9A-9C1A-593B6CAF5F7B}" srcOrd="0" destOrd="0" parTransId="{6719C242-2521-4CC9-9DD3-CD464BD54335}" sibTransId="{74625983-3ACA-4A36-9A88-69F2E174614E}"/>
    <dgm:cxn modelId="{D587C6CC-549E-4636-8DF3-07D96930BF57}" srcId="{C4DF7A50-D43F-4987-A899-1F1D90D90288}" destId="{69780826-FD93-4F56-89F6-37C36CCE5767}" srcOrd="1" destOrd="0" parTransId="{FBEA9F51-D5F6-4D4E-A304-1F285396E27C}" sibTransId="{BB68AF12-0DA0-44C1-88FA-9E5DC46D95A8}"/>
    <dgm:cxn modelId="{A14389DA-54EC-4BA0-B283-3019807DB915}" type="presOf" srcId="{2E5DF3AD-AB80-4372-BBAD-70066A277849}" destId="{C9F98E70-74DD-4FB6-BE3C-41D15A2EA5AA}" srcOrd="0" destOrd="2" presId="urn:microsoft.com/office/officeart/2005/8/layout/hList1"/>
    <dgm:cxn modelId="{560755E6-512B-4505-AF45-BE8D1A35EE9D}" srcId="{C4DF7A50-D43F-4987-A899-1F1D90D90288}" destId="{2091FC54-3FA3-473F-A3ED-1BF241041989}" srcOrd="2" destOrd="0" parTransId="{06078F28-A965-4745-ABEF-A126E1472641}" sibTransId="{51192504-3967-4FD6-9912-F535A806520C}"/>
    <dgm:cxn modelId="{CA8A93F2-E8C1-41A5-BAD1-8013B4A4481A}" srcId="{A599BC46-C245-4E61-A84B-56C8EAF8929F}" destId="{D3D83BEB-C0AB-4658-A048-68453B7061A3}" srcOrd="3" destOrd="0" parTransId="{A54DF72E-7BBA-46C7-9E71-2A8546C211CD}" sibTransId="{E9C6D7F3-1CAF-4677-B085-95F1008BEDB0}"/>
    <dgm:cxn modelId="{1310B088-8346-429D-8DFD-8387F93179C6}" type="presParOf" srcId="{B2BECDF8-B185-4367-93B9-44B7EB1101AD}" destId="{49526A10-5592-41D1-A475-47AC8ABB5C08}" srcOrd="0" destOrd="0" presId="urn:microsoft.com/office/officeart/2005/8/layout/hList1"/>
    <dgm:cxn modelId="{A835497D-BAD8-48DE-9676-E78F5068776B}" type="presParOf" srcId="{49526A10-5592-41D1-A475-47AC8ABB5C08}" destId="{ABEA751F-16FD-4EB1-AC43-E4CD724BD04D}" srcOrd="0" destOrd="0" presId="urn:microsoft.com/office/officeart/2005/8/layout/hList1"/>
    <dgm:cxn modelId="{75B96BC9-2380-4CB6-9442-ED4E1748B64F}" type="presParOf" srcId="{49526A10-5592-41D1-A475-47AC8ABB5C08}" destId="{C9F98E70-74DD-4FB6-BE3C-41D15A2EA5AA}" srcOrd="1" destOrd="0" presId="urn:microsoft.com/office/officeart/2005/8/layout/hList1"/>
    <dgm:cxn modelId="{A81532F6-9286-4CC7-8615-4F90E809F4D5}" type="presParOf" srcId="{B2BECDF8-B185-4367-93B9-44B7EB1101AD}" destId="{6A768D21-A2A2-41BB-B553-D339F7D07B47}" srcOrd="1" destOrd="0" presId="urn:microsoft.com/office/officeart/2005/8/layout/hList1"/>
    <dgm:cxn modelId="{5B222EA7-1816-40DE-BEA2-7D387C6D3E79}" type="presParOf" srcId="{B2BECDF8-B185-4367-93B9-44B7EB1101AD}" destId="{5D60798B-7EAF-484F-8899-9B498A57917D}" srcOrd="2" destOrd="0" presId="urn:microsoft.com/office/officeart/2005/8/layout/hList1"/>
    <dgm:cxn modelId="{C0D45ED1-DA35-4A83-A4A1-172110D2740D}" type="presParOf" srcId="{5D60798B-7EAF-484F-8899-9B498A57917D}" destId="{F2F089ED-92BF-40DD-AA79-253A66CC168D}" srcOrd="0" destOrd="0" presId="urn:microsoft.com/office/officeart/2005/8/layout/hList1"/>
    <dgm:cxn modelId="{CB140A1A-9565-49E1-ACED-2F6A03DA38BD}" type="presParOf" srcId="{5D60798B-7EAF-484F-8899-9B498A57917D}" destId="{1FB231C4-7AFB-49E0-B811-1D7E3B6728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DBDE7C-9EBB-4C31-8105-C5ED47C55EC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72C43A7E-E52E-4E9A-8C97-C08E33E30C31}" type="parTrans" cxnId="{89FE744A-59C4-4460-A258-1E69CDD2E7B1}">
      <dgm:prSet/>
      <dgm:spPr/>
      <dgm:t>
        <a:bodyPr/>
        <a:lstStyle/>
        <a:p>
          <a:endParaRPr lang="en-US"/>
        </a:p>
      </dgm:t>
    </dgm:pt>
    <dgm:pt modelId="{57D4D0C2-3B11-469E-9E66-DECEE6384591}">
      <dgm:prSet/>
      <dgm:spPr/>
      <dgm:t>
        <a:bodyPr/>
        <a:lstStyle/>
        <a:p>
          <a:pPr rtl="0"/>
          <a:r>
            <a:rPr lang="en-US" dirty="0"/>
            <a:t>Mailer send to 1,000+ ND consumers   </a:t>
          </a:r>
        </a:p>
      </dgm:t>
    </dgm:pt>
    <dgm:pt modelId="{8F709D44-B91C-4B96-A587-48332BB4CFA3}" type="sibTrans" cxnId="{89FE744A-59C4-4460-A258-1E69CDD2E7B1}">
      <dgm:prSet/>
      <dgm:spPr/>
      <dgm:t>
        <a:bodyPr/>
        <a:lstStyle/>
        <a:p>
          <a:endParaRPr lang="en-US"/>
        </a:p>
      </dgm:t>
    </dgm:pt>
    <dgm:pt modelId="{C35684AA-5CB3-4C0B-9695-2F8D2CFECE7D}" type="parTrans" cxnId="{6A99DAA8-D25E-4A4C-BB82-3CA2985DBD2F}">
      <dgm:prSet/>
      <dgm:spPr/>
      <dgm:t>
        <a:bodyPr/>
        <a:lstStyle/>
        <a:p>
          <a:endParaRPr lang="en-US"/>
        </a:p>
      </dgm:t>
    </dgm:pt>
    <dgm:pt modelId="{E49084D3-B72E-4C37-B309-EB82E5120606}">
      <dgm:prSet/>
      <dgm:spPr/>
      <dgm:t>
        <a:bodyPr/>
        <a:lstStyle/>
        <a:p>
          <a:pPr rtl="0"/>
          <a:r>
            <a:rPr lang="en-US" dirty="0"/>
            <a:t>Failed to disclose purpose of mailer (selling life insurance)</a:t>
          </a:r>
        </a:p>
      </dgm:t>
    </dgm:pt>
    <dgm:pt modelId="{DE737321-8BF8-4071-89D2-BD06D1E490EE}" type="sibTrans" cxnId="{6A99DAA8-D25E-4A4C-BB82-3CA2985DBD2F}">
      <dgm:prSet/>
      <dgm:spPr/>
      <dgm:t>
        <a:bodyPr/>
        <a:lstStyle/>
        <a:p>
          <a:endParaRPr lang="en-US"/>
        </a:p>
      </dgm:t>
    </dgm:pt>
    <dgm:pt modelId="{C4E3B726-D92D-4895-A822-AE5FA46747AB}" type="parTrans" cxnId="{581A416D-197C-40D9-9EBF-EC7D4912764C}">
      <dgm:prSet/>
      <dgm:spPr/>
      <dgm:t>
        <a:bodyPr/>
        <a:lstStyle/>
        <a:p>
          <a:endParaRPr lang="en-US"/>
        </a:p>
      </dgm:t>
    </dgm:pt>
    <dgm:pt modelId="{F84D3D83-17F1-4ADD-ADE5-44BF135268B9}">
      <dgm:prSet/>
      <dgm:spPr/>
      <dgm:t>
        <a:bodyPr/>
        <a:lstStyle/>
        <a:p>
          <a:pPr rtl="0"/>
          <a:r>
            <a:rPr lang="en-US" dirty="0"/>
            <a:t>Failure to identify a licensed producer</a:t>
          </a:r>
        </a:p>
      </dgm:t>
    </dgm:pt>
    <dgm:pt modelId="{CF3FD4AB-767A-4ADD-8B20-3787BF180FA6}" type="sibTrans" cxnId="{581A416D-197C-40D9-9EBF-EC7D4912764C}">
      <dgm:prSet/>
      <dgm:spPr/>
      <dgm:t>
        <a:bodyPr/>
        <a:lstStyle/>
        <a:p>
          <a:endParaRPr lang="en-US"/>
        </a:p>
      </dgm:t>
    </dgm:pt>
    <dgm:pt modelId="{A3F851D4-5205-47CD-8747-7383ADF844B8}" type="parTrans" cxnId="{5F210BAA-F936-4884-918D-D46A3AA16B90}">
      <dgm:prSet/>
      <dgm:spPr/>
      <dgm:t>
        <a:bodyPr/>
        <a:lstStyle/>
        <a:p>
          <a:endParaRPr lang="en-US"/>
        </a:p>
      </dgm:t>
    </dgm:pt>
    <dgm:pt modelId="{5D3FFF5A-6B16-479D-82F2-E10885B4E312}">
      <dgm:prSet/>
      <dgm:spPr/>
      <dgm:t>
        <a:bodyPr/>
        <a:lstStyle/>
        <a:p>
          <a:pPr rtl="0"/>
          <a:r>
            <a:rPr lang="en-US" dirty="0"/>
            <a:t>Cease &amp; Desist from all future advertising in the entire state</a:t>
          </a:r>
        </a:p>
      </dgm:t>
    </dgm:pt>
    <dgm:pt modelId="{57135E17-1ADD-4624-BAD2-F33187958450}" type="sibTrans" cxnId="{5F210BAA-F936-4884-918D-D46A3AA16B90}">
      <dgm:prSet/>
      <dgm:spPr/>
      <dgm:t>
        <a:bodyPr/>
        <a:lstStyle/>
        <a:p>
          <a:endParaRPr lang="en-US"/>
        </a:p>
      </dgm:t>
    </dgm:pt>
    <dgm:pt modelId="{9714ACE0-B372-4028-9AEE-2CB8CA505F17}" type="pres">
      <dgm:prSet presAssocID="{29DBDE7C-9EBB-4C31-8105-C5ED47C55EC0}" presName="CompostProcess" presStyleCnt="0">
        <dgm:presLayoutVars>
          <dgm:dir/>
          <dgm:resizeHandles val="exact"/>
        </dgm:presLayoutVars>
      </dgm:prSet>
      <dgm:spPr/>
    </dgm:pt>
    <dgm:pt modelId="{96020487-6850-4A4C-8073-7A6339502266}" type="pres">
      <dgm:prSet presAssocID="{29DBDE7C-9EBB-4C31-8105-C5ED47C55EC0}" presName="arrow" presStyleLbl="bgShp" presStyleIdx="0" presStyleCnt="1"/>
      <dgm:spPr/>
    </dgm:pt>
    <dgm:pt modelId="{D78F6CAB-1089-4D92-9A46-1F18C71C4289}" type="pres">
      <dgm:prSet presAssocID="{29DBDE7C-9EBB-4C31-8105-C5ED47C55EC0}" presName="linearProcess" presStyleCnt="0"/>
      <dgm:spPr/>
    </dgm:pt>
    <dgm:pt modelId="{395C1EF8-A394-4429-8F81-F5B00AD633DC}" type="pres">
      <dgm:prSet presAssocID="{57D4D0C2-3B11-469E-9E66-DECEE6384591}" presName="textNode" presStyleLbl="node1" presStyleIdx="0" presStyleCnt="4">
        <dgm:presLayoutVars>
          <dgm:bulletEnabled val="1"/>
        </dgm:presLayoutVars>
      </dgm:prSet>
      <dgm:spPr/>
    </dgm:pt>
    <dgm:pt modelId="{9E076628-D8CC-413A-B849-68CB43043174}" type="pres">
      <dgm:prSet presAssocID="{8F709D44-B91C-4B96-A587-48332BB4CFA3}" presName="sibTrans" presStyleCnt="0"/>
      <dgm:spPr/>
    </dgm:pt>
    <dgm:pt modelId="{03D6FFB7-B439-4A39-9C7D-74695E9FF096}" type="pres">
      <dgm:prSet presAssocID="{E49084D3-B72E-4C37-B309-EB82E5120606}" presName="textNode" presStyleLbl="node1" presStyleIdx="1" presStyleCnt="4">
        <dgm:presLayoutVars>
          <dgm:bulletEnabled val="1"/>
        </dgm:presLayoutVars>
      </dgm:prSet>
      <dgm:spPr/>
    </dgm:pt>
    <dgm:pt modelId="{66B25AD4-4F49-45C6-BF5E-56D698B35B2D}" type="pres">
      <dgm:prSet presAssocID="{DE737321-8BF8-4071-89D2-BD06D1E490EE}" presName="sibTrans" presStyleCnt="0"/>
      <dgm:spPr/>
    </dgm:pt>
    <dgm:pt modelId="{1F47CD4E-D515-46F3-A98B-CB4D3821AEEA}" type="pres">
      <dgm:prSet presAssocID="{F84D3D83-17F1-4ADD-ADE5-44BF135268B9}" presName="textNode" presStyleLbl="node1" presStyleIdx="2" presStyleCnt="4">
        <dgm:presLayoutVars>
          <dgm:bulletEnabled val="1"/>
        </dgm:presLayoutVars>
      </dgm:prSet>
      <dgm:spPr/>
    </dgm:pt>
    <dgm:pt modelId="{316A13CE-9CB7-4C0A-BBB5-033D76FF299E}" type="pres">
      <dgm:prSet presAssocID="{CF3FD4AB-767A-4ADD-8B20-3787BF180FA6}" presName="sibTrans" presStyleCnt="0"/>
      <dgm:spPr/>
    </dgm:pt>
    <dgm:pt modelId="{D49D7EE8-2319-4BA1-9F2D-BAECC3244C5D}" type="pres">
      <dgm:prSet presAssocID="{5D3FFF5A-6B16-479D-82F2-E10885B4E312}" presName="textNode" presStyleLbl="node1" presStyleIdx="3" presStyleCnt="4">
        <dgm:presLayoutVars>
          <dgm:bulletEnabled val="1"/>
        </dgm:presLayoutVars>
      </dgm:prSet>
      <dgm:spPr/>
    </dgm:pt>
  </dgm:ptLst>
  <dgm:cxnLst>
    <dgm:cxn modelId="{16FBCB36-45BC-4F29-A343-64A4D02EF86C}" type="presOf" srcId="{57D4D0C2-3B11-469E-9E66-DECEE6384591}" destId="{395C1EF8-A394-4429-8F81-F5B00AD633DC}" srcOrd="0" destOrd="0" presId="urn:microsoft.com/office/officeart/2005/8/layout/hProcess9"/>
    <dgm:cxn modelId="{5198C860-ED5D-47E5-8BEF-B4A11839CEB0}" type="presOf" srcId="{E49084D3-B72E-4C37-B309-EB82E5120606}" destId="{03D6FFB7-B439-4A39-9C7D-74695E9FF096}" srcOrd="0" destOrd="0" presId="urn:microsoft.com/office/officeart/2005/8/layout/hProcess9"/>
    <dgm:cxn modelId="{89FE744A-59C4-4460-A258-1E69CDD2E7B1}" srcId="{29DBDE7C-9EBB-4C31-8105-C5ED47C55EC0}" destId="{57D4D0C2-3B11-469E-9E66-DECEE6384591}" srcOrd="0" destOrd="0" parTransId="{72C43A7E-E52E-4E9A-8C97-C08E33E30C31}" sibTransId="{8F709D44-B91C-4B96-A587-48332BB4CFA3}"/>
    <dgm:cxn modelId="{581A416D-197C-40D9-9EBF-EC7D4912764C}" srcId="{29DBDE7C-9EBB-4C31-8105-C5ED47C55EC0}" destId="{F84D3D83-17F1-4ADD-ADE5-44BF135268B9}" srcOrd="2" destOrd="0" parTransId="{C4E3B726-D92D-4895-A822-AE5FA46747AB}" sibTransId="{CF3FD4AB-767A-4ADD-8B20-3787BF180FA6}"/>
    <dgm:cxn modelId="{CECFA44D-614B-4FD0-AC1E-E0CBDA61CFA1}" type="presOf" srcId="{5D3FFF5A-6B16-479D-82F2-E10885B4E312}" destId="{D49D7EE8-2319-4BA1-9F2D-BAECC3244C5D}" srcOrd="0" destOrd="0" presId="urn:microsoft.com/office/officeart/2005/8/layout/hProcess9"/>
    <dgm:cxn modelId="{A89B6095-86F0-43E5-A55C-CD95DE22CB1B}" type="presOf" srcId="{29DBDE7C-9EBB-4C31-8105-C5ED47C55EC0}" destId="{9714ACE0-B372-4028-9AEE-2CB8CA505F17}" srcOrd="0" destOrd="0" presId="urn:microsoft.com/office/officeart/2005/8/layout/hProcess9"/>
    <dgm:cxn modelId="{3EE035A7-0624-40FA-A20F-0E808EE80D3C}" type="presOf" srcId="{F84D3D83-17F1-4ADD-ADE5-44BF135268B9}" destId="{1F47CD4E-D515-46F3-A98B-CB4D3821AEEA}" srcOrd="0" destOrd="0" presId="urn:microsoft.com/office/officeart/2005/8/layout/hProcess9"/>
    <dgm:cxn modelId="{6A99DAA8-D25E-4A4C-BB82-3CA2985DBD2F}" srcId="{29DBDE7C-9EBB-4C31-8105-C5ED47C55EC0}" destId="{E49084D3-B72E-4C37-B309-EB82E5120606}" srcOrd="1" destOrd="0" parTransId="{C35684AA-5CB3-4C0B-9695-2F8D2CFECE7D}" sibTransId="{DE737321-8BF8-4071-89D2-BD06D1E490EE}"/>
    <dgm:cxn modelId="{5F210BAA-F936-4884-918D-D46A3AA16B90}" srcId="{29DBDE7C-9EBB-4C31-8105-C5ED47C55EC0}" destId="{5D3FFF5A-6B16-479D-82F2-E10885B4E312}" srcOrd="3" destOrd="0" parTransId="{A3F851D4-5205-47CD-8747-7383ADF844B8}" sibTransId="{57135E17-1ADD-4624-BAD2-F33187958450}"/>
    <dgm:cxn modelId="{9E41AB63-25EA-4D67-9583-5C55F8A5A079}" type="presParOf" srcId="{9714ACE0-B372-4028-9AEE-2CB8CA505F17}" destId="{96020487-6850-4A4C-8073-7A6339502266}" srcOrd="0" destOrd="0" presId="urn:microsoft.com/office/officeart/2005/8/layout/hProcess9"/>
    <dgm:cxn modelId="{442F5C5F-345B-4F22-BDC7-E3127299F2B7}" type="presParOf" srcId="{9714ACE0-B372-4028-9AEE-2CB8CA505F17}" destId="{D78F6CAB-1089-4D92-9A46-1F18C71C4289}" srcOrd="1" destOrd="0" presId="urn:microsoft.com/office/officeart/2005/8/layout/hProcess9"/>
    <dgm:cxn modelId="{918DE572-41BD-420E-883C-E40295AF0A6C}" type="presParOf" srcId="{D78F6CAB-1089-4D92-9A46-1F18C71C4289}" destId="{395C1EF8-A394-4429-8F81-F5B00AD633DC}" srcOrd="0" destOrd="0" presId="urn:microsoft.com/office/officeart/2005/8/layout/hProcess9"/>
    <dgm:cxn modelId="{C65A7405-67A6-4243-8A5C-065529E75E28}" type="presParOf" srcId="{D78F6CAB-1089-4D92-9A46-1F18C71C4289}" destId="{9E076628-D8CC-413A-B849-68CB43043174}" srcOrd="1" destOrd="0" presId="urn:microsoft.com/office/officeart/2005/8/layout/hProcess9"/>
    <dgm:cxn modelId="{FBD11AED-0043-4705-BA05-C25A0229D902}" type="presParOf" srcId="{D78F6CAB-1089-4D92-9A46-1F18C71C4289}" destId="{03D6FFB7-B439-4A39-9C7D-74695E9FF096}" srcOrd="2" destOrd="0" presId="urn:microsoft.com/office/officeart/2005/8/layout/hProcess9"/>
    <dgm:cxn modelId="{3E6018AF-80BA-493B-843F-6F2E2114100E}" type="presParOf" srcId="{D78F6CAB-1089-4D92-9A46-1F18C71C4289}" destId="{66B25AD4-4F49-45C6-BF5E-56D698B35B2D}" srcOrd="3" destOrd="0" presId="urn:microsoft.com/office/officeart/2005/8/layout/hProcess9"/>
    <dgm:cxn modelId="{75409B11-76DD-4AB8-A7BA-73D6842CC7F0}" type="presParOf" srcId="{D78F6CAB-1089-4D92-9A46-1F18C71C4289}" destId="{1F47CD4E-D515-46F3-A98B-CB4D3821AEEA}" srcOrd="4" destOrd="0" presId="urn:microsoft.com/office/officeart/2005/8/layout/hProcess9"/>
    <dgm:cxn modelId="{63FDC322-A257-41B7-A9BD-AD6A0021E048}" type="presParOf" srcId="{D78F6CAB-1089-4D92-9A46-1F18C71C4289}" destId="{316A13CE-9CB7-4C0A-BBB5-033D76FF299E}" srcOrd="5" destOrd="0" presId="urn:microsoft.com/office/officeart/2005/8/layout/hProcess9"/>
    <dgm:cxn modelId="{2B713640-4756-4EBB-B236-89E5165DA8F0}" type="presParOf" srcId="{D78F6CAB-1089-4D92-9A46-1F18C71C4289}" destId="{D49D7EE8-2319-4BA1-9F2D-BAECC3244C5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C2ED3A07-7BB2-4022-B371-ABDDF8736B70}" type="doc">
      <dgm:prSet loTypeId="urn:microsoft.com/office/officeart/2005/8/layout/hProcess11" loCatId="process" qsTypeId="urn:microsoft.com/office/officeart/2005/8/quickstyle/simple1" qsCatId="simple" csTypeId="urn:microsoft.com/office/officeart/2005/8/colors/accent1_2" csCatId="accent1" phldr="1"/>
      <dgm:spPr/>
    </dgm:pt>
    <dgm:pt modelId="{0E7BDA93-757E-4391-831B-C2C7D3268533}">
      <dgm:prSet phldrT="[Text]" custT="1"/>
      <dgm:spPr/>
      <dgm:t>
        <a:bodyPr/>
        <a:lstStyle/>
        <a:p>
          <a:r>
            <a:rPr lang="en-US" sz="1200" b="1" dirty="0"/>
            <a:t>1961</a:t>
          </a:r>
          <a:r>
            <a:rPr lang="en-US" sz="1200" dirty="0"/>
            <a:t> </a:t>
          </a:r>
        </a:p>
        <a:p>
          <a:r>
            <a:rPr lang="en-US" sz="1200" dirty="0"/>
            <a:t>Last amendments to Advertising Rule</a:t>
          </a:r>
        </a:p>
      </dgm:t>
    </dgm:pt>
    <dgm:pt modelId="{B15FB67B-F6AC-4697-8B5D-D2B25A170523}" type="parTrans" cxnId="{A5EF95E3-D051-4BC9-B1C5-B8C44623A986}">
      <dgm:prSet/>
      <dgm:spPr/>
      <dgm:t>
        <a:bodyPr/>
        <a:lstStyle/>
        <a:p>
          <a:endParaRPr lang="en-US"/>
        </a:p>
      </dgm:t>
    </dgm:pt>
    <dgm:pt modelId="{C76D6FB9-B059-46B5-AD48-B9ADAB19ADB2}" type="sibTrans" cxnId="{A5EF95E3-D051-4BC9-B1C5-B8C44623A986}">
      <dgm:prSet/>
      <dgm:spPr/>
      <dgm:t>
        <a:bodyPr/>
        <a:lstStyle/>
        <a:p>
          <a:endParaRPr lang="en-US"/>
        </a:p>
      </dgm:t>
    </dgm:pt>
    <dgm:pt modelId="{03D2AB71-6A15-460C-A931-82FDBF1E998E}">
      <dgm:prSet phldrT="[Text]" custT="1"/>
      <dgm:spPr/>
      <dgm:t>
        <a:bodyPr/>
        <a:lstStyle/>
        <a:p>
          <a:r>
            <a:rPr lang="en-US" sz="1200" b="1" dirty="0"/>
            <a:t>1979</a:t>
          </a:r>
        </a:p>
        <a:p>
          <a:r>
            <a:rPr lang="en-US" sz="1200" dirty="0"/>
            <a:t>Cash Solicitation Rule adopted</a:t>
          </a:r>
        </a:p>
      </dgm:t>
    </dgm:pt>
    <dgm:pt modelId="{B922C63D-4409-47AA-BDF0-057C1E8263B3}" type="parTrans" cxnId="{6BCC1FD8-22F2-4DE3-8B56-AD62EEA5EDE3}">
      <dgm:prSet/>
      <dgm:spPr/>
      <dgm:t>
        <a:bodyPr/>
        <a:lstStyle/>
        <a:p>
          <a:endParaRPr lang="en-US"/>
        </a:p>
      </dgm:t>
    </dgm:pt>
    <dgm:pt modelId="{74136135-4931-42B6-9D9F-3142C2213307}" type="sibTrans" cxnId="{6BCC1FD8-22F2-4DE3-8B56-AD62EEA5EDE3}">
      <dgm:prSet/>
      <dgm:spPr/>
      <dgm:t>
        <a:bodyPr/>
        <a:lstStyle/>
        <a:p>
          <a:endParaRPr lang="en-US"/>
        </a:p>
      </dgm:t>
    </dgm:pt>
    <dgm:pt modelId="{1A47A0A6-0D92-4536-A793-CD5338C2EF1B}">
      <dgm:prSet phldrT="[Text]" custT="1"/>
      <dgm:spPr/>
      <dgm:t>
        <a:bodyPr/>
        <a:lstStyle/>
        <a:p>
          <a:r>
            <a:rPr lang="en-US" sz="1200" b="1" dirty="0"/>
            <a:t>2019</a:t>
          </a:r>
        </a:p>
        <a:p>
          <a:r>
            <a:rPr lang="en-US" sz="1200" dirty="0"/>
            <a:t>New IA Marketing Rule proposed</a:t>
          </a:r>
        </a:p>
      </dgm:t>
    </dgm:pt>
    <dgm:pt modelId="{2D01BCE0-A584-4DB2-995B-F452E10991C7}" type="parTrans" cxnId="{578AA421-1855-4295-A780-09E7FFDFFA9D}">
      <dgm:prSet/>
      <dgm:spPr/>
      <dgm:t>
        <a:bodyPr/>
        <a:lstStyle/>
        <a:p>
          <a:endParaRPr lang="en-US"/>
        </a:p>
      </dgm:t>
    </dgm:pt>
    <dgm:pt modelId="{1520BE75-5114-4997-BB30-DA78F0B030FC}" type="sibTrans" cxnId="{578AA421-1855-4295-A780-09E7FFDFFA9D}">
      <dgm:prSet/>
      <dgm:spPr/>
      <dgm:t>
        <a:bodyPr/>
        <a:lstStyle/>
        <a:p>
          <a:endParaRPr lang="en-US"/>
        </a:p>
      </dgm:t>
    </dgm:pt>
    <dgm:pt modelId="{6B9F0B3D-9785-42B3-9B9A-FCF430544337}">
      <dgm:prSet phldrT="[Text]" custT="1"/>
      <dgm:spPr/>
      <dgm:t>
        <a:bodyPr/>
        <a:lstStyle/>
        <a:p>
          <a:r>
            <a:rPr lang="en-US" sz="1200" b="1" dirty="0"/>
            <a:t>2021</a:t>
          </a:r>
          <a:br>
            <a:rPr lang="en-US" sz="1200" dirty="0"/>
          </a:br>
          <a:r>
            <a:rPr lang="en-US" sz="1200" dirty="0"/>
            <a:t>New IA Marketing Rule finalized</a:t>
          </a:r>
        </a:p>
      </dgm:t>
    </dgm:pt>
    <dgm:pt modelId="{661FD538-7ABD-4EDC-9497-8E2DC30B41DD}" type="parTrans" cxnId="{AA8A0F62-0303-4EE5-ADFF-B273CD3B1C5B}">
      <dgm:prSet/>
      <dgm:spPr/>
      <dgm:t>
        <a:bodyPr/>
        <a:lstStyle/>
        <a:p>
          <a:endParaRPr lang="en-US"/>
        </a:p>
      </dgm:t>
    </dgm:pt>
    <dgm:pt modelId="{BE7E1A62-F06F-4B46-94F4-B61ED1CC325D}" type="sibTrans" cxnId="{AA8A0F62-0303-4EE5-ADFF-B273CD3B1C5B}">
      <dgm:prSet/>
      <dgm:spPr/>
      <dgm:t>
        <a:bodyPr/>
        <a:lstStyle/>
        <a:p>
          <a:endParaRPr lang="en-US"/>
        </a:p>
      </dgm:t>
    </dgm:pt>
    <dgm:pt modelId="{F3B648AD-FAA2-4045-B029-04C4D23A282C}">
      <dgm:prSet phldrT="[Text]" custT="1"/>
      <dgm:spPr/>
      <dgm:t>
        <a:bodyPr/>
        <a:lstStyle/>
        <a:p>
          <a:r>
            <a:rPr lang="en-US" sz="1200" b="1" dirty="0"/>
            <a:t>2022</a:t>
          </a:r>
          <a:br>
            <a:rPr lang="en-US" sz="1200" dirty="0"/>
          </a:br>
          <a:r>
            <a:rPr lang="en-US" sz="1200" dirty="0"/>
            <a:t>New IA Marketing Rule compliance date</a:t>
          </a:r>
        </a:p>
      </dgm:t>
    </dgm:pt>
    <dgm:pt modelId="{1AAA7983-FE79-4D6A-8B91-D8B23D18C063}" type="parTrans" cxnId="{C5F76FA5-BA95-4DBA-99B6-C652790F3B2A}">
      <dgm:prSet/>
      <dgm:spPr/>
      <dgm:t>
        <a:bodyPr/>
        <a:lstStyle/>
        <a:p>
          <a:endParaRPr lang="en-US"/>
        </a:p>
      </dgm:t>
    </dgm:pt>
    <dgm:pt modelId="{51B39C5B-4931-4326-96A6-F7C51B2913AD}" type="sibTrans" cxnId="{C5F76FA5-BA95-4DBA-99B6-C652790F3B2A}">
      <dgm:prSet/>
      <dgm:spPr/>
      <dgm:t>
        <a:bodyPr/>
        <a:lstStyle/>
        <a:p>
          <a:endParaRPr lang="en-US"/>
        </a:p>
      </dgm:t>
    </dgm:pt>
    <dgm:pt modelId="{4EF6781C-C778-40F1-9AEE-94773B6A45FC}" type="pres">
      <dgm:prSet presAssocID="{C2ED3A07-7BB2-4022-B371-ABDDF8736B70}" presName="Name0" presStyleCnt="0">
        <dgm:presLayoutVars>
          <dgm:dir/>
          <dgm:resizeHandles val="exact"/>
        </dgm:presLayoutVars>
      </dgm:prSet>
      <dgm:spPr/>
    </dgm:pt>
    <dgm:pt modelId="{A9618E3E-4CBF-425B-9868-1F0F2A0150CD}" type="pres">
      <dgm:prSet presAssocID="{C2ED3A07-7BB2-4022-B371-ABDDF8736B70}" presName="arrow" presStyleLbl="bgShp" presStyleIdx="0" presStyleCnt="1" custScaleY="78131"/>
      <dgm:spPr>
        <a:solidFill>
          <a:schemeClr val="accent1">
            <a:tint val="40000"/>
            <a:hueOff val="0"/>
            <a:satOff val="0"/>
            <a:lumOff val="0"/>
            <a:alpha val="52000"/>
          </a:schemeClr>
        </a:solidFill>
        <a:ln>
          <a:solidFill>
            <a:schemeClr val="accent1"/>
          </a:solidFill>
        </a:ln>
      </dgm:spPr>
    </dgm:pt>
    <dgm:pt modelId="{BCA6389D-938B-48A6-ABAD-A2F85455CACA}" type="pres">
      <dgm:prSet presAssocID="{C2ED3A07-7BB2-4022-B371-ABDDF8736B70}" presName="points" presStyleCnt="0"/>
      <dgm:spPr/>
    </dgm:pt>
    <dgm:pt modelId="{EB896A70-02EC-455F-B393-1E1F046F8450}" type="pres">
      <dgm:prSet presAssocID="{0E7BDA93-757E-4391-831B-C2C7D3268533}" presName="compositeA" presStyleCnt="0"/>
      <dgm:spPr/>
    </dgm:pt>
    <dgm:pt modelId="{DC6B7FCD-E04B-450C-BB30-0012D5AED3BE}" type="pres">
      <dgm:prSet presAssocID="{0E7BDA93-757E-4391-831B-C2C7D3268533}" presName="textA" presStyleLbl="revTx" presStyleIdx="0" presStyleCnt="5" custScaleX="113711">
        <dgm:presLayoutVars>
          <dgm:bulletEnabled val="1"/>
        </dgm:presLayoutVars>
      </dgm:prSet>
      <dgm:spPr/>
    </dgm:pt>
    <dgm:pt modelId="{F94B6E1A-8347-4707-9692-1F3058782547}" type="pres">
      <dgm:prSet presAssocID="{0E7BDA93-757E-4391-831B-C2C7D3268533}" presName="circleA" presStyleLbl="node1" presStyleIdx="0" presStyleCnt="5"/>
      <dgm:spPr/>
    </dgm:pt>
    <dgm:pt modelId="{C8FD3AEC-7AB1-4976-BB47-953F17F1E0F6}" type="pres">
      <dgm:prSet presAssocID="{0E7BDA93-757E-4391-831B-C2C7D3268533}" presName="spaceA" presStyleCnt="0"/>
      <dgm:spPr/>
    </dgm:pt>
    <dgm:pt modelId="{6CD31AA6-5FEA-414E-A1CF-8691382F608C}" type="pres">
      <dgm:prSet presAssocID="{C76D6FB9-B059-46B5-AD48-B9ADAB19ADB2}" presName="space" presStyleCnt="0"/>
      <dgm:spPr/>
    </dgm:pt>
    <dgm:pt modelId="{59F5682C-79F2-4ACE-A8A3-29A93784D483}" type="pres">
      <dgm:prSet presAssocID="{03D2AB71-6A15-460C-A931-82FDBF1E998E}" presName="compositeB" presStyleCnt="0"/>
      <dgm:spPr/>
    </dgm:pt>
    <dgm:pt modelId="{8D1B19BA-019F-48CF-9F80-6FDA408001E3}" type="pres">
      <dgm:prSet presAssocID="{03D2AB71-6A15-460C-A931-82FDBF1E998E}" presName="textB" presStyleLbl="revTx" presStyleIdx="1" presStyleCnt="5" custLinFactNeighborX="-45152" custLinFactNeighborY="-1196">
        <dgm:presLayoutVars>
          <dgm:bulletEnabled val="1"/>
        </dgm:presLayoutVars>
      </dgm:prSet>
      <dgm:spPr/>
    </dgm:pt>
    <dgm:pt modelId="{2C0B95D4-D96D-40FB-8902-D2F0A0FC9236}" type="pres">
      <dgm:prSet presAssocID="{03D2AB71-6A15-460C-A931-82FDBF1E998E}" presName="circleB" presStyleLbl="node1" presStyleIdx="1" presStyleCnt="5" custLinFactX="-84739" custLinFactNeighborX="-100000" custLinFactNeighborY="-2394"/>
      <dgm:spPr/>
    </dgm:pt>
    <dgm:pt modelId="{70D1172C-3ECE-46C0-98DE-2C53F240B905}" type="pres">
      <dgm:prSet presAssocID="{03D2AB71-6A15-460C-A931-82FDBF1E998E}" presName="spaceB" presStyleCnt="0"/>
      <dgm:spPr/>
    </dgm:pt>
    <dgm:pt modelId="{C2B1BA43-AC70-4E79-B646-1A96FF59AAE8}" type="pres">
      <dgm:prSet presAssocID="{74136135-4931-42B6-9D9F-3142C2213307}" presName="space" presStyleCnt="0"/>
      <dgm:spPr/>
    </dgm:pt>
    <dgm:pt modelId="{1187B4C5-8C6D-4B02-9379-F7D62CC29CC7}" type="pres">
      <dgm:prSet presAssocID="{1A47A0A6-0D92-4536-A793-CD5338C2EF1B}" presName="compositeA" presStyleCnt="0"/>
      <dgm:spPr/>
    </dgm:pt>
    <dgm:pt modelId="{07C0133F-BAE3-4851-932B-F77588324CAD}" type="pres">
      <dgm:prSet presAssocID="{1A47A0A6-0D92-4536-A793-CD5338C2EF1B}" presName="textA" presStyleLbl="revTx" presStyleIdx="2" presStyleCnt="5" custLinFactX="13430" custLinFactNeighborX="100000" custLinFactNeighborY="978">
        <dgm:presLayoutVars>
          <dgm:bulletEnabled val="1"/>
        </dgm:presLayoutVars>
      </dgm:prSet>
      <dgm:spPr/>
    </dgm:pt>
    <dgm:pt modelId="{65B0E19D-2E61-447F-85B4-8DF86892C552}" type="pres">
      <dgm:prSet presAssocID="{1A47A0A6-0D92-4536-A793-CD5338C2EF1B}" presName="circleA" presStyleLbl="node1" presStyleIdx="2" presStyleCnt="5" custLinFactX="200000" custLinFactNeighborX="257394" custLinFactNeighborY="1570"/>
      <dgm:spPr/>
    </dgm:pt>
    <dgm:pt modelId="{95552C82-C972-405B-B6E5-502CE2836F40}" type="pres">
      <dgm:prSet presAssocID="{1A47A0A6-0D92-4536-A793-CD5338C2EF1B}" presName="spaceA" presStyleCnt="0"/>
      <dgm:spPr/>
    </dgm:pt>
    <dgm:pt modelId="{1E06E4EF-6DBA-4555-BFA7-AC715D69B63C}" type="pres">
      <dgm:prSet presAssocID="{1520BE75-5114-4997-BB30-DA78F0B030FC}" presName="space" presStyleCnt="0"/>
      <dgm:spPr/>
    </dgm:pt>
    <dgm:pt modelId="{F2F01E64-6551-44A1-9FB6-D928924A51B2}" type="pres">
      <dgm:prSet presAssocID="{6B9F0B3D-9785-42B3-9B9A-FCF430544337}" presName="compositeB" presStyleCnt="0"/>
      <dgm:spPr/>
    </dgm:pt>
    <dgm:pt modelId="{66E21740-2DC8-4F54-B942-E27BB8EEF341}" type="pres">
      <dgm:prSet presAssocID="{6B9F0B3D-9785-42B3-9B9A-FCF430544337}" presName="textB" presStyleLbl="revTx" presStyleIdx="3" presStyleCnt="5" custLinFactNeighborX="71589">
        <dgm:presLayoutVars>
          <dgm:bulletEnabled val="1"/>
        </dgm:presLayoutVars>
      </dgm:prSet>
      <dgm:spPr/>
    </dgm:pt>
    <dgm:pt modelId="{309E0559-40FE-4645-980D-ABDB4026C204}" type="pres">
      <dgm:prSet presAssocID="{6B9F0B3D-9785-42B3-9B9A-FCF430544337}" presName="circleB" presStyleLbl="node1" presStyleIdx="3" presStyleCnt="5" custLinFactX="100000" custLinFactNeighborX="187167" custLinFactNeighborY="4866"/>
      <dgm:spPr/>
    </dgm:pt>
    <dgm:pt modelId="{A4DFA63F-1476-49BE-8FAA-D7E021AA60A5}" type="pres">
      <dgm:prSet presAssocID="{6B9F0B3D-9785-42B3-9B9A-FCF430544337}" presName="spaceB" presStyleCnt="0"/>
      <dgm:spPr/>
    </dgm:pt>
    <dgm:pt modelId="{D22C3A56-F238-4925-9CB3-1E0720BDBB5D}" type="pres">
      <dgm:prSet presAssocID="{BE7E1A62-F06F-4B46-94F4-B61ED1CC325D}" presName="space" presStyleCnt="0"/>
      <dgm:spPr/>
    </dgm:pt>
    <dgm:pt modelId="{F1DA420D-EA1E-43E8-93F5-313A06A0EF98}" type="pres">
      <dgm:prSet presAssocID="{F3B648AD-FAA2-4045-B029-04C4D23A282C}" presName="compositeA" presStyleCnt="0"/>
      <dgm:spPr/>
    </dgm:pt>
    <dgm:pt modelId="{C831AADD-46CD-401E-A3DF-4DF54D6F1ED7}" type="pres">
      <dgm:prSet presAssocID="{F3B648AD-FAA2-4045-B029-04C4D23A282C}" presName="textA" presStyleLbl="revTx" presStyleIdx="4" presStyleCnt="5" custLinFactNeighborX="23283" custLinFactNeighborY="1795">
        <dgm:presLayoutVars>
          <dgm:bulletEnabled val="1"/>
        </dgm:presLayoutVars>
      </dgm:prSet>
      <dgm:spPr/>
    </dgm:pt>
    <dgm:pt modelId="{8C32C8C3-56DB-4F7F-BE8D-651D6345A2CB}" type="pres">
      <dgm:prSet presAssocID="{F3B648AD-FAA2-4045-B029-04C4D23A282C}" presName="circleA" presStyleLbl="node1" presStyleIdx="4" presStyleCnt="5" custLinFactX="509" custLinFactNeighborX="100000" custLinFactNeighborY="2393"/>
      <dgm:spPr/>
    </dgm:pt>
    <dgm:pt modelId="{8A8BD23F-6A4C-4109-866A-9B240E1DBF5B}" type="pres">
      <dgm:prSet presAssocID="{F3B648AD-FAA2-4045-B029-04C4D23A282C}" presName="spaceA" presStyleCnt="0"/>
      <dgm:spPr/>
    </dgm:pt>
  </dgm:ptLst>
  <dgm:cxnLst>
    <dgm:cxn modelId="{7E39C612-66E6-4CF1-90D2-5EEF5CF815F8}" type="presOf" srcId="{0E7BDA93-757E-4391-831B-C2C7D3268533}" destId="{DC6B7FCD-E04B-450C-BB30-0012D5AED3BE}" srcOrd="0" destOrd="0" presId="urn:microsoft.com/office/officeart/2005/8/layout/hProcess11"/>
    <dgm:cxn modelId="{578AA421-1855-4295-A780-09E7FFDFFA9D}" srcId="{C2ED3A07-7BB2-4022-B371-ABDDF8736B70}" destId="{1A47A0A6-0D92-4536-A793-CD5338C2EF1B}" srcOrd="2" destOrd="0" parTransId="{2D01BCE0-A584-4DB2-995B-F452E10991C7}" sibTransId="{1520BE75-5114-4997-BB30-DA78F0B030FC}"/>
    <dgm:cxn modelId="{AA8A0F62-0303-4EE5-ADFF-B273CD3B1C5B}" srcId="{C2ED3A07-7BB2-4022-B371-ABDDF8736B70}" destId="{6B9F0B3D-9785-42B3-9B9A-FCF430544337}" srcOrd="3" destOrd="0" parTransId="{661FD538-7ABD-4EDC-9497-8E2DC30B41DD}" sibTransId="{BE7E1A62-F06F-4B46-94F4-B61ED1CC325D}"/>
    <dgm:cxn modelId="{B0E21846-3C4C-452C-BE6C-A84312D318D7}" type="presOf" srcId="{F3B648AD-FAA2-4045-B029-04C4D23A282C}" destId="{C831AADD-46CD-401E-A3DF-4DF54D6F1ED7}" srcOrd="0" destOrd="0" presId="urn:microsoft.com/office/officeart/2005/8/layout/hProcess11"/>
    <dgm:cxn modelId="{0650C957-CDF4-421B-8CC0-A3B8C3AFAEDC}" type="presOf" srcId="{03D2AB71-6A15-460C-A931-82FDBF1E998E}" destId="{8D1B19BA-019F-48CF-9F80-6FDA408001E3}" srcOrd="0" destOrd="0" presId="urn:microsoft.com/office/officeart/2005/8/layout/hProcess11"/>
    <dgm:cxn modelId="{E57FD758-8A29-4D75-A48D-FC737F4D5733}" type="presOf" srcId="{6B9F0B3D-9785-42B3-9B9A-FCF430544337}" destId="{66E21740-2DC8-4F54-B942-E27BB8EEF341}" srcOrd="0" destOrd="0" presId="urn:microsoft.com/office/officeart/2005/8/layout/hProcess11"/>
    <dgm:cxn modelId="{474BA893-2B04-42A3-A095-69F843BDE52F}" type="presOf" srcId="{1A47A0A6-0D92-4536-A793-CD5338C2EF1B}" destId="{07C0133F-BAE3-4851-932B-F77588324CAD}" srcOrd="0" destOrd="0" presId="urn:microsoft.com/office/officeart/2005/8/layout/hProcess11"/>
    <dgm:cxn modelId="{C5F76FA5-BA95-4DBA-99B6-C652790F3B2A}" srcId="{C2ED3A07-7BB2-4022-B371-ABDDF8736B70}" destId="{F3B648AD-FAA2-4045-B029-04C4D23A282C}" srcOrd="4" destOrd="0" parTransId="{1AAA7983-FE79-4D6A-8B91-D8B23D18C063}" sibTransId="{51B39C5B-4931-4326-96A6-F7C51B2913AD}"/>
    <dgm:cxn modelId="{32BB06BE-CA21-4C48-A703-9873108ED35E}" type="presOf" srcId="{C2ED3A07-7BB2-4022-B371-ABDDF8736B70}" destId="{4EF6781C-C778-40F1-9AEE-94773B6A45FC}" srcOrd="0" destOrd="0" presId="urn:microsoft.com/office/officeart/2005/8/layout/hProcess11"/>
    <dgm:cxn modelId="{6BCC1FD8-22F2-4DE3-8B56-AD62EEA5EDE3}" srcId="{C2ED3A07-7BB2-4022-B371-ABDDF8736B70}" destId="{03D2AB71-6A15-460C-A931-82FDBF1E998E}" srcOrd="1" destOrd="0" parTransId="{B922C63D-4409-47AA-BDF0-057C1E8263B3}" sibTransId="{74136135-4931-42B6-9D9F-3142C2213307}"/>
    <dgm:cxn modelId="{A5EF95E3-D051-4BC9-B1C5-B8C44623A986}" srcId="{C2ED3A07-7BB2-4022-B371-ABDDF8736B70}" destId="{0E7BDA93-757E-4391-831B-C2C7D3268533}" srcOrd="0" destOrd="0" parTransId="{B15FB67B-F6AC-4697-8B5D-D2B25A170523}" sibTransId="{C76D6FB9-B059-46B5-AD48-B9ADAB19ADB2}"/>
    <dgm:cxn modelId="{BF2829A4-3692-4751-ABF4-17B0BEAB40E5}" type="presParOf" srcId="{4EF6781C-C778-40F1-9AEE-94773B6A45FC}" destId="{A9618E3E-4CBF-425B-9868-1F0F2A0150CD}" srcOrd="0" destOrd="0" presId="urn:microsoft.com/office/officeart/2005/8/layout/hProcess11"/>
    <dgm:cxn modelId="{F947956C-0B76-47A8-9ADB-E0FC7F6D7AE7}" type="presParOf" srcId="{4EF6781C-C778-40F1-9AEE-94773B6A45FC}" destId="{BCA6389D-938B-48A6-ABAD-A2F85455CACA}" srcOrd="1" destOrd="0" presId="urn:microsoft.com/office/officeart/2005/8/layout/hProcess11"/>
    <dgm:cxn modelId="{41F85F3E-EBC4-45EC-85FC-A3BC6728FFB6}" type="presParOf" srcId="{BCA6389D-938B-48A6-ABAD-A2F85455CACA}" destId="{EB896A70-02EC-455F-B393-1E1F046F8450}" srcOrd="0" destOrd="0" presId="urn:microsoft.com/office/officeart/2005/8/layout/hProcess11"/>
    <dgm:cxn modelId="{256C8D1A-BE57-4D3A-AE78-C915CE41981B}" type="presParOf" srcId="{EB896A70-02EC-455F-B393-1E1F046F8450}" destId="{DC6B7FCD-E04B-450C-BB30-0012D5AED3BE}" srcOrd="0" destOrd="0" presId="urn:microsoft.com/office/officeart/2005/8/layout/hProcess11"/>
    <dgm:cxn modelId="{61CB715A-E5B7-4166-9377-5B6BE24D4C15}" type="presParOf" srcId="{EB896A70-02EC-455F-B393-1E1F046F8450}" destId="{F94B6E1A-8347-4707-9692-1F3058782547}" srcOrd="1" destOrd="0" presId="urn:microsoft.com/office/officeart/2005/8/layout/hProcess11"/>
    <dgm:cxn modelId="{B03F147D-0E1C-43E8-84EE-B5014C87642A}" type="presParOf" srcId="{EB896A70-02EC-455F-B393-1E1F046F8450}" destId="{C8FD3AEC-7AB1-4976-BB47-953F17F1E0F6}" srcOrd="2" destOrd="0" presId="urn:microsoft.com/office/officeart/2005/8/layout/hProcess11"/>
    <dgm:cxn modelId="{4479A103-421B-4213-B4B8-DFCA2D6F3B80}" type="presParOf" srcId="{BCA6389D-938B-48A6-ABAD-A2F85455CACA}" destId="{6CD31AA6-5FEA-414E-A1CF-8691382F608C}" srcOrd="1" destOrd="0" presId="urn:microsoft.com/office/officeart/2005/8/layout/hProcess11"/>
    <dgm:cxn modelId="{CCB2513C-D034-4FAB-9063-339C92D82CCE}" type="presParOf" srcId="{BCA6389D-938B-48A6-ABAD-A2F85455CACA}" destId="{59F5682C-79F2-4ACE-A8A3-29A93784D483}" srcOrd="2" destOrd="0" presId="urn:microsoft.com/office/officeart/2005/8/layout/hProcess11"/>
    <dgm:cxn modelId="{17938F72-B330-410A-94B7-8DF163FAE698}" type="presParOf" srcId="{59F5682C-79F2-4ACE-A8A3-29A93784D483}" destId="{8D1B19BA-019F-48CF-9F80-6FDA408001E3}" srcOrd="0" destOrd="0" presId="urn:microsoft.com/office/officeart/2005/8/layout/hProcess11"/>
    <dgm:cxn modelId="{49116406-5773-4CEA-A509-DEF175FD644D}" type="presParOf" srcId="{59F5682C-79F2-4ACE-A8A3-29A93784D483}" destId="{2C0B95D4-D96D-40FB-8902-D2F0A0FC9236}" srcOrd="1" destOrd="0" presId="urn:microsoft.com/office/officeart/2005/8/layout/hProcess11"/>
    <dgm:cxn modelId="{27359BC2-C71E-4807-AC78-3A793D11B0FC}" type="presParOf" srcId="{59F5682C-79F2-4ACE-A8A3-29A93784D483}" destId="{70D1172C-3ECE-46C0-98DE-2C53F240B905}" srcOrd="2" destOrd="0" presId="urn:microsoft.com/office/officeart/2005/8/layout/hProcess11"/>
    <dgm:cxn modelId="{7D2A870B-5B11-47D3-AD82-C678E397AEDA}" type="presParOf" srcId="{BCA6389D-938B-48A6-ABAD-A2F85455CACA}" destId="{C2B1BA43-AC70-4E79-B646-1A96FF59AAE8}" srcOrd="3" destOrd="0" presId="urn:microsoft.com/office/officeart/2005/8/layout/hProcess11"/>
    <dgm:cxn modelId="{FE674C09-4821-4A04-BD83-7BA1DBCACD23}" type="presParOf" srcId="{BCA6389D-938B-48A6-ABAD-A2F85455CACA}" destId="{1187B4C5-8C6D-4B02-9379-F7D62CC29CC7}" srcOrd="4" destOrd="0" presId="urn:microsoft.com/office/officeart/2005/8/layout/hProcess11"/>
    <dgm:cxn modelId="{4F195D49-F82C-40BB-ABE6-D299BA270114}" type="presParOf" srcId="{1187B4C5-8C6D-4B02-9379-F7D62CC29CC7}" destId="{07C0133F-BAE3-4851-932B-F77588324CAD}" srcOrd="0" destOrd="0" presId="urn:microsoft.com/office/officeart/2005/8/layout/hProcess11"/>
    <dgm:cxn modelId="{10738D82-D8C4-41E4-B992-D439EA950FD2}" type="presParOf" srcId="{1187B4C5-8C6D-4B02-9379-F7D62CC29CC7}" destId="{65B0E19D-2E61-447F-85B4-8DF86892C552}" srcOrd="1" destOrd="0" presId="urn:microsoft.com/office/officeart/2005/8/layout/hProcess11"/>
    <dgm:cxn modelId="{49E5F1EB-ED09-43EA-9E4C-B83E2F990EA2}" type="presParOf" srcId="{1187B4C5-8C6D-4B02-9379-F7D62CC29CC7}" destId="{95552C82-C972-405B-B6E5-502CE2836F40}" srcOrd="2" destOrd="0" presId="urn:microsoft.com/office/officeart/2005/8/layout/hProcess11"/>
    <dgm:cxn modelId="{9DC38340-6044-421D-85B9-39200D51AB08}" type="presParOf" srcId="{BCA6389D-938B-48A6-ABAD-A2F85455CACA}" destId="{1E06E4EF-6DBA-4555-BFA7-AC715D69B63C}" srcOrd="5" destOrd="0" presId="urn:microsoft.com/office/officeart/2005/8/layout/hProcess11"/>
    <dgm:cxn modelId="{7293F76B-3642-482A-87A3-2442EF65B67F}" type="presParOf" srcId="{BCA6389D-938B-48A6-ABAD-A2F85455CACA}" destId="{F2F01E64-6551-44A1-9FB6-D928924A51B2}" srcOrd="6" destOrd="0" presId="urn:microsoft.com/office/officeart/2005/8/layout/hProcess11"/>
    <dgm:cxn modelId="{E3EDC2B8-64D3-4BA3-B03E-E7DE3FF663DC}" type="presParOf" srcId="{F2F01E64-6551-44A1-9FB6-D928924A51B2}" destId="{66E21740-2DC8-4F54-B942-E27BB8EEF341}" srcOrd="0" destOrd="0" presId="urn:microsoft.com/office/officeart/2005/8/layout/hProcess11"/>
    <dgm:cxn modelId="{78E33CCD-8B75-4ED4-8678-A332F2DBA3C2}" type="presParOf" srcId="{F2F01E64-6551-44A1-9FB6-D928924A51B2}" destId="{309E0559-40FE-4645-980D-ABDB4026C204}" srcOrd="1" destOrd="0" presId="urn:microsoft.com/office/officeart/2005/8/layout/hProcess11"/>
    <dgm:cxn modelId="{4422AEFF-6A54-431D-937C-CE307AE88D4B}" type="presParOf" srcId="{F2F01E64-6551-44A1-9FB6-D928924A51B2}" destId="{A4DFA63F-1476-49BE-8FAA-D7E021AA60A5}" srcOrd="2" destOrd="0" presId="urn:microsoft.com/office/officeart/2005/8/layout/hProcess11"/>
    <dgm:cxn modelId="{810D4171-C14D-4A4C-9E06-DFCCA17A02FB}" type="presParOf" srcId="{BCA6389D-938B-48A6-ABAD-A2F85455CACA}" destId="{D22C3A56-F238-4925-9CB3-1E0720BDBB5D}" srcOrd="7" destOrd="0" presId="urn:microsoft.com/office/officeart/2005/8/layout/hProcess11"/>
    <dgm:cxn modelId="{9B8EC787-AF02-447D-B026-E12737CDD997}" type="presParOf" srcId="{BCA6389D-938B-48A6-ABAD-A2F85455CACA}" destId="{F1DA420D-EA1E-43E8-93F5-313A06A0EF98}" srcOrd="8" destOrd="0" presId="urn:microsoft.com/office/officeart/2005/8/layout/hProcess11"/>
    <dgm:cxn modelId="{5123A855-1287-400F-8A92-4329335AEADE}" type="presParOf" srcId="{F1DA420D-EA1E-43E8-93F5-313A06A0EF98}" destId="{C831AADD-46CD-401E-A3DF-4DF54D6F1ED7}" srcOrd="0" destOrd="0" presId="urn:microsoft.com/office/officeart/2005/8/layout/hProcess11"/>
    <dgm:cxn modelId="{48A0AE4A-8014-4300-9F51-BE599713B46B}" type="presParOf" srcId="{F1DA420D-EA1E-43E8-93F5-313A06A0EF98}" destId="{8C32C8C3-56DB-4F7F-BE8D-651D6345A2CB}" srcOrd="1" destOrd="0" presId="urn:microsoft.com/office/officeart/2005/8/layout/hProcess11"/>
    <dgm:cxn modelId="{579283F6-8447-4777-947A-75492BDF7D8D}" type="presParOf" srcId="{F1DA420D-EA1E-43E8-93F5-313A06A0EF98}" destId="{8A8BD23F-6A4C-4109-866A-9B240E1DBF5B}" srcOrd="2" destOrd="0" presId="urn:microsoft.com/office/officeart/2005/8/layout/hProcess1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AB9DB-8A35-4590-B9D8-A35244AC7494}">
      <dsp:nvSpPr>
        <dsp:cNvPr id="0" name=""/>
        <dsp:cNvSpPr/>
      </dsp:nvSpPr>
      <dsp:spPr>
        <a:xfrm>
          <a:off x="32" y="107462"/>
          <a:ext cx="3139727"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Prohibited </a:t>
          </a:r>
          <a:r>
            <a:rPr lang="en-US" sz="1400" b="1" kern="1200" dirty="0">
              <a:ln>
                <a:solidFill>
                  <a:schemeClr val="tx1"/>
                </a:solidFill>
              </a:ln>
            </a:rPr>
            <a:t> </a:t>
          </a:r>
        </a:p>
      </dsp:txBody>
      <dsp:txXfrm>
        <a:off x="32" y="107462"/>
        <a:ext cx="3139727" cy="403200"/>
      </dsp:txXfrm>
    </dsp:sp>
    <dsp:sp modelId="{C7E5E6EA-AF48-4491-977D-5D1B8355314E}">
      <dsp:nvSpPr>
        <dsp:cNvPr id="0" name=""/>
        <dsp:cNvSpPr/>
      </dsp:nvSpPr>
      <dsp:spPr>
        <a:xfrm>
          <a:off x="32" y="510662"/>
          <a:ext cx="3139727" cy="29206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a:t>Do not </a:t>
          </a:r>
          <a:r>
            <a:rPr lang="en-US" sz="1400" kern="1200" dirty="0"/>
            <a:t>begin marketing for the prospective plan year offerings until October 1.</a:t>
          </a:r>
        </a:p>
        <a:p>
          <a:pPr marL="114300" lvl="1" indent="-114300" algn="l" defTabSz="622300">
            <a:lnSpc>
              <a:spcPct val="90000"/>
            </a:lnSpc>
            <a:spcBef>
              <a:spcPct val="0"/>
            </a:spcBef>
            <a:spcAft>
              <a:spcPct val="15000"/>
            </a:spcAft>
            <a:buChar char="•"/>
          </a:pPr>
          <a:r>
            <a:rPr lang="en-US" sz="1400" b="1" i="1" kern="1200" dirty="0"/>
            <a:t>Do not </a:t>
          </a:r>
          <a:r>
            <a:rPr lang="en-US" sz="1400" kern="1200" dirty="0"/>
            <a:t>begin marketing for the prospective plan year offerings under the pretext of plan business until October 1.</a:t>
          </a:r>
        </a:p>
        <a:p>
          <a:pPr marL="114300" lvl="1" indent="-114300" algn="l" defTabSz="622300">
            <a:lnSpc>
              <a:spcPct val="90000"/>
            </a:lnSpc>
            <a:spcBef>
              <a:spcPct val="0"/>
            </a:spcBef>
            <a:spcAft>
              <a:spcPct val="15000"/>
            </a:spcAft>
            <a:buChar char="•"/>
          </a:pPr>
          <a:r>
            <a:rPr lang="en-US" sz="1400" b="1" i="1" kern="1200" dirty="0"/>
            <a:t>Do not </a:t>
          </a:r>
          <a:r>
            <a:rPr lang="en-US" sz="1400" kern="1200" dirty="0"/>
            <a:t>“Knowingly target” or send unsolicited marketing materials to any MA or PDP enrollee.</a:t>
          </a:r>
        </a:p>
        <a:p>
          <a:pPr marL="114300" lvl="1" indent="-114300" algn="l" defTabSz="622300">
            <a:lnSpc>
              <a:spcPct val="90000"/>
            </a:lnSpc>
            <a:spcBef>
              <a:spcPct val="0"/>
            </a:spcBef>
            <a:spcAft>
              <a:spcPct val="15000"/>
            </a:spcAft>
            <a:buChar char="•"/>
          </a:pPr>
          <a:r>
            <a:rPr lang="en-US" sz="1400" b="1" i="1" kern="1200" dirty="0"/>
            <a:t>Do not </a:t>
          </a:r>
          <a:r>
            <a:rPr lang="en-US" sz="1400" kern="1200" dirty="0"/>
            <a:t>market any non-health-related product during any marketing activity or presentation, including appointments.</a:t>
          </a:r>
        </a:p>
      </dsp:txBody>
      <dsp:txXfrm>
        <a:off x="32" y="510662"/>
        <a:ext cx="3139727" cy="2920679"/>
      </dsp:txXfrm>
    </dsp:sp>
    <dsp:sp modelId="{2079D367-FFF8-4CE1-86F6-A9EF676CED4C}">
      <dsp:nvSpPr>
        <dsp:cNvPr id="0" name=""/>
        <dsp:cNvSpPr/>
      </dsp:nvSpPr>
      <dsp:spPr>
        <a:xfrm>
          <a:off x="3579322" y="107462"/>
          <a:ext cx="3139727"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Allowed</a:t>
          </a:r>
          <a:r>
            <a:rPr lang="en-US" sz="1600" kern="1200" dirty="0">
              <a:ln>
                <a:solidFill>
                  <a:schemeClr val="tx1"/>
                </a:solidFill>
              </a:ln>
            </a:rPr>
            <a:t> </a:t>
          </a:r>
        </a:p>
      </dsp:txBody>
      <dsp:txXfrm>
        <a:off x="3579322" y="107462"/>
        <a:ext cx="3139727" cy="403200"/>
      </dsp:txXfrm>
    </dsp:sp>
    <dsp:sp modelId="{CBD1350A-EB81-43CD-9282-61EC76227576}">
      <dsp:nvSpPr>
        <dsp:cNvPr id="0" name=""/>
        <dsp:cNvSpPr/>
      </dsp:nvSpPr>
      <dsp:spPr>
        <a:xfrm>
          <a:off x="3579322" y="510662"/>
          <a:ext cx="3139727" cy="29206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a:t>Do</a:t>
          </a:r>
          <a:r>
            <a:rPr lang="en-US" sz="1400" kern="1200" dirty="0"/>
            <a:t> market to beneficiaries aging in Medicare who have not yet made an enrollment decision.</a:t>
          </a:r>
        </a:p>
        <a:p>
          <a:pPr marL="114300" lvl="1" indent="-114300" algn="l" defTabSz="622300">
            <a:lnSpc>
              <a:spcPct val="90000"/>
            </a:lnSpc>
            <a:spcBef>
              <a:spcPct val="0"/>
            </a:spcBef>
            <a:spcAft>
              <a:spcPct val="15000"/>
            </a:spcAft>
            <a:buChar char="•"/>
          </a:pPr>
          <a:r>
            <a:rPr lang="en-US" sz="1400" b="1" i="1" kern="1200" dirty="0"/>
            <a:t>Do</a:t>
          </a:r>
          <a:r>
            <a:rPr lang="en-US" sz="1400" b="1" kern="1200" dirty="0"/>
            <a:t> </a:t>
          </a:r>
          <a:r>
            <a:rPr lang="en-US" sz="1400" kern="1200" dirty="0"/>
            <a:t>market 5-Star plans to beneficiaries in the service area of the plan through November 30 (and after November 30 if the plan has received a 5-Star ranking for the next plan year).</a:t>
          </a:r>
        </a:p>
      </dsp:txBody>
      <dsp:txXfrm>
        <a:off x="3579322" y="510662"/>
        <a:ext cx="3139727" cy="2920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2B54D-E816-411E-A499-8786D03346B4}">
      <dsp:nvSpPr>
        <dsp:cNvPr id="0" name=""/>
        <dsp:cNvSpPr/>
      </dsp:nvSpPr>
      <dsp:spPr>
        <a:xfrm>
          <a:off x="39" y="15289"/>
          <a:ext cx="3770948"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Prohibited Activities </a:t>
          </a:r>
        </a:p>
      </dsp:txBody>
      <dsp:txXfrm>
        <a:off x="39" y="15289"/>
        <a:ext cx="3770948" cy="345600"/>
      </dsp:txXfrm>
    </dsp:sp>
    <dsp:sp modelId="{40B0FB7C-B271-484E-A0C1-DF532F6BC401}">
      <dsp:nvSpPr>
        <dsp:cNvPr id="0" name=""/>
        <dsp:cNvSpPr/>
      </dsp:nvSpPr>
      <dsp:spPr>
        <a:xfrm>
          <a:off x="39" y="360889"/>
          <a:ext cx="3770948" cy="2894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1" kern="1200" dirty="0"/>
            <a:t>Do not </a:t>
          </a:r>
          <a:r>
            <a:rPr lang="en-US" sz="1200" kern="1200" dirty="0"/>
            <a:t>schedule future marketing appointments (individual sales appointments).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make available or collect Scope of Appointment forms.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distribute plan-specific materials.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distribute plan-specific premium or benefit information.</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discuss any plans offered.</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distribute or collect plan applications (enrollment forms).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make any sales or marketing presentations.</a:t>
          </a:r>
        </a:p>
        <a:p>
          <a:pPr marL="114300" lvl="1" indent="-114300" algn="l" defTabSz="533400">
            <a:lnSpc>
              <a:spcPct val="90000"/>
            </a:lnSpc>
            <a:spcBef>
              <a:spcPct val="0"/>
            </a:spcBef>
            <a:spcAft>
              <a:spcPct val="15000"/>
            </a:spcAft>
            <a:buChar char="•"/>
          </a:pPr>
          <a:r>
            <a:rPr lang="en-US" sz="1200" b="1" i="1" kern="1200" dirty="0"/>
            <a:t>Do not</a:t>
          </a:r>
          <a:r>
            <a:rPr lang="en-US" sz="1200" kern="1200" dirty="0"/>
            <a:t> hold an educational event in a home or one-on-one setting.</a:t>
          </a:r>
        </a:p>
      </dsp:txBody>
      <dsp:txXfrm>
        <a:off x="39" y="360889"/>
        <a:ext cx="3770948" cy="2894602"/>
      </dsp:txXfrm>
    </dsp:sp>
    <dsp:sp modelId="{D50EE2F8-E8B7-4589-BF82-3E5CE9E6EACE}">
      <dsp:nvSpPr>
        <dsp:cNvPr id="0" name=""/>
        <dsp:cNvSpPr/>
      </dsp:nvSpPr>
      <dsp:spPr>
        <a:xfrm>
          <a:off x="4298920" y="15289"/>
          <a:ext cx="3770948"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Allowed Activities </a:t>
          </a:r>
        </a:p>
      </dsp:txBody>
      <dsp:txXfrm>
        <a:off x="4298920" y="15289"/>
        <a:ext cx="3770948" cy="345600"/>
      </dsp:txXfrm>
    </dsp:sp>
    <dsp:sp modelId="{3C8A83AD-477F-4062-B089-841748552962}">
      <dsp:nvSpPr>
        <dsp:cNvPr id="0" name=""/>
        <dsp:cNvSpPr/>
      </dsp:nvSpPr>
      <dsp:spPr>
        <a:xfrm>
          <a:off x="4298920" y="360889"/>
          <a:ext cx="3770948" cy="2894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1" u="none" kern="1200" dirty="0"/>
            <a:t>Do</a:t>
          </a:r>
          <a:r>
            <a:rPr lang="en-US" sz="1200" kern="1200" dirty="0"/>
            <a:t> educate consumers about Medicare, Medicare Advantage, Prescription Drug, or other</a:t>
          </a:r>
        </a:p>
        <a:p>
          <a:pPr marL="114300" lvl="1" indent="-114300" algn="l" defTabSz="533400">
            <a:lnSpc>
              <a:spcPct val="90000"/>
            </a:lnSpc>
            <a:spcBef>
              <a:spcPct val="0"/>
            </a:spcBef>
            <a:spcAft>
              <a:spcPct val="15000"/>
            </a:spcAft>
            <a:buChar char="•"/>
          </a:pPr>
          <a:r>
            <a:rPr lang="en-US" sz="1200" b="1" i="1" kern="1200" dirty="0"/>
            <a:t>Do</a:t>
          </a:r>
          <a:r>
            <a:rPr lang="en-US" sz="1200" kern="1200" dirty="0"/>
            <a:t> Medicare Programs.</a:t>
          </a:r>
        </a:p>
        <a:p>
          <a:pPr marL="114300" lvl="1" indent="-114300" algn="l" defTabSz="533400">
            <a:lnSpc>
              <a:spcPct val="90000"/>
            </a:lnSpc>
            <a:spcBef>
              <a:spcPct val="0"/>
            </a:spcBef>
            <a:spcAft>
              <a:spcPct val="15000"/>
            </a:spcAft>
            <a:buChar char="•"/>
          </a:pPr>
          <a:r>
            <a:rPr lang="en-US" sz="1200" b="1" i="1" kern="1200" dirty="0"/>
            <a:t>Do</a:t>
          </a:r>
          <a:r>
            <a:rPr lang="en-US" sz="1200" kern="1200" dirty="0"/>
            <a:t> distribute communications materials.</a:t>
          </a:r>
        </a:p>
        <a:p>
          <a:pPr marL="114300" lvl="1" indent="-114300" algn="l" defTabSz="533400">
            <a:lnSpc>
              <a:spcPct val="90000"/>
            </a:lnSpc>
            <a:spcBef>
              <a:spcPct val="0"/>
            </a:spcBef>
            <a:spcAft>
              <a:spcPct val="15000"/>
            </a:spcAft>
            <a:buChar char="•"/>
          </a:pPr>
          <a:r>
            <a:rPr lang="en-US" sz="1200" b="1" i="1" kern="1200" dirty="0"/>
            <a:t>Do </a:t>
          </a:r>
          <a:r>
            <a:rPr lang="en-US" sz="1200" kern="1200" dirty="0"/>
            <a:t>display a banner with your agency name and/or agency logo.</a:t>
          </a:r>
        </a:p>
        <a:p>
          <a:pPr marL="114300" lvl="1" indent="-114300" algn="l" defTabSz="533400">
            <a:lnSpc>
              <a:spcPct val="90000"/>
            </a:lnSpc>
            <a:spcBef>
              <a:spcPct val="0"/>
            </a:spcBef>
            <a:spcAft>
              <a:spcPct val="15000"/>
            </a:spcAft>
            <a:buChar char="•"/>
          </a:pPr>
          <a:r>
            <a:rPr lang="en-US" sz="1200" b="1" i="1" kern="1200" dirty="0"/>
            <a:t>Do</a:t>
          </a:r>
          <a:r>
            <a:rPr lang="en-US" sz="1200" kern="1200" dirty="0"/>
            <a:t> distribute your business cards and contact information for beneficiaries to initiate contact.</a:t>
          </a:r>
        </a:p>
        <a:p>
          <a:pPr marL="114300" lvl="1" indent="-114300" algn="l" defTabSz="533400">
            <a:lnSpc>
              <a:spcPct val="90000"/>
            </a:lnSpc>
            <a:spcBef>
              <a:spcPct val="0"/>
            </a:spcBef>
            <a:spcAft>
              <a:spcPct val="15000"/>
            </a:spcAft>
            <a:buChar char="•"/>
          </a:pPr>
          <a:r>
            <a:rPr lang="en-US" sz="1200" b="1" i="1" kern="1200" dirty="0"/>
            <a:t>Do</a:t>
          </a:r>
          <a:r>
            <a:rPr lang="en-US" sz="1200" kern="1200" dirty="0"/>
            <a:t> make available and collect permission to contact forms, such as BRCs, for attendees to request contact from the agent.</a:t>
          </a:r>
        </a:p>
        <a:p>
          <a:pPr marL="114300" lvl="1" indent="-114300" algn="l" defTabSz="533400">
            <a:lnSpc>
              <a:spcPct val="90000"/>
            </a:lnSpc>
            <a:spcBef>
              <a:spcPct val="0"/>
            </a:spcBef>
            <a:spcAft>
              <a:spcPct val="15000"/>
            </a:spcAft>
            <a:buChar char="•"/>
          </a:pPr>
          <a:r>
            <a:rPr lang="en-US" sz="1200" b="1" i="1" kern="1200" dirty="0"/>
            <a:t>Do</a:t>
          </a:r>
          <a:r>
            <a:rPr lang="en-US" sz="1200" kern="1200" dirty="0"/>
            <a:t> answer questions asked by consumers (provided the response doesn’t go beyond the scope of the question asked).</a:t>
          </a:r>
        </a:p>
        <a:p>
          <a:pPr marL="114300" lvl="1" indent="-114300" algn="l" defTabSz="533400">
            <a:lnSpc>
              <a:spcPct val="90000"/>
            </a:lnSpc>
            <a:spcBef>
              <a:spcPct val="0"/>
            </a:spcBef>
            <a:spcAft>
              <a:spcPct val="15000"/>
            </a:spcAft>
            <a:buChar char="•"/>
          </a:pPr>
          <a:r>
            <a:rPr lang="en-US" sz="1200" b="1" i="1" kern="1200" dirty="0"/>
            <a:t>Do </a:t>
          </a:r>
          <a:r>
            <a:rPr lang="en-US" sz="1200" b="0" i="0" u="none" kern="1200" dirty="0"/>
            <a:t>provide meals or snacks (as long as they do not exceed $15 in value)</a:t>
          </a:r>
        </a:p>
      </dsp:txBody>
      <dsp:txXfrm>
        <a:off x="4298920" y="360889"/>
        <a:ext cx="3770948" cy="2894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A751F-16FD-4EB1-AC43-E4CD724BD04D}">
      <dsp:nvSpPr>
        <dsp:cNvPr id="0" name=""/>
        <dsp:cNvSpPr/>
      </dsp:nvSpPr>
      <dsp:spPr>
        <a:xfrm>
          <a:off x="42" y="206838"/>
          <a:ext cx="403018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Prohibited Activities </a:t>
          </a:r>
        </a:p>
      </dsp:txBody>
      <dsp:txXfrm>
        <a:off x="42" y="206838"/>
        <a:ext cx="4030189" cy="345600"/>
      </dsp:txXfrm>
    </dsp:sp>
    <dsp:sp modelId="{C9F98E70-74DD-4FB6-BE3C-41D15A2EA5AA}">
      <dsp:nvSpPr>
        <dsp:cNvPr id="0" name=""/>
        <dsp:cNvSpPr/>
      </dsp:nvSpPr>
      <dsp:spPr>
        <a:xfrm>
          <a:off x="42" y="552438"/>
          <a:ext cx="4030189" cy="25034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1" kern="1200" dirty="0"/>
            <a:t>Do not </a:t>
          </a:r>
          <a:r>
            <a:rPr lang="en-US" sz="1200" kern="1200" dirty="0"/>
            <a:t>distribute any advertisements or invitations that contain marketing content that were not provided or approved by the carriers you are representing. </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require attendees to provide contact information as a prerequisite for attending an event.</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require attendees to sign-in or require sign-in sheets.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conduct health screenings, health surveys, or other activities that could be viewed as being used to target a subset of members.</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approach beneficiaries at an informal sales and marketing event, such as a booth, kiosk, or table.</a:t>
          </a:r>
        </a:p>
        <a:p>
          <a:pPr marL="114300" lvl="1" indent="-114300" algn="l" defTabSz="533400">
            <a:lnSpc>
              <a:spcPct val="90000"/>
            </a:lnSpc>
            <a:spcBef>
              <a:spcPct val="0"/>
            </a:spcBef>
            <a:spcAft>
              <a:spcPct val="15000"/>
            </a:spcAft>
            <a:buChar char="•"/>
          </a:pPr>
          <a:r>
            <a:rPr lang="en-US" sz="1200" b="1" i="1" kern="1200" dirty="0"/>
            <a:t>Do not </a:t>
          </a:r>
          <a:r>
            <a:rPr lang="en-US" sz="1200" kern="1200" dirty="0"/>
            <a:t>use information collected for raffles or drawings for any purpose other than the raffles or drawings.</a:t>
          </a:r>
        </a:p>
      </dsp:txBody>
      <dsp:txXfrm>
        <a:off x="42" y="552438"/>
        <a:ext cx="4030189" cy="2503439"/>
      </dsp:txXfrm>
    </dsp:sp>
    <dsp:sp modelId="{F2F089ED-92BF-40DD-AA79-253A66CC168D}">
      <dsp:nvSpPr>
        <dsp:cNvPr id="0" name=""/>
        <dsp:cNvSpPr/>
      </dsp:nvSpPr>
      <dsp:spPr>
        <a:xfrm>
          <a:off x="4594458" y="206838"/>
          <a:ext cx="403018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solidFill>
                  <a:schemeClr val="tx1"/>
                </a:solidFill>
              </a:ln>
            </a:rPr>
            <a:t>Allowed Activities</a:t>
          </a:r>
          <a:r>
            <a:rPr lang="en-US" sz="1100" kern="1200" dirty="0">
              <a:ln>
                <a:solidFill>
                  <a:schemeClr val="tx1"/>
                </a:solidFill>
              </a:ln>
            </a:rPr>
            <a:t> </a:t>
          </a:r>
        </a:p>
      </dsp:txBody>
      <dsp:txXfrm>
        <a:off x="4594458" y="206838"/>
        <a:ext cx="4030189" cy="345600"/>
      </dsp:txXfrm>
    </dsp:sp>
    <dsp:sp modelId="{1FB231C4-7AFB-49E0-B811-1D7E3B6728C3}">
      <dsp:nvSpPr>
        <dsp:cNvPr id="0" name=""/>
        <dsp:cNvSpPr/>
      </dsp:nvSpPr>
      <dsp:spPr>
        <a:xfrm>
          <a:off x="4594458" y="552438"/>
          <a:ext cx="4030189" cy="25034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1" kern="1200" dirty="0"/>
            <a:t>Do</a:t>
          </a:r>
          <a:r>
            <a:rPr lang="en-US" sz="1200" kern="1200" dirty="0"/>
            <a:t> educate consumers about Medicare, Medicare Advantage, Prescription Drug, or other Medicare Programs.</a:t>
          </a:r>
        </a:p>
        <a:p>
          <a:pPr marL="114300" lvl="1" indent="-114300" algn="l" defTabSz="533400">
            <a:lnSpc>
              <a:spcPct val="90000"/>
            </a:lnSpc>
            <a:spcBef>
              <a:spcPct val="0"/>
            </a:spcBef>
            <a:spcAft>
              <a:spcPct val="15000"/>
            </a:spcAft>
            <a:buChar char="•"/>
          </a:pPr>
          <a:r>
            <a:rPr lang="en-US" sz="1200" b="1" i="1" kern="1200" dirty="0"/>
            <a:t>Do </a:t>
          </a:r>
          <a:r>
            <a:rPr lang="en-US" sz="1200" kern="1200" dirty="0"/>
            <a:t>provide marketing materials.</a:t>
          </a:r>
        </a:p>
        <a:p>
          <a:pPr marL="114300" lvl="1" indent="-114300" algn="l" defTabSz="533400">
            <a:lnSpc>
              <a:spcPct val="90000"/>
            </a:lnSpc>
            <a:spcBef>
              <a:spcPct val="0"/>
            </a:spcBef>
            <a:spcAft>
              <a:spcPct val="15000"/>
            </a:spcAft>
            <a:buChar char="•"/>
          </a:pPr>
          <a:r>
            <a:rPr lang="en-US" sz="1200" b="1" i="1" kern="1200" dirty="0"/>
            <a:t>Do</a:t>
          </a:r>
          <a:r>
            <a:rPr lang="en-US" sz="1200" kern="1200" dirty="0"/>
            <a:t> conduct marketing presentations.</a:t>
          </a:r>
        </a:p>
        <a:p>
          <a:pPr marL="114300" lvl="1" indent="-114300" algn="l" defTabSz="533400">
            <a:lnSpc>
              <a:spcPct val="90000"/>
            </a:lnSpc>
            <a:spcBef>
              <a:spcPct val="0"/>
            </a:spcBef>
            <a:spcAft>
              <a:spcPct val="15000"/>
            </a:spcAft>
            <a:buChar char="•"/>
          </a:pPr>
          <a:r>
            <a:rPr lang="en-US" sz="1200" b="1" i="1" kern="1200" dirty="0"/>
            <a:t>Do</a:t>
          </a:r>
          <a:r>
            <a:rPr lang="en-US" sz="1200" kern="1200" dirty="0"/>
            <a:t> make available materials and items that attract beneficiaries at an informal sales and marketing event, such as at a booth, kiosk, or table. (You may not approach beneficiaries, however.)</a:t>
          </a:r>
        </a:p>
        <a:p>
          <a:pPr marL="114300" lvl="1" indent="-114300" algn="l" defTabSz="533400">
            <a:lnSpc>
              <a:spcPct val="90000"/>
            </a:lnSpc>
            <a:spcBef>
              <a:spcPct val="0"/>
            </a:spcBef>
            <a:spcAft>
              <a:spcPct val="15000"/>
            </a:spcAft>
            <a:buChar char="•"/>
          </a:pPr>
          <a:r>
            <a:rPr lang="en-US" sz="1200" b="1" i="1" kern="1200" dirty="0"/>
            <a:t>Do</a:t>
          </a:r>
          <a:r>
            <a:rPr lang="en-US" sz="1200" kern="1200" dirty="0"/>
            <a:t> distribute and accept plan applications.</a:t>
          </a:r>
        </a:p>
        <a:p>
          <a:pPr marL="114300" lvl="1" indent="-114300" algn="l" defTabSz="533400">
            <a:lnSpc>
              <a:spcPct val="90000"/>
            </a:lnSpc>
            <a:spcBef>
              <a:spcPct val="0"/>
            </a:spcBef>
            <a:spcAft>
              <a:spcPct val="15000"/>
            </a:spcAft>
            <a:buChar char="•"/>
          </a:pPr>
          <a:r>
            <a:rPr lang="en-US" sz="1200" b="1" i="1" kern="1200" dirty="0"/>
            <a:t>Do</a:t>
          </a:r>
          <a:r>
            <a:rPr lang="en-US" sz="1200" kern="1200" dirty="0"/>
            <a:t> collect Scope of Appointment forms for future personal marketing appointments.</a:t>
          </a:r>
        </a:p>
      </dsp:txBody>
      <dsp:txXfrm>
        <a:off x="4594458" y="552438"/>
        <a:ext cx="4030189" cy="2503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20487-6850-4A4C-8073-7A6339502266}">
      <dsp:nvSpPr>
        <dsp:cNvPr id="0" name=""/>
        <dsp:cNvSpPr/>
      </dsp:nvSpPr>
      <dsp:spPr>
        <a:xfrm>
          <a:off x="662939" y="0"/>
          <a:ext cx="7513320" cy="374662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C1EF8-A394-4429-8F81-F5B00AD633DC}">
      <dsp:nvSpPr>
        <dsp:cNvPr id="0" name=""/>
        <dsp:cNvSpPr/>
      </dsp:nvSpPr>
      <dsp:spPr>
        <a:xfrm>
          <a:off x="4423" y="1123986"/>
          <a:ext cx="2127795" cy="14986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Mailer send to 1,000+ ND consumers   </a:t>
          </a:r>
        </a:p>
      </dsp:txBody>
      <dsp:txXfrm>
        <a:off x="77581" y="1197144"/>
        <a:ext cx="1981479" cy="1352333"/>
      </dsp:txXfrm>
    </dsp:sp>
    <dsp:sp modelId="{03D6FFB7-B439-4A39-9C7D-74695E9FF096}">
      <dsp:nvSpPr>
        <dsp:cNvPr id="0" name=""/>
        <dsp:cNvSpPr/>
      </dsp:nvSpPr>
      <dsp:spPr>
        <a:xfrm>
          <a:off x="2238609" y="1123986"/>
          <a:ext cx="2127795" cy="14986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Failed to disclose purpose of mailer (selling life insurance)</a:t>
          </a:r>
        </a:p>
      </dsp:txBody>
      <dsp:txXfrm>
        <a:off x="2311767" y="1197144"/>
        <a:ext cx="1981479" cy="1352333"/>
      </dsp:txXfrm>
    </dsp:sp>
    <dsp:sp modelId="{1F47CD4E-D515-46F3-A98B-CB4D3821AEEA}">
      <dsp:nvSpPr>
        <dsp:cNvPr id="0" name=""/>
        <dsp:cNvSpPr/>
      </dsp:nvSpPr>
      <dsp:spPr>
        <a:xfrm>
          <a:off x="4472794" y="1123986"/>
          <a:ext cx="2127795" cy="14986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Failure to identify a licensed producer</a:t>
          </a:r>
        </a:p>
      </dsp:txBody>
      <dsp:txXfrm>
        <a:off x="4545952" y="1197144"/>
        <a:ext cx="1981479" cy="1352333"/>
      </dsp:txXfrm>
    </dsp:sp>
    <dsp:sp modelId="{D49D7EE8-2319-4BA1-9F2D-BAECC3244C5D}">
      <dsp:nvSpPr>
        <dsp:cNvPr id="0" name=""/>
        <dsp:cNvSpPr/>
      </dsp:nvSpPr>
      <dsp:spPr>
        <a:xfrm>
          <a:off x="6706980" y="1123986"/>
          <a:ext cx="2127795" cy="14986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Cease &amp; Desist from all future advertising in the entire state</a:t>
          </a:r>
        </a:p>
      </dsp:txBody>
      <dsp:txXfrm>
        <a:off x="6780138" y="1197144"/>
        <a:ext cx="1981479" cy="1352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18E3E-4CBF-425B-9868-1F0F2A0150CD}">
      <dsp:nvSpPr>
        <dsp:cNvPr id="0" name=""/>
        <dsp:cNvSpPr/>
      </dsp:nvSpPr>
      <dsp:spPr>
        <a:xfrm>
          <a:off x="0" y="1142121"/>
          <a:ext cx="8002880" cy="1038408"/>
        </a:xfrm>
        <a:prstGeom prst="notchedRightArrow">
          <a:avLst/>
        </a:prstGeom>
        <a:solidFill>
          <a:schemeClr val="accent1">
            <a:tint val="40000"/>
            <a:hueOff val="0"/>
            <a:satOff val="0"/>
            <a:lumOff val="0"/>
            <a:alpha val="52000"/>
          </a:schemeClr>
        </a:solidFill>
        <a:ln>
          <a:solidFill>
            <a:schemeClr val="accent1"/>
          </a:solidFill>
        </a:ln>
        <a:effectLst/>
      </dsp:spPr>
      <dsp:style>
        <a:lnRef idx="0">
          <a:scrgbClr r="0" g="0" b="0"/>
        </a:lnRef>
        <a:fillRef idx="1">
          <a:scrgbClr r="0" g="0" b="0"/>
        </a:fillRef>
        <a:effectRef idx="0">
          <a:scrgbClr r="0" g="0" b="0"/>
        </a:effectRef>
        <a:fontRef idx="minor"/>
      </dsp:style>
    </dsp:sp>
    <dsp:sp modelId="{DC6B7FCD-E04B-450C-BB30-0012D5AED3BE}">
      <dsp:nvSpPr>
        <dsp:cNvPr id="0" name=""/>
        <dsp:cNvSpPr/>
      </dsp:nvSpPr>
      <dsp:spPr>
        <a:xfrm>
          <a:off x="2142" y="0"/>
          <a:ext cx="1533651" cy="132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1961</a:t>
          </a:r>
          <a:r>
            <a:rPr lang="en-US" sz="1200" kern="1200" dirty="0"/>
            <a:t> </a:t>
          </a:r>
        </a:p>
        <a:p>
          <a:pPr marL="0" lvl="0" indent="0" algn="ctr" defTabSz="533400">
            <a:lnSpc>
              <a:spcPct val="90000"/>
            </a:lnSpc>
            <a:spcBef>
              <a:spcPct val="0"/>
            </a:spcBef>
            <a:spcAft>
              <a:spcPct val="35000"/>
            </a:spcAft>
            <a:buNone/>
          </a:pPr>
          <a:r>
            <a:rPr lang="en-US" sz="1200" kern="1200" dirty="0"/>
            <a:t>Last amendments to Advertising Rule</a:t>
          </a:r>
        </a:p>
      </dsp:txBody>
      <dsp:txXfrm>
        <a:off x="2142" y="0"/>
        <a:ext cx="1533651" cy="1329060"/>
      </dsp:txXfrm>
    </dsp:sp>
    <dsp:sp modelId="{F94B6E1A-8347-4707-9692-1F3058782547}">
      <dsp:nvSpPr>
        <dsp:cNvPr id="0" name=""/>
        <dsp:cNvSpPr/>
      </dsp:nvSpPr>
      <dsp:spPr>
        <a:xfrm>
          <a:off x="602835" y="1495192"/>
          <a:ext cx="332265" cy="332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B19BA-019F-48CF-9F80-6FDA408001E3}">
      <dsp:nvSpPr>
        <dsp:cNvPr id="0" name=""/>
        <dsp:cNvSpPr/>
      </dsp:nvSpPr>
      <dsp:spPr>
        <a:xfrm>
          <a:off x="994252" y="1977695"/>
          <a:ext cx="1348727" cy="132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1979</a:t>
          </a:r>
        </a:p>
        <a:p>
          <a:pPr marL="0" lvl="0" indent="0" algn="ctr" defTabSz="533400">
            <a:lnSpc>
              <a:spcPct val="90000"/>
            </a:lnSpc>
            <a:spcBef>
              <a:spcPct val="0"/>
            </a:spcBef>
            <a:spcAft>
              <a:spcPct val="35000"/>
            </a:spcAft>
            <a:buNone/>
          </a:pPr>
          <a:r>
            <a:rPr lang="en-US" sz="1200" kern="1200" dirty="0"/>
            <a:t>Cash Solicitation Rule adopted</a:t>
          </a:r>
        </a:p>
      </dsp:txBody>
      <dsp:txXfrm>
        <a:off x="994252" y="1977695"/>
        <a:ext cx="1348727" cy="1329060"/>
      </dsp:txXfrm>
    </dsp:sp>
    <dsp:sp modelId="{2C0B95D4-D96D-40FB-8902-D2F0A0FC9236}">
      <dsp:nvSpPr>
        <dsp:cNvPr id="0" name=""/>
        <dsp:cNvSpPr/>
      </dsp:nvSpPr>
      <dsp:spPr>
        <a:xfrm>
          <a:off x="1497638" y="1487238"/>
          <a:ext cx="332265" cy="332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0133F-BAE3-4851-932B-F77588324CAD}">
      <dsp:nvSpPr>
        <dsp:cNvPr id="0" name=""/>
        <dsp:cNvSpPr/>
      </dsp:nvSpPr>
      <dsp:spPr>
        <a:xfrm>
          <a:off x="4549255" y="12998"/>
          <a:ext cx="1348727" cy="132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2019</a:t>
          </a:r>
        </a:p>
        <a:p>
          <a:pPr marL="0" lvl="0" indent="0" algn="ctr" defTabSz="533400">
            <a:lnSpc>
              <a:spcPct val="90000"/>
            </a:lnSpc>
            <a:spcBef>
              <a:spcPct val="0"/>
            </a:spcBef>
            <a:spcAft>
              <a:spcPct val="35000"/>
            </a:spcAft>
            <a:buNone/>
          </a:pPr>
          <a:r>
            <a:rPr lang="en-US" sz="1200" kern="1200" dirty="0"/>
            <a:t>New IA Marketing Rule proposed</a:t>
          </a:r>
        </a:p>
      </dsp:txBody>
      <dsp:txXfrm>
        <a:off x="4549255" y="12998"/>
        <a:ext cx="1348727" cy="1329060"/>
      </dsp:txXfrm>
    </dsp:sp>
    <dsp:sp modelId="{65B0E19D-2E61-447F-85B4-8DF86892C552}">
      <dsp:nvSpPr>
        <dsp:cNvPr id="0" name=""/>
        <dsp:cNvSpPr/>
      </dsp:nvSpPr>
      <dsp:spPr>
        <a:xfrm>
          <a:off x="5047386" y="1500409"/>
          <a:ext cx="332265" cy="332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21740-2DC8-4F54-B942-E27BB8EEF341}">
      <dsp:nvSpPr>
        <dsp:cNvPr id="0" name=""/>
        <dsp:cNvSpPr/>
      </dsp:nvSpPr>
      <dsp:spPr>
        <a:xfrm>
          <a:off x="5401098" y="1993590"/>
          <a:ext cx="1348727" cy="132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2021</a:t>
          </a:r>
          <a:br>
            <a:rPr lang="en-US" sz="1200" kern="1200" dirty="0"/>
          </a:br>
          <a:r>
            <a:rPr lang="en-US" sz="1200" kern="1200" dirty="0"/>
            <a:t>New IA Marketing Rule finalized</a:t>
          </a:r>
        </a:p>
      </dsp:txBody>
      <dsp:txXfrm>
        <a:off x="5401098" y="1993590"/>
        <a:ext cx="1348727" cy="1329060"/>
      </dsp:txXfrm>
    </dsp:sp>
    <dsp:sp modelId="{309E0559-40FE-4645-980D-ABDB4026C204}">
      <dsp:nvSpPr>
        <dsp:cNvPr id="0" name=""/>
        <dsp:cNvSpPr/>
      </dsp:nvSpPr>
      <dsp:spPr>
        <a:xfrm>
          <a:off x="5897945" y="1511360"/>
          <a:ext cx="332265" cy="332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1AADD-46CD-401E-A3DF-4DF54D6F1ED7}">
      <dsp:nvSpPr>
        <dsp:cNvPr id="0" name=""/>
        <dsp:cNvSpPr/>
      </dsp:nvSpPr>
      <dsp:spPr>
        <a:xfrm>
          <a:off x="6165746" y="23856"/>
          <a:ext cx="1348727" cy="132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2022</a:t>
          </a:r>
          <a:br>
            <a:rPr lang="en-US" sz="1200" kern="1200" dirty="0"/>
          </a:br>
          <a:r>
            <a:rPr lang="en-US" sz="1200" kern="1200" dirty="0"/>
            <a:t>New IA Marketing Rule compliance date</a:t>
          </a:r>
        </a:p>
      </dsp:txBody>
      <dsp:txXfrm>
        <a:off x="6165746" y="23856"/>
        <a:ext cx="1348727" cy="1329060"/>
      </dsp:txXfrm>
    </dsp:sp>
    <dsp:sp modelId="{8C32C8C3-56DB-4F7F-BE8D-651D6345A2CB}">
      <dsp:nvSpPr>
        <dsp:cNvPr id="0" name=""/>
        <dsp:cNvSpPr/>
      </dsp:nvSpPr>
      <dsp:spPr>
        <a:xfrm>
          <a:off x="6693909" y="1503144"/>
          <a:ext cx="332265" cy="332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27D"/>
                </a:solidFill>
                <a:latin typeface="Gotham-Book"/>
              </a:rPr>
              <a:t>Unsolicited contact is contact that is not asked for or requested by the consumer.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36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13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Each carrier has its own process, timeframes, and requirements. Make sure you know how/ when to report your events.</a:t>
            </a:r>
          </a:p>
          <a:p>
            <a:endParaRPr lang="en-US" dirty="0"/>
          </a:p>
          <a:p>
            <a:r>
              <a:rPr lang="en-US" dirty="0"/>
              <a:t>If an event must be cancelled, know each carrier’s process, timeframe, and requirements for cancellations. If cancelled within the minimum required timeframe, a </a:t>
            </a:r>
          </a:p>
          <a:p>
            <a:r>
              <a:rPr lang="en-US" dirty="0"/>
              <a:t>representative should still be present to notify potential attendees of the cancellation (and stay at least a half an hour past the scheduled start time).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87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10"/>
            <p:custDataLst>
              <p:tags r:id="rId3"/>
            </p:custDataLst>
          </p:nvPr>
        </p:nvSpPr>
        <p:spPr/>
        <p:txBody>
          <a:bodyPr/>
          <a:lstStyle/>
          <a:p>
            <a:fld id="{56C11B66-70C7-5640-9F3A-04DE1771A017}" type="slidenum">
              <a:rPr lang="en-US" smtClean="0"/>
              <a:t>23</a:t>
            </a:fld>
            <a:endParaRPr lang="en-US" dirty="0"/>
          </a:p>
        </p:txBody>
      </p:sp>
    </p:spTree>
    <p:extLst>
      <p:ext uri="{BB962C8B-B14F-4D97-AF65-F5344CB8AC3E}">
        <p14:creationId xmlns:p14="http://schemas.microsoft.com/office/powerpoint/2010/main" val="95616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86094E5D-5390-3C28-7E54-65DDA9CBCCDD}"/>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D08BBBC4-F136-30B1-BE7D-3666356863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5:notes">
            <a:extLst>
              <a:ext uri="{FF2B5EF4-FFF2-40B4-BE49-F238E27FC236}">
                <a16:creationId xmlns:a16="http://schemas.microsoft.com/office/drawing/2014/main" id="{CC41A09C-7855-094F-FBA0-574818F468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62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0875A8F3-1CFA-8784-7FAE-DD9F9ABABC0C}"/>
            </a:ext>
          </a:extLst>
        </p:cNvPr>
        <p:cNvGrpSpPr/>
        <p:nvPr/>
      </p:nvGrpSpPr>
      <p:grpSpPr>
        <a:xfrm>
          <a:off x="0" y="0"/>
          <a:ext cx="0" cy="0"/>
          <a:chOff x="0" y="0"/>
          <a:chExt cx="0" cy="0"/>
        </a:xfrm>
      </p:grpSpPr>
      <p:sp>
        <p:nvSpPr>
          <p:cNvPr id="164" name="Google Shape;164;p9:notes">
            <a:extLst>
              <a:ext uri="{FF2B5EF4-FFF2-40B4-BE49-F238E27FC236}">
                <a16:creationId xmlns:a16="http://schemas.microsoft.com/office/drawing/2014/main" id="{47CBB6EE-C405-AE41-AE57-01A48B7D77C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9:notes">
            <a:extLst>
              <a:ext uri="{FF2B5EF4-FFF2-40B4-BE49-F238E27FC236}">
                <a16:creationId xmlns:a16="http://schemas.microsoft.com/office/drawing/2014/main" id="{F317ABDC-CFAE-081F-11A9-FD41B58786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706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10"/>
            <p:custDataLst>
              <p:tags r:id="rId3"/>
            </p:custDataLst>
          </p:nvPr>
        </p:nvSpPr>
        <p:spPr/>
        <p:txBody>
          <a:bodyPr/>
          <a:lstStyle/>
          <a:p>
            <a:fld id="{56C11B66-70C7-5640-9F3A-04DE1771A017}" type="slidenum">
              <a:rPr lang="en-US" smtClean="0"/>
              <a:t>2</a:t>
            </a:fld>
            <a:endParaRPr lang="en-US" dirty="0"/>
          </a:p>
        </p:txBody>
      </p:sp>
    </p:spTree>
    <p:extLst>
      <p:ext uri="{BB962C8B-B14F-4D97-AF65-F5344CB8AC3E}">
        <p14:creationId xmlns:p14="http://schemas.microsoft.com/office/powerpoint/2010/main" val="24713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10"/>
            <p:custDataLst>
              <p:tags r:id="rId3"/>
            </p:custDataLst>
          </p:nvPr>
        </p:nvSpPr>
        <p:spPr/>
        <p:txBody>
          <a:bodyPr/>
          <a:lstStyle/>
          <a:p>
            <a:fld id="{56C11B66-70C7-5640-9F3A-04DE1771A017}" type="slidenum">
              <a:rPr lang="en-US" smtClean="0"/>
              <a:t>29</a:t>
            </a:fld>
            <a:endParaRPr lang="en-US" dirty="0"/>
          </a:p>
        </p:txBody>
      </p:sp>
    </p:spTree>
    <p:extLst>
      <p:ext uri="{BB962C8B-B14F-4D97-AF65-F5344CB8AC3E}">
        <p14:creationId xmlns:p14="http://schemas.microsoft.com/office/powerpoint/2010/main" val="278091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dirty="0"/>
              <a:t>Personal beneficiary data </a:t>
            </a:r>
            <a:r>
              <a:rPr lang="en-US" sz="1200" dirty="0"/>
              <a:t>is “contact information” such as name, address, and phone number.</a:t>
            </a:r>
          </a:p>
          <a:p>
            <a:pPr lvl="0"/>
            <a:endParaRPr lang="en-US" sz="1200" i="1" dirty="0"/>
          </a:p>
          <a:p>
            <a:pPr lvl="0"/>
            <a:r>
              <a:rPr lang="en-US" sz="1200" i="1" dirty="0"/>
              <a:t>PEWC</a:t>
            </a:r>
            <a:r>
              <a:rPr lang="en-US" sz="1200" dirty="0"/>
              <a:t> must be obtained through a clear and conspicuous disclosure that lists each entity receiving the data and allows the beneficiary to consent or reject the sharing of </a:t>
            </a:r>
          </a:p>
          <a:p>
            <a:pPr lvl="0"/>
            <a:r>
              <a:rPr lang="en-US" sz="1200" dirty="0"/>
              <a:t>their data with each individual TPMO. There should be an affirmative action by the beneficiary to acknowledge (opt-in) that sharing their data with another TPMO is </a:t>
            </a:r>
          </a:p>
          <a:p>
            <a:pPr lvl="0"/>
            <a:r>
              <a:rPr lang="en-US" sz="1200" dirty="0"/>
              <a:t>permitted.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415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Left Photo" userDrawn="1">
  <p:cSld name="Content Left Photo">
    <p:spTree>
      <p:nvGrpSpPr>
        <p:cNvPr id="1" name="Shape 18"/>
        <p:cNvGrpSpPr/>
        <p:nvPr/>
      </p:nvGrpSpPr>
      <p:grpSpPr>
        <a:xfrm>
          <a:off x="0" y="0"/>
          <a:ext cx="0" cy="0"/>
          <a:chOff x="0" y="0"/>
          <a:chExt cx="0" cy="0"/>
        </a:xfrm>
      </p:grpSpPr>
      <p:sp>
        <p:nvSpPr>
          <p:cNvPr id="19" name="Google Shape;19;p17"/>
          <p:cNvSpPr/>
          <p:nvPr/>
        </p:nvSpPr>
        <p:spPr>
          <a:xfrm>
            <a:off x="5615292" y="0"/>
            <a:ext cx="3528707" cy="5143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0" name="Google Shape;20;p17"/>
          <p:cNvSpPr>
            <a:spLocks noGrp="1"/>
          </p:cNvSpPr>
          <p:nvPr>
            <p:ph type="pic" idx="2"/>
          </p:nvPr>
        </p:nvSpPr>
        <p:spPr>
          <a:xfrm>
            <a:off x="5615294" y="0"/>
            <a:ext cx="3528707" cy="5143500"/>
          </a:xfrm>
          <a:prstGeom prst="rect">
            <a:avLst/>
          </a:prstGeom>
          <a:noFill/>
          <a:ln>
            <a:noFill/>
          </a:ln>
        </p:spPr>
      </p:sp>
      <p:sp>
        <p:nvSpPr>
          <p:cNvPr id="21" name="Google Shape;21;p17"/>
          <p:cNvSpPr txBox="1">
            <a:spLocks noGrp="1"/>
          </p:cNvSpPr>
          <p:nvPr>
            <p:ph type="title"/>
          </p:nvPr>
        </p:nvSpPr>
        <p:spPr>
          <a:xfrm>
            <a:off x="457200" y="457199"/>
            <a:ext cx="4733677"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b="0" i="0">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17"/>
          <p:cNvSpPr txBox="1">
            <a:spLocks noGrp="1"/>
          </p:cNvSpPr>
          <p:nvPr>
            <p:ph type="body" idx="1"/>
          </p:nvPr>
        </p:nvSpPr>
        <p:spPr>
          <a:xfrm>
            <a:off x="457200" y="926507"/>
            <a:ext cx="4733676" cy="3945633"/>
          </a:xfrm>
          <a:prstGeom prst="rect">
            <a:avLst/>
          </a:prstGeom>
          <a:noFill/>
          <a:ln>
            <a:noFill/>
          </a:ln>
        </p:spPr>
        <p:txBody>
          <a:bodyPr spcFirstLastPara="1" wrap="square" lIns="0" tIns="0" rIns="91425" bIns="45700" anchor="t" anchorCtr="0">
            <a:noAutofit/>
          </a:bodyPr>
          <a:lstStyle>
            <a:lvl1pPr marL="457200" lvl="0" indent="-342900" algn="l">
              <a:lnSpc>
                <a:spcPct val="90000"/>
              </a:lnSpc>
              <a:spcBef>
                <a:spcPts val="750"/>
              </a:spcBef>
              <a:spcAft>
                <a:spcPts val="0"/>
              </a:spcAft>
              <a:buClr>
                <a:schemeClr val="accent1"/>
              </a:buClr>
              <a:buSzPts val="18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 name="Google Shape;24;p17"/>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 name="Picture 2">
            <a:extLst>
              <a:ext uri="{FF2B5EF4-FFF2-40B4-BE49-F238E27FC236}">
                <a16:creationId xmlns:a16="http://schemas.microsoft.com/office/drawing/2014/main" id="{14BC3A4A-46A0-F02B-12B7-CD08FCB8EFBA}"/>
              </a:ext>
            </a:extLst>
          </p:cNvPr>
          <p:cNvPicPr>
            <a:picLocks noChangeAspect="1"/>
          </p:cNvPicPr>
          <p:nvPr userDrawn="1"/>
        </p:nvPicPr>
        <p:blipFill>
          <a:blip r:embed="rId2"/>
          <a:srcRect/>
          <a:stretch/>
        </p:blipFill>
        <p:spPr>
          <a:xfrm>
            <a:off x="5114352" y="4079580"/>
            <a:ext cx="1001875" cy="9860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userDrawn="1">
  <p:cSld name="Title &amp; Content">
    <p:spTree>
      <p:nvGrpSpPr>
        <p:cNvPr id="1" name="Shape 29"/>
        <p:cNvGrpSpPr/>
        <p:nvPr/>
      </p:nvGrpSpPr>
      <p:grpSpPr>
        <a:xfrm>
          <a:off x="0" y="0"/>
          <a:ext cx="0" cy="0"/>
          <a:chOff x="0" y="0"/>
          <a:chExt cx="0" cy="0"/>
        </a:xfrm>
      </p:grpSpPr>
      <p:sp>
        <p:nvSpPr>
          <p:cNvPr id="33" name="Google Shape;33;p19"/>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4" name="Google Shape;34;p19"/>
          <p:cNvPicPr preferRelativeResize="0"/>
          <p:nvPr/>
        </p:nvPicPr>
        <p:blipFill rotWithShape="1">
          <a:blip r:embed="rId2">
            <a:alphaModFix/>
          </a:blip>
          <a:srcRect/>
          <a:stretch/>
        </p:blipFill>
        <p:spPr>
          <a:xfrm>
            <a:off x="60523" y="4803793"/>
            <a:ext cx="284826" cy="284826"/>
          </a:xfrm>
          <a:prstGeom prst="rect">
            <a:avLst/>
          </a:prstGeom>
          <a:noFill/>
          <a:ln>
            <a:noFill/>
          </a:ln>
        </p:spPr>
      </p:pic>
      <p:sp>
        <p:nvSpPr>
          <p:cNvPr id="3" name="Google Shape;21;p17">
            <a:extLst>
              <a:ext uri="{FF2B5EF4-FFF2-40B4-BE49-F238E27FC236}">
                <a16:creationId xmlns:a16="http://schemas.microsoft.com/office/drawing/2014/main" id="{1D36512E-64C8-35C1-1BB1-D16EEEA6FCF2}"/>
              </a:ext>
            </a:extLst>
          </p:cNvPr>
          <p:cNvSpPr txBox="1">
            <a:spLocks noGrp="1"/>
          </p:cNvSpPr>
          <p:nvPr>
            <p:ph type="title"/>
          </p:nvPr>
        </p:nvSpPr>
        <p:spPr>
          <a:xfrm>
            <a:off x="457200" y="457199"/>
            <a:ext cx="7544272"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b="0" i="0">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 name="Google Shape;22;p17">
            <a:extLst>
              <a:ext uri="{FF2B5EF4-FFF2-40B4-BE49-F238E27FC236}">
                <a16:creationId xmlns:a16="http://schemas.microsoft.com/office/drawing/2014/main" id="{C0F0DACB-F67B-D19A-CE19-5F8E95BF93AF}"/>
              </a:ext>
            </a:extLst>
          </p:cNvPr>
          <p:cNvSpPr txBox="1">
            <a:spLocks noGrp="1"/>
          </p:cNvSpPr>
          <p:nvPr>
            <p:ph type="body" idx="1"/>
          </p:nvPr>
        </p:nvSpPr>
        <p:spPr>
          <a:xfrm>
            <a:off x="457199" y="926507"/>
            <a:ext cx="7544271" cy="3945633"/>
          </a:xfrm>
          <a:prstGeom prst="rect">
            <a:avLst/>
          </a:prstGeom>
          <a:noFill/>
          <a:ln>
            <a:noFill/>
          </a:ln>
        </p:spPr>
        <p:txBody>
          <a:bodyPr spcFirstLastPara="1" wrap="square" lIns="0" tIns="0" rIns="91425" bIns="45700" anchor="t" anchorCtr="0">
            <a:noAutofit/>
          </a:bodyPr>
          <a:lstStyle>
            <a:lvl1pPr marL="457200" lvl="0" indent="-342900" algn="l">
              <a:lnSpc>
                <a:spcPct val="90000"/>
              </a:lnSpc>
              <a:spcBef>
                <a:spcPts val="750"/>
              </a:spcBef>
              <a:spcAft>
                <a:spcPts val="0"/>
              </a:spcAft>
              <a:buClr>
                <a:schemeClr val="accent1"/>
              </a:buClr>
              <a:buSzPts val="18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pic>
        <p:nvPicPr>
          <p:cNvPr id="6" name="Picture 5">
            <a:extLst>
              <a:ext uri="{FF2B5EF4-FFF2-40B4-BE49-F238E27FC236}">
                <a16:creationId xmlns:a16="http://schemas.microsoft.com/office/drawing/2014/main" id="{D15AE24D-3982-8853-8FE0-83AABACD554E}"/>
              </a:ext>
            </a:extLst>
          </p:cNvPr>
          <p:cNvPicPr>
            <a:picLocks noChangeAspect="1"/>
          </p:cNvPicPr>
          <p:nvPr userDrawn="1"/>
        </p:nvPicPr>
        <p:blipFill>
          <a:blip r:embed="rId3"/>
          <a:srcRect/>
          <a:stretch/>
        </p:blipFill>
        <p:spPr>
          <a:xfrm>
            <a:off x="8039921" y="226015"/>
            <a:ext cx="908339" cy="8939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5"/>
        <p:cNvGrpSpPr/>
        <p:nvPr/>
      </p:nvGrpSpPr>
      <p:grpSpPr>
        <a:xfrm>
          <a:off x="0" y="0"/>
          <a:ext cx="0" cy="0"/>
          <a:chOff x="0" y="0"/>
          <a:chExt cx="0" cy="0"/>
        </a:xfrm>
      </p:grpSpPr>
      <p:sp>
        <p:nvSpPr>
          <p:cNvPr id="3" name="Google Shape;40;p21">
            <a:extLst>
              <a:ext uri="{FF2B5EF4-FFF2-40B4-BE49-F238E27FC236}">
                <a16:creationId xmlns:a16="http://schemas.microsoft.com/office/drawing/2014/main" id="{551974E5-E911-AC12-8727-D7B431A87854}"/>
              </a:ext>
            </a:extLst>
          </p:cNvPr>
          <p:cNvSpPr/>
          <p:nvPr userDrawn="1"/>
        </p:nvSpPr>
        <p:spPr>
          <a:xfrm>
            <a:off x="0" y="1"/>
            <a:ext cx="970336" cy="5143502"/>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13"/>
              <a:buFont typeface="Calibri"/>
              <a:buNone/>
            </a:pPr>
            <a:r>
              <a:rPr lang="en-US" sz="1013" b="0" i="0" u="none" strike="noStrike" cap="none" dirty="0">
                <a:solidFill>
                  <a:srgbClr val="FFFFFF"/>
                </a:solidFill>
                <a:latin typeface="Calibri"/>
                <a:ea typeface="Calibri"/>
                <a:cs typeface="Calibri"/>
                <a:sym typeface="Calibri"/>
              </a:rPr>
              <a:t> </a:t>
            </a:r>
            <a:endParaRPr dirty="0"/>
          </a:p>
        </p:txBody>
      </p:sp>
      <p:sp>
        <p:nvSpPr>
          <p:cNvPr id="36" name="Google Shape;36;p20"/>
          <p:cNvSpPr txBox="1">
            <a:spLocks noGrp="1"/>
          </p:cNvSpPr>
          <p:nvPr>
            <p:ph type="title"/>
          </p:nvPr>
        </p:nvSpPr>
        <p:spPr>
          <a:xfrm>
            <a:off x="1088570" y="457199"/>
            <a:ext cx="7598229"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b="0" i="0">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7" name="Google Shape;37;p20"/>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 name="Google Shape;22;p17">
            <a:extLst>
              <a:ext uri="{FF2B5EF4-FFF2-40B4-BE49-F238E27FC236}">
                <a16:creationId xmlns:a16="http://schemas.microsoft.com/office/drawing/2014/main" id="{58A01B5A-6323-F32C-DCFD-65EC4BFD9C49}"/>
              </a:ext>
            </a:extLst>
          </p:cNvPr>
          <p:cNvSpPr txBox="1">
            <a:spLocks noGrp="1"/>
          </p:cNvSpPr>
          <p:nvPr>
            <p:ph type="body" idx="1"/>
          </p:nvPr>
        </p:nvSpPr>
        <p:spPr>
          <a:xfrm>
            <a:off x="1088570" y="995129"/>
            <a:ext cx="7544271" cy="3945633"/>
          </a:xfrm>
          <a:prstGeom prst="rect">
            <a:avLst/>
          </a:prstGeom>
          <a:noFill/>
          <a:ln>
            <a:noFill/>
          </a:ln>
        </p:spPr>
        <p:txBody>
          <a:bodyPr spcFirstLastPara="1" wrap="square" lIns="0" tIns="0" rIns="91425" bIns="45700" anchor="t" anchorCtr="0">
            <a:noAutofit/>
          </a:bodyPr>
          <a:lstStyle>
            <a:lvl1pPr marL="457200" lvl="0" indent="-342900" algn="l">
              <a:lnSpc>
                <a:spcPct val="90000"/>
              </a:lnSpc>
              <a:spcBef>
                <a:spcPts val="750"/>
              </a:spcBef>
              <a:spcAft>
                <a:spcPts val="0"/>
              </a:spcAft>
              <a:buClr>
                <a:schemeClr val="accent1"/>
              </a:buClr>
              <a:buSzPts val="18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pic>
        <p:nvPicPr>
          <p:cNvPr id="6" name="Picture 5">
            <a:extLst>
              <a:ext uri="{FF2B5EF4-FFF2-40B4-BE49-F238E27FC236}">
                <a16:creationId xmlns:a16="http://schemas.microsoft.com/office/drawing/2014/main" id="{2F213F71-B78B-BC26-3BED-01C94688BFD5}"/>
              </a:ext>
            </a:extLst>
          </p:cNvPr>
          <p:cNvPicPr>
            <a:picLocks noChangeAspect="1"/>
          </p:cNvPicPr>
          <p:nvPr userDrawn="1"/>
        </p:nvPicPr>
        <p:blipFill>
          <a:blip r:embed="rId2"/>
          <a:srcRect/>
          <a:stretch/>
        </p:blipFill>
        <p:spPr>
          <a:xfrm>
            <a:off x="68455" y="289996"/>
            <a:ext cx="833427" cy="82024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Blue" userDrawn="1">
  <p:cSld name="Content Blue">
    <p:spTree>
      <p:nvGrpSpPr>
        <p:cNvPr id="1" name="Shape 39"/>
        <p:cNvGrpSpPr/>
        <p:nvPr/>
      </p:nvGrpSpPr>
      <p:grpSpPr>
        <a:xfrm>
          <a:off x="0" y="0"/>
          <a:ext cx="0" cy="0"/>
          <a:chOff x="0" y="0"/>
          <a:chExt cx="0" cy="0"/>
        </a:xfrm>
      </p:grpSpPr>
      <p:sp>
        <p:nvSpPr>
          <p:cNvPr id="40" name="Google Shape;40;p21"/>
          <p:cNvSpPr/>
          <p:nvPr/>
        </p:nvSpPr>
        <p:spPr>
          <a:xfrm>
            <a:off x="0" y="4452257"/>
            <a:ext cx="9144000" cy="69124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13"/>
              <a:buFont typeface="Calibri"/>
              <a:buNone/>
            </a:pPr>
            <a:r>
              <a:rPr lang="en-US" sz="1013" b="0" i="0" u="none" strike="noStrike" cap="none" dirty="0">
                <a:solidFill>
                  <a:srgbClr val="FFFFFF"/>
                </a:solidFill>
                <a:latin typeface="Calibri"/>
                <a:ea typeface="Calibri"/>
                <a:cs typeface="Calibri"/>
                <a:sym typeface="Calibri"/>
              </a:rPr>
              <a:t> </a:t>
            </a:r>
            <a:endParaRPr dirty="0"/>
          </a:p>
        </p:txBody>
      </p:sp>
      <p:sp>
        <p:nvSpPr>
          <p:cNvPr id="42" name="Google Shape;42;p21"/>
          <p:cNvSpPr txBox="1">
            <a:spLocks noGrp="1"/>
          </p:cNvSpPr>
          <p:nvPr>
            <p:ph type="title"/>
          </p:nvPr>
        </p:nvSpPr>
        <p:spPr>
          <a:xfrm>
            <a:off x="457200" y="457199"/>
            <a:ext cx="8291209"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b="0" i="0">
                <a:solidFill>
                  <a:srgbClr val="002060"/>
                </a:solidFill>
                <a:latin typeface="Arial" panose="020B0604020202020204" pitchFamily="34" charset="0"/>
                <a:ea typeface="Arial" panose="020B060402020202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3" name="Google Shape;43;p21"/>
          <p:cNvSpPr txBox="1">
            <a:spLocks noGrp="1"/>
          </p:cNvSpPr>
          <p:nvPr>
            <p:ph type="body" idx="1"/>
          </p:nvPr>
        </p:nvSpPr>
        <p:spPr>
          <a:xfrm>
            <a:off x="457200" y="914398"/>
            <a:ext cx="8291209" cy="2970181"/>
          </a:xfrm>
          <a:prstGeom prst="rect">
            <a:avLst/>
          </a:prstGeom>
          <a:noFill/>
          <a:ln>
            <a:noFill/>
          </a:ln>
        </p:spPr>
        <p:txBody>
          <a:bodyPr spcFirstLastPara="1" wrap="square" lIns="0" tIns="0" rIns="91425" bIns="45700" anchor="t" anchorCtr="0">
            <a:noAutofit/>
          </a:bodyPr>
          <a:lstStyle>
            <a:lvl1pPr marL="457200" lvl="0" indent="-228600" algn="l">
              <a:lnSpc>
                <a:spcPct val="90000"/>
              </a:lnSpc>
              <a:spcBef>
                <a:spcPts val="750"/>
              </a:spcBef>
              <a:spcAft>
                <a:spcPts val="0"/>
              </a:spcAft>
              <a:buSzPts val="1400"/>
              <a:buFont typeface="Arial"/>
              <a:buNone/>
              <a:defRPr sz="1400"/>
            </a:lvl1pPr>
            <a:lvl2pPr marL="914400" lvl="1" indent="-317500" algn="l">
              <a:lnSpc>
                <a:spcPct val="90000"/>
              </a:lnSpc>
              <a:spcBef>
                <a:spcPts val="375"/>
              </a:spcBef>
              <a:spcAft>
                <a:spcPts val="0"/>
              </a:spcAft>
              <a:buClr>
                <a:srgbClr val="C59F45"/>
              </a:buClr>
              <a:buSzPts val="1400"/>
              <a:buChar char="•"/>
              <a:defRPr sz="1400"/>
            </a:lvl2pPr>
            <a:lvl3pPr marL="1371600" lvl="2" indent="-317500" algn="l">
              <a:lnSpc>
                <a:spcPct val="90000"/>
              </a:lnSpc>
              <a:spcBef>
                <a:spcPts val="375"/>
              </a:spcBef>
              <a:spcAft>
                <a:spcPts val="0"/>
              </a:spcAft>
              <a:buClr>
                <a:schemeClr val="accent1"/>
              </a:buClr>
              <a:buSzPts val="1400"/>
              <a:buFont typeface="NTR"/>
              <a:buChar char="–"/>
              <a:defRPr sz="14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pic>
        <p:nvPicPr>
          <p:cNvPr id="5" name="Picture 4">
            <a:extLst>
              <a:ext uri="{FF2B5EF4-FFF2-40B4-BE49-F238E27FC236}">
                <a16:creationId xmlns:a16="http://schemas.microsoft.com/office/drawing/2014/main" id="{4E139FD8-5771-009F-D5B8-A69AD4CC1EA7}"/>
              </a:ext>
            </a:extLst>
          </p:cNvPr>
          <p:cNvPicPr>
            <a:picLocks noChangeAspect="1"/>
          </p:cNvPicPr>
          <p:nvPr userDrawn="1"/>
        </p:nvPicPr>
        <p:blipFill>
          <a:blip r:embed="rId2"/>
          <a:srcRect/>
          <a:stretch/>
        </p:blipFill>
        <p:spPr>
          <a:xfrm>
            <a:off x="4032394" y="3968103"/>
            <a:ext cx="1079211" cy="10621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Left Gallery" userDrawn="1">
  <p:cSld name="Content Left Gallery">
    <p:spTree>
      <p:nvGrpSpPr>
        <p:cNvPr id="1" name="Shape 81"/>
        <p:cNvGrpSpPr/>
        <p:nvPr/>
      </p:nvGrpSpPr>
      <p:grpSpPr>
        <a:xfrm>
          <a:off x="0" y="0"/>
          <a:ext cx="0" cy="0"/>
          <a:chOff x="0" y="0"/>
          <a:chExt cx="0" cy="0"/>
        </a:xfrm>
      </p:grpSpPr>
      <p:sp>
        <p:nvSpPr>
          <p:cNvPr id="82" name="Google Shape;82;p26"/>
          <p:cNvSpPr/>
          <p:nvPr/>
        </p:nvSpPr>
        <p:spPr>
          <a:xfrm>
            <a:off x="5615294" y="0"/>
            <a:ext cx="3528706" cy="5143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83" name="Google Shape;83;p26"/>
          <p:cNvSpPr>
            <a:spLocks noGrp="1"/>
          </p:cNvSpPr>
          <p:nvPr>
            <p:ph type="pic" idx="2"/>
          </p:nvPr>
        </p:nvSpPr>
        <p:spPr>
          <a:xfrm>
            <a:off x="5752288" y="90486"/>
            <a:ext cx="1580818" cy="1378896"/>
          </a:xfrm>
          <a:prstGeom prst="rect">
            <a:avLst/>
          </a:prstGeom>
          <a:noFill/>
          <a:ln>
            <a:noFill/>
          </a:ln>
        </p:spPr>
      </p:sp>
      <p:sp>
        <p:nvSpPr>
          <p:cNvPr id="84" name="Google Shape;84;p26"/>
          <p:cNvSpPr>
            <a:spLocks noGrp="1"/>
          </p:cNvSpPr>
          <p:nvPr>
            <p:ph type="pic" idx="3"/>
          </p:nvPr>
        </p:nvSpPr>
        <p:spPr>
          <a:xfrm>
            <a:off x="7394121" y="90486"/>
            <a:ext cx="1580818" cy="1378896"/>
          </a:xfrm>
          <a:prstGeom prst="rect">
            <a:avLst/>
          </a:prstGeom>
          <a:noFill/>
          <a:ln>
            <a:noFill/>
          </a:ln>
        </p:spPr>
        <p:txBody>
          <a:bodyPr/>
          <a:lstStyle/>
          <a:p>
            <a:endParaRPr lang="en-US" dirty="0"/>
          </a:p>
        </p:txBody>
      </p:sp>
      <p:sp>
        <p:nvSpPr>
          <p:cNvPr id="88" name="Google Shape;88;p26"/>
          <p:cNvSpPr txBox="1">
            <a:spLocks noGrp="1"/>
          </p:cNvSpPr>
          <p:nvPr>
            <p:ph type="title"/>
          </p:nvPr>
        </p:nvSpPr>
        <p:spPr>
          <a:xfrm>
            <a:off x="457200" y="457199"/>
            <a:ext cx="4733677"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b="0" i="0">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9" name="Google Shape;89;p26"/>
          <p:cNvSpPr txBox="1">
            <a:spLocks noGrp="1"/>
          </p:cNvSpPr>
          <p:nvPr>
            <p:ph type="body" idx="1"/>
          </p:nvPr>
        </p:nvSpPr>
        <p:spPr>
          <a:xfrm>
            <a:off x="457200" y="926507"/>
            <a:ext cx="4733676" cy="3935899"/>
          </a:xfrm>
          <a:prstGeom prst="rect">
            <a:avLst/>
          </a:prstGeom>
          <a:noFill/>
          <a:ln>
            <a:noFill/>
          </a:ln>
        </p:spPr>
        <p:txBody>
          <a:bodyPr spcFirstLastPara="1" wrap="square" lIns="0" tIns="0" rIns="91425" bIns="45700" anchor="ctr" anchorCtr="0">
            <a:noAutofit/>
          </a:bodyPr>
          <a:lstStyle>
            <a:lvl1pPr marL="457200" lvl="0" indent="-342900" algn="l">
              <a:lnSpc>
                <a:spcPct val="90000"/>
              </a:lnSpc>
              <a:spcBef>
                <a:spcPts val="750"/>
              </a:spcBef>
              <a:spcAft>
                <a:spcPts val="0"/>
              </a:spcAft>
              <a:buClr>
                <a:schemeClr val="accent1"/>
              </a:buClr>
              <a:buSzPts val="18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3" name="Google Shape;83;p26">
            <a:extLst>
              <a:ext uri="{FF2B5EF4-FFF2-40B4-BE49-F238E27FC236}">
                <a16:creationId xmlns:a16="http://schemas.microsoft.com/office/drawing/2014/main" id="{14DB3E16-2E4B-4B1F-E46F-AB6C85C416F1}"/>
              </a:ext>
            </a:extLst>
          </p:cNvPr>
          <p:cNvSpPr>
            <a:spLocks noGrp="1"/>
          </p:cNvSpPr>
          <p:nvPr>
            <p:ph type="pic" idx="10"/>
          </p:nvPr>
        </p:nvSpPr>
        <p:spPr>
          <a:xfrm>
            <a:off x="5752288" y="3628343"/>
            <a:ext cx="1580818" cy="1378896"/>
          </a:xfrm>
          <a:prstGeom prst="rect">
            <a:avLst/>
          </a:prstGeom>
          <a:noFill/>
          <a:ln>
            <a:noFill/>
          </a:ln>
        </p:spPr>
      </p:sp>
      <p:sp>
        <p:nvSpPr>
          <p:cNvPr id="4" name="Google Shape;84;p26">
            <a:extLst>
              <a:ext uri="{FF2B5EF4-FFF2-40B4-BE49-F238E27FC236}">
                <a16:creationId xmlns:a16="http://schemas.microsoft.com/office/drawing/2014/main" id="{BC0104C6-BDA9-3FC6-FD73-880E9D40599B}"/>
              </a:ext>
            </a:extLst>
          </p:cNvPr>
          <p:cNvSpPr>
            <a:spLocks noGrp="1"/>
          </p:cNvSpPr>
          <p:nvPr>
            <p:ph type="pic" idx="11"/>
          </p:nvPr>
        </p:nvSpPr>
        <p:spPr>
          <a:xfrm>
            <a:off x="7394121" y="3628343"/>
            <a:ext cx="1580818" cy="1378896"/>
          </a:xfrm>
          <a:prstGeom prst="rect">
            <a:avLst/>
          </a:prstGeom>
          <a:noFill/>
          <a:ln>
            <a:noFill/>
          </a:ln>
        </p:spPr>
        <p:txBody>
          <a:bodyPr/>
          <a:lstStyle/>
          <a:p>
            <a:endParaRPr lang="en-US" dirty="0"/>
          </a:p>
        </p:txBody>
      </p:sp>
      <p:pic>
        <p:nvPicPr>
          <p:cNvPr id="5" name="Picture 4">
            <a:extLst>
              <a:ext uri="{FF2B5EF4-FFF2-40B4-BE49-F238E27FC236}">
                <a16:creationId xmlns:a16="http://schemas.microsoft.com/office/drawing/2014/main" id="{391A1BD4-46D4-881C-1122-07315BCFD2A3}"/>
              </a:ext>
            </a:extLst>
          </p:cNvPr>
          <p:cNvPicPr>
            <a:picLocks noChangeAspect="1"/>
          </p:cNvPicPr>
          <p:nvPr userDrawn="1"/>
        </p:nvPicPr>
        <p:blipFill>
          <a:blip r:embed="rId2"/>
          <a:srcRect/>
          <a:stretch/>
        </p:blipFill>
        <p:spPr>
          <a:xfrm>
            <a:off x="6448514" y="1646576"/>
            <a:ext cx="1833576" cy="18045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Left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04ADFF-95B0-544B-BCA1-AE93F14379AD}"/>
              </a:ext>
            </a:extLst>
          </p:cNvPr>
          <p:cNvSpPr/>
          <p:nvPr userDrawn="1">
            <p:custDataLst>
              <p:tags r:id="rId1"/>
            </p:custDataLst>
          </p:nvPr>
        </p:nvSpPr>
        <p:spPr>
          <a:xfrm>
            <a:off x="5615292" y="0"/>
            <a:ext cx="3528707"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835A2F02-3487-AD48-91EA-DA515094F572}"/>
              </a:ext>
            </a:extLst>
          </p:cNvPr>
          <p:cNvSpPr>
            <a:spLocks noGrp="1"/>
          </p:cNvSpPr>
          <p:nvPr>
            <p:ph type="pic" sz="quarter" idx="14"/>
            <p:custDataLst>
              <p:tags r:id="rId2"/>
            </p:custDataLst>
          </p:nvPr>
        </p:nvSpPr>
        <p:spPr>
          <a:xfrm>
            <a:off x="5615294" y="0"/>
            <a:ext cx="3528707" cy="5143500"/>
          </a:xfrm>
          <a:noFill/>
        </p:spPr>
        <p:txBody>
          <a:bodyPr/>
          <a:lstStyle/>
          <a:p>
            <a:r>
              <a:rPr lang="en-US" dirty="0"/>
              <a:t>Click icon to add picture</a:t>
            </a:r>
          </a:p>
        </p:txBody>
      </p:sp>
      <p:sp>
        <p:nvSpPr>
          <p:cNvPr id="6" name="Title 5">
            <a:extLst>
              <a:ext uri="{FF2B5EF4-FFF2-40B4-BE49-F238E27FC236}">
                <a16:creationId xmlns:a16="http://schemas.microsoft.com/office/drawing/2014/main" id="{E9151080-775F-8846-9701-6E5CE24A290D}"/>
              </a:ext>
            </a:extLst>
          </p:cNvPr>
          <p:cNvSpPr>
            <a:spLocks noGrp="1"/>
          </p:cNvSpPr>
          <p:nvPr>
            <p:ph type="title"/>
            <p:custDataLst>
              <p:tags r:id="rId3"/>
            </p:custDataLst>
          </p:nvPr>
        </p:nvSpPr>
        <p:spPr>
          <a:xfrm>
            <a:off x="457200" y="457199"/>
            <a:ext cx="4733677" cy="457200"/>
          </a:xfrm>
        </p:spPr>
        <p:txBody>
          <a:bodyPr lIns="0" tIns="0" rIns="0" bIns="0" anchor="t" anchorCtr="0">
            <a:noAutofit/>
          </a:bodyPr>
          <a:lstStyle>
            <a:lvl1pPr>
              <a:defRPr sz="2400" b="1" i="0">
                <a:latin typeface="Brandon Grotesque Bold" panose="020B0503020203060202" pitchFamily="34" charset="77"/>
              </a:defRPr>
            </a:lvl1pPr>
          </a:lstStyle>
          <a:p>
            <a:r>
              <a:rPr lang="en-US"/>
              <a:t>Click to edit Master title style</a:t>
            </a:r>
          </a:p>
        </p:txBody>
      </p:sp>
      <p:sp>
        <p:nvSpPr>
          <p:cNvPr id="10" name="Text Placeholder 9">
            <a:extLst>
              <a:ext uri="{FF2B5EF4-FFF2-40B4-BE49-F238E27FC236}">
                <a16:creationId xmlns:a16="http://schemas.microsoft.com/office/drawing/2014/main" id="{A7DA44CD-6D02-5E4F-BAF2-A0F5DEF0B812}"/>
              </a:ext>
            </a:extLst>
          </p:cNvPr>
          <p:cNvSpPr>
            <a:spLocks noGrp="1"/>
          </p:cNvSpPr>
          <p:nvPr>
            <p:ph type="body" sz="quarter" idx="13"/>
            <p:custDataLst>
              <p:tags r:id="rId4"/>
            </p:custDataLst>
          </p:nvPr>
        </p:nvSpPr>
        <p:spPr>
          <a:xfrm>
            <a:off x="457200" y="926507"/>
            <a:ext cx="4733676" cy="3945633"/>
          </a:xfrm>
        </p:spPr>
        <p:txBody>
          <a:bodyPr anchor="t" anchorCtr="0">
            <a:noAutofit/>
          </a:bodyPr>
          <a:lstStyle>
            <a:lvl1pPr>
              <a:buClr>
                <a:schemeClr val="accent1"/>
              </a:buClr>
              <a:defRPr sz="1800"/>
            </a:lvl1pPr>
            <a:lvl2pPr>
              <a:defRPr sz="1200"/>
            </a:lvl2pPr>
            <a:lvl3pPr>
              <a:defRPr sz="1200"/>
            </a:lvl3pPr>
            <a:lvl4pPr>
              <a:defRPr sz="1200"/>
            </a:lvl4pPr>
            <a:lvl5pPr>
              <a:defRPr sz="1200"/>
            </a:lvl5pPr>
          </a:lstStyle>
          <a:p>
            <a:pPr lvl="0"/>
            <a:r>
              <a:rPr lang="en-US"/>
              <a:t>Click to edit Master text styles</a:t>
            </a:r>
          </a:p>
        </p:txBody>
      </p:sp>
      <p:sp>
        <p:nvSpPr>
          <p:cNvPr id="7" name="Subtitle 2">
            <a:extLst>
              <a:ext uri="{FF2B5EF4-FFF2-40B4-BE49-F238E27FC236}">
                <a16:creationId xmlns:a16="http://schemas.microsoft.com/office/drawing/2014/main" id="{FFA88611-01B4-9F45-8F1E-88035BB9F7EC}"/>
              </a:ext>
            </a:extLst>
          </p:cNvPr>
          <p:cNvSpPr>
            <a:spLocks noGrp="1"/>
          </p:cNvSpPr>
          <p:nvPr>
            <p:ph type="subTitle" idx="1"/>
            <p:custDataLst>
              <p:tags r:id="rId5"/>
            </p:custDataLst>
          </p:nvPr>
        </p:nvSpPr>
        <p:spPr>
          <a:xfrm>
            <a:off x="457200" y="281094"/>
            <a:ext cx="4733677" cy="163997"/>
          </a:xfrm>
        </p:spPr>
        <p:txBody>
          <a:bodyPr lIns="0" tIns="0" rIns="0" bIns="0">
            <a:noAutofit/>
          </a:bodyPr>
          <a:lstStyle>
            <a:lvl1pPr marL="0" indent="0" algn="l">
              <a:buNone/>
              <a:defRPr sz="12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Slide Number Placeholder 1">
            <a:extLst>
              <a:ext uri="{FF2B5EF4-FFF2-40B4-BE49-F238E27FC236}">
                <a16:creationId xmlns:a16="http://schemas.microsoft.com/office/drawing/2014/main" id="{F337F921-72F0-6942-9D84-45C14283FDFB}"/>
              </a:ext>
            </a:extLst>
          </p:cNvPr>
          <p:cNvSpPr>
            <a:spLocks noGrp="1"/>
          </p:cNvSpPr>
          <p:nvPr>
            <p:ph type="sldNum" sz="quarter" idx="15"/>
            <p:custDataLst>
              <p:tags r:id="rId6"/>
            </p:custDataLst>
          </p:nvPr>
        </p:nvSpPr>
        <p:spPr>
          <a:xfrm>
            <a:off x="8690658" y="4859739"/>
            <a:ext cx="284826" cy="172935"/>
          </a:xfrm>
        </p:spPr>
        <p:txBody>
          <a:bodyPr/>
          <a:lstStyle/>
          <a:p>
            <a:fld id="{AFDC2780-E634-E147-8FFE-61141E672AEE}" type="slidenum">
              <a:rPr lang="en-US" smtClean="0"/>
              <a:t>‹#›</a:t>
            </a:fld>
            <a:endParaRPr lang="en-US" dirty="0"/>
          </a:p>
        </p:txBody>
      </p:sp>
    </p:spTree>
    <p:extLst>
      <p:ext uri="{BB962C8B-B14F-4D97-AF65-F5344CB8AC3E}">
        <p14:creationId xmlns:p14="http://schemas.microsoft.com/office/powerpoint/2010/main" val="31015776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Lef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960473-EBD4-DE4F-9AE3-1CE6AE635C83}"/>
              </a:ext>
            </a:extLst>
          </p:cNvPr>
          <p:cNvSpPr/>
          <p:nvPr>
            <p:custDataLst>
              <p:tags r:id="rId1"/>
            </p:custDataLst>
          </p:nvPr>
        </p:nvSpPr>
        <p:spPr>
          <a:xfrm>
            <a:off x="5594055" y="1"/>
            <a:ext cx="3549945" cy="514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 </a:t>
            </a:r>
          </a:p>
        </p:txBody>
      </p:sp>
      <p:sp>
        <p:nvSpPr>
          <p:cNvPr id="11" name="Text Placeholder 9">
            <a:extLst>
              <a:ext uri="{FF2B5EF4-FFF2-40B4-BE49-F238E27FC236}">
                <a16:creationId xmlns:a16="http://schemas.microsoft.com/office/drawing/2014/main" id="{35A2823B-4099-8E48-94F3-676CB57C221D}"/>
              </a:ext>
            </a:extLst>
          </p:cNvPr>
          <p:cNvSpPr>
            <a:spLocks noGrp="1"/>
          </p:cNvSpPr>
          <p:nvPr>
            <p:ph type="body" sz="quarter" idx="14"/>
            <p:custDataLst>
              <p:tags r:id="rId2"/>
            </p:custDataLst>
          </p:nvPr>
        </p:nvSpPr>
        <p:spPr>
          <a:xfrm>
            <a:off x="6143605" y="1842210"/>
            <a:ext cx="2450842" cy="1302494"/>
          </a:xfrm>
          <a:ln>
            <a:noFill/>
          </a:ln>
        </p:spPr>
        <p:txBody>
          <a:bodyPr anchor="ctr" anchorCtr="0">
            <a:normAutofit/>
          </a:bodyPr>
          <a:lstStyle>
            <a:lvl1pPr marL="0" indent="0">
              <a:buClr>
                <a:schemeClr val="accent1"/>
              </a:buClr>
              <a:buNone/>
              <a:defRPr sz="1800" b="1" i="0">
                <a:solidFill>
                  <a:schemeClr val="bg1"/>
                </a:solidFill>
                <a:latin typeface="Brandon Grotesque Bold" panose="020B0503020203060202" pitchFamily="34" charset="77"/>
              </a:defRPr>
            </a:lvl1pPr>
            <a:lvl2pPr>
              <a:defRPr sz="1200"/>
            </a:lvl2pPr>
            <a:lvl3pPr>
              <a:defRPr sz="1200"/>
            </a:lvl3pPr>
            <a:lvl4pPr>
              <a:defRPr sz="1200"/>
            </a:lvl4pPr>
            <a:lvl5pPr>
              <a:defRPr sz="1200"/>
            </a:lvl5pPr>
          </a:lstStyle>
          <a:p>
            <a:pPr lvl="0"/>
            <a:r>
              <a:rPr lang="en-US"/>
              <a:t>Click to edit Master text styles</a:t>
            </a:r>
          </a:p>
        </p:txBody>
      </p:sp>
      <p:sp>
        <p:nvSpPr>
          <p:cNvPr id="2" name="Slide Number Placeholder 1">
            <a:extLst>
              <a:ext uri="{FF2B5EF4-FFF2-40B4-BE49-F238E27FC236}">
                <a16:creationId xmlns:a16="http://schemas.microsoft.com/office/drawing/2014/main" id="{7DFBC39D-6B75-EA4A-B31F-8C5EAA41F649}"/>
              </a:ext>
            </a:extLst>
          </p:cNvPr>
          <p:cNvSpPr>
            <a:spLocks noGrp="1"/>
          </p:cNvSpPr>
          <p:nvPr>
            <p:ph type="sldNum" sz="quarter" idx="16"/>
            <p:custDataLst>
              <p:tags r:id="rId3"/>
            </p:custDataLst>
          </p:nvPr>
        </p:nvSpPr>
        <p:spPr/>
        <p:txBody>
          <a:bodyPr/>
          <a:lstStyle>
            <a:lvl1pPr>
              <a:defRPr>
                <a:solidFill>
                  <a:srgbClr val="4078FF"/>
                </a:solidFill>
              </a:defRPr>
            </a:lvl1pPr>
          </a:lstStyle>
          <a:p>
            <a:fld id="{AFDC2780-E634-E147-8FFE-61141E672AEE}" type="slidenum">
              <a:rPr lang="en-US" smtClean="0"/>
              <a:t>‹#›</a:t>
            </a:fld>
            <a:endParaRPr lang="en-US" dirty="0"/>
          </a:p>
        </p:txBody>
      </p:sp>
      <p:sp>
        <p:nvSpPr>
          <p:cNvPr id="15" name="Title 5">
            <a:extLst>
              <a:ext uri="{FF2B5EF4-FFF2-40B4-BE49-F238E27FC236}">
                <a16:creationId xmlns:a16="http://schemas.microsoft.com/office/drawing/2014/main" id="{F01C6759-ABE3-DA4C-A55E-B3FA76656315}"/>
              </a:ext>
            </a:extLst>
          </p:cNvPr>
          <p:cNvSpPr>
            <a:spLocks noGrp="1"/>
          </p:cNvSpPr>
          <p:nvPr>
            <p:ph type="title"/>
            <p:custDataLst>
              <p:tags r:id="rId4"/>
            </p:custDataLst>
          </p:nvPr>
        </p:nvSpPr>
        <p:spPr>
          <a:xfrm>
            <a:off x="457200" y="457199"/>
            <a:ext cx="4733677" cy="457200"/>
          </a:xfrm>
        </p:spPr>
        <p:txBody>
          <a:bodyPr lIns="0" tIns="0" rIns="0" bIns="0" anchor="t" anchorCtr="0">
            <a:noAutofit/>
          </a:bodyPr>
          <a:lstStyle>
            <a:lvl1pPr>
              <a:defRPr sz="2400" b="1" i="0">
                <a:latin typeface="Brandon Grotesque Bold" panose="020B0503020203060202" pitchFamily="34" charset="77"/>
              </a:defRPr>
            </a:lvl1pPr>
          </a:lstStyle>
          <a:p>
            <a:r>
              <a:rPr lang="en-US"/>
              <a:t>Click to edit Master title style</a:t>
            </a:r>
          </a:p>
        </p:txBody>
      </p:sp>
      <p:sp>
        <p:nvSpPr>
          <p:cNvPr id="16" name="Text Placeholder 9">
            <a:extLst>
              <a:ext uri="{FF2B5EF4-FFF2-40B4-BE49-F238E27FC236}">
                <a16:creationId xmlns:a16="http://schemas.microsoft.com/office/drawing/2014/main" id="{2D5A335F-6603-2547-9E38-61DF6423C9B2}"/>
              </a:ext>
            </a:extLst>
          </p:cNvPr>
          <p:cNvSpPr>
            <a:spLocks noGrp="1"/>
          </p:cNvSpPr>
          <p:nvPr>
            <p:ph type="body" sz="quarter" idx="13"/>
            <p:custDataLst>
              <p:tags r:id="rId5"/>
            </p:custDataLst>
          </p:nvPr>
        </p:nvSpPr>
        <p:spPr>
          <a:xfrm>
            <a:off x="457200" y="926507"/>
            <a:ext cx="4733676" cy="3945633"/>
          </a:xfrm>
        </p:spPr>
        <p:txBody>
          <a:bodyPr anchor="t" anchorCtr="0">
            <a:noAutofit/>
          </a:bodyPr>
          <a:lstStyle>
            <a:lvl1pPr>
              <a:buClr>
                <a:schemeClr val="accent1"/>
              </a:buClr>
              <a:defRPr sz="1800"/>
            </a:lvl1pPr>
            <a:lvl2pPr>
              <a:defRPr sz="1200"/>
            </a:lvl2pPr>
            <a:lvl3pPr>
              <a:defRPr sz="1200"/>
            </a:lvl3pPr>
            <a:lvl4pPr>
              <a:defRPr sz="1200"/>
            </a:lvl4pPr>
            <a:lvl5pPr>
              <a:defRPr sz="1200"/>
            </a:lvl5pPr>
          </a:lstStyle>
          <a:p>
            <a:pPr lvl="0"/>
            <a:r>
              <a:rPr lang="en-US"/>
              <a:t>Click to edit Master text styles</a:t>
            </a:r>
          </a:p>
        </p:txBody>
      </p:sp>
      <p:sp>
        <p:nvSpPr>
          <p:cNvPr id="17" name="Subtitle 2">
            <a:extLst>
              <a:ext uri="{FF2B5EF4-FFF2-40B4-BE49-F238E27FC236}">
                <a16:creationId xmlns:a16="http://schemas.microsoft.com/office/drawing/2014/main" id="{C555BA3B-FC16-214F-9193-2E85E539A8AD}"/>
              </a:ext>
            </a:extLst>
          </p:cNvPr>
          <p:cNvSpPr>
            <a:spLocks noGrp="1"/>
          </p:cNvSpPr>
          <p:nvPr>
            <p:ph type="subTitle" idx="1"/>
            <p:custDataLst>
              <p:tags r:id="rId6"/>
            </p:custDataLst>
          </p:nvPr>
        </p:nvSpPr>
        <p:spPr>
          <a:xfrm>
            <a:off x="457200" y="281094"/>
            <a:ext cx="4733677" cy="163997"/>
          </a:xfrm>
        </p:spPr>
        <p:txBody>
          <a:bodyPr lIns="0" tIns="0" rIns="0" bIns="0">
            <a:noAutofit/>
          </a:bodyPr>
          <a:lstStyle>
            <a:lvl1pPr marL="0" indent="0" algn="l">
              <a:buNone/>
              <a:defRPr sz="12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1818577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hoto Lef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D9B0B-1031-8C4B-A4D8-345A326A915D}"/>
              </a:ext>
            </a:extLst>
          </p:cNvPr>
          <p:cNvSpPr/>
          <p:nvPr>
            <p:custDataLst>
              <p:tags r:id="rId1"/>
            </p:custDataLst>
          </p:nvPr>
        </p:nvSpPr>
        <p:spPr>
          <a:xfrm>
            <a:off x="5594055" y="1"/>
            <a:ext cx="3549945" cy="514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 </a:t>
            </a:r>
          </a:p>
        </p:txBody>
      </p:sp>
      <p:sp>
        <p:nvSpPr>
          <p:cNvPr id="6" name="Title 5">
            <a:extLst>
              <a:ext uri="{FF2B5EF4-FFF2-40B4-BE49-F238E27FC236}">
                <a16:creationId xmlns:a16="http://schemas.microsoft.com/office/drawing/2014/main" id="{E9151080-775F-8846-9701-6E5CE24A290D}"/>
              </a:ext>
            </a:extLst>
          </p:cNvPr>
          <p:cNvSpPr>
            <a:spLocks noGrp="1"/>
          </p:cNvSpPr>
          <p:nvPr>
            <p:ph type="title"/>
            <p:custDataLst>
              <p:tags r:id="rId2"/>
            </p:custDataLst>
          </p:nvPr>
        </p:nvSpPr>
        <p:spPr>
          <a:xfrm>
            <a:off x="457200" y="457199"/>
            <a:ext cx="4733677" cy="457200"/>
          </a:xfrm>
        </p:spPr>
        <p:txBody>
          <a:bodyPr lIns="0" tIns="0" rIns="0" bIns="0" anchor="t" anchorCtr="0">
            <a:noAutofit/>
          </a:bodyPr>
          <a:lstStyle>
            <a:lvl1pPr>
              <a:defRPr sz="2400" b="1" i="0">
                <a:latin typeface="Brandon Grotesque Bold" panose="020B0503020203060202" pitchFamily="34" charset="77"/>
              </a:defRPr>
            </a:lvl1pPr>
          </a:lstStyle>
          <a:p>
            <a:r>
              <a:rPr lang="en-US"/>
              <a:t>Click to edit Master title style</a:t>
            </a:r>
          </a:p>
        </p:txBody>
      </p:sp>
      <p:sp>
        <p:nvSpPr>
          <p:cNvPr id="4" name="Picture Placeholder 3">
            <a:extLst>
              <a:ext uri="{FF2B5EF4-FFF2-40B4-BE49-F238E27FC236}">
                <a16:creationId xmlns:a16="http://schemas.microsoft.com/office/drawing/2014/main" id="{A419889F-E9F3-3942-9CE7-CBA312AA7055}"/>
              </a:ext>
            </a:extLst>
          </p:cNvPr>
          <p:cNvSpPr>
            <a:spLocks noGrp="1"/>
          </p:cNvSpPr>
          <p:nvPr>
            <p:ph type="pic" sz="quarter" idx="13"/>
            <p:custDataLst>
              <p:tags r:id="rId3"/>
            </p:custDataLst>
          </p:nvPr>
        </p:nvSpPr>
        <p:spPr>
          <a:xfrm>
            <a:off x="457200" y="1256474"/>
            <a:ext cx="5484816" cy="3136000"/>
          </a:xfrm>
          <a:solidFill>
            <a:schemeClr val="bg1">
              <a:lumMod val="95000"/>
            </a:schemeClr>
          </a:solidFill>
        </p:spPr>
        <p:txBody>
          <a:bodyPr/>
          <a:lstStyle/>
          <a:p>
            <a:r>
              <a:rPr lang="en-US" dirty="0"/>
              <a:t>Click icon to add picture</a:t>
            </a:r>
          </a:p>
        </p:txBody>
      </p:sp>
      <p:sp>
        <p:nvSpPr>
          <p:cNvPr id="11" name="Text Placeholder 9">
            <a:extLst>
              <a:ext uri="{FF2B5EF4-FFF2-40B4-BE49-F238E27FC236}">
                <a16:creationId xmlns:a16="http://schemas.microsoft.com/office/drawing/2014/main" id="{35A2823B-4099-8E48-94F3-676CB57C221D}"/>
              </a:ext>
            </a:extLst>
          </p:cNvPr>
          <p:cNvSpPr>
            <a:spLocks noGrp="1"/>
          </p:cNvSpPr>
          <p:nvPr>
            <p:ph type="body" sz="quarter" idx="14"/>
            <p:custDataLst>
              <p:tags r:id="rId4"/>
            </p:custDataLst>
          </p:nvPr>
        </p:nvSpPr>
        <p:spPr>
          <a:xfrm>
            <a:off x="6143604" y="2173227"/>
            <a:ext cx="2831879" cy="1302494"/>
          </a:xfrm>
          <a:ln>
            <a:noFill/>
          </a:ln>
        </p:spPr>
        <p:txBody>
          <a:bodyPr anchor="ctr" anchorCtr="0">
            <a:normAutofit/>
          </a:bodyPr>
          <a:lstStyle>
            <a:lvl1pPr marL="0" indent="0" algn="ctr">
              <a:buClr>
                <a:schemeClr val="accent1"/>
              </a:buClr>
              <a:buNone/>
              <a:defRPr sz="1800" b="1" i="0">
                <a:solidFill>
                  <a:schemeClr val="bg1"/>
                </a:solidFill>
                <a:latin typeface="Brandon Grotesque Bold" panose="020B0503020203060202" pitchFamily="34" charset="77"/>
              </a:defRPr>
            </a:lvl1pPr>
            <a:lvl2pPr>
              <a:defRPr sz="1200"/>
            </a:lvl2pPr>
            <a:lvl3pPr>
              <a:defRPr sz="1200"/>
            </a:lvl3pPr>
            <a:lvl4pPr>
              <a:defRPr sz="1200"/>
            </a:lvl4pPr>
            <a:lvl5pPr>
              <a:defRPr sz="1200"/>
            </a:lvl5pPr>
          </a:lstStyle>
          <a:p>
            <a:pPr lvl="0"/>
            <a:r>
              <a:rPr lang="en-US"/>
              <a:t>Click to edit Master text styles</a:t>
            </a:r>
          </a:p>
        </p:txBody>
      </p:sp>
      <p:sp>
        <p:nvSpPr>
          <p:cNvPr id="10" name="Subtitle 2">
            <a:extLst>
              <a:ext uri="{FF2B5EF4-FFF2-40B4-BE49-F238E27FC236}">
                <a16:creationId xmlns:a16="http://schemas.microsoft.com/office/drawing/2014/main" id="{CFDD8ED6-3B4E-3045-B794-92B643C78C9F}"/>
              </a:ext>
            </a:extLst>
          </p:cNvPr>
          <p:cNvSpPr>
            <a:spLocks noGrp="1"/>
          </p:cNvSpPr>
          <p:nvPr>
            <p:ph type="subTitle" idx="1"/>
            <p:custDataLst>
              <p:tags r:id="rId5"/>
            </p:custDataLst>
          </p:nvPr>
        </p:nvSpPr>
        <p:spPr>
          <a:xfrm>
            <a:off x="457200" y="281094"/>
            <a:ext cx="4733677" cy="163997"/>
          </a:xfrm>
        </p:spPr>
        <p:txBody>
          <a:bodyPr lIns="0" tIns="0" rIns="0" bIns="0">
            <a:noAutofit/>
          </a:bodyPr>
          <a:lstStyle>
            <a:lvl1pPr marL="0" indent="0" algn="l">
              <a:buNone/>
              <a:defRPr sz="12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Slide Number Placeholder 1">
            <a:extLst>
              <a:ext uri="{FF2B5EF4-FFF2-40B4-BE49-F238E27FC236}">
                <a16:creationId xmlns:a16="http://schemas.microsoft.com/office/drawing/2014/main" id="{16CE74F2-FD9A-7748-B803-DE72604C2E3D}"/>
              </a:ext>
            </a:extLst>
          </p:cNvPr>
          <p:cNvSpPr>
            <a:spLocks noGrp="1"/>
          </p:cNvSpPr>
          <p:nvPr>
            <p:ph type="sldNum" sz="quarter" idx="15"/>
            <p:custDataLst>
              <p:tags r:id="rId6"/>
            </p:custDataLst>
          </p:nvPr>
        </p:nvSpPr>
        <p:spPr/>
        <p:txBody>
          <a:bodyPr/>
          <a:lstStyle>
            <a:lvl1pPr>
              <a:defRPr>
                <a:solidFill>
                  <a:srgbClr val="4078FF"/>
                </a:solidFill>
              </a:defRPr>
            </a:lvl1pPr>
          </a:lstStyle>
          <a:p>
            <a:fld id="{AFDC2780-E634-E147-8FFE-61141E672AEE}" type="slidenum">
              <a:rPr lang="en-US" smtClean="0"/>
              <a:t>‹#›</a:t>
            </a:fld>
            <a:endParaRPr lang="en-US" dirty="0"/>
          </a:p>
        </p:txBody>
      </p:sp>
    </p:spTree>
    <p:extLst>
      <p:ext uri="{BB962C8B-B14F-4D97-AF65-F5344CB8AC3E}">
        <p14:creationId xmlns:p14="http://schemas.microsoft.com/office/powerpoint/2010/main" val="1515305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Ref idx="1001">
        <a:schemeClr val="bg1"/>
      </p:bgRef>
    </p:bg>
    <p:spTree>
      <p:nvGrpSpPr>
        <p:cNvPr id="1" name="Shape 13"/>
        <p:cNvGrpSpPr/>
        <p:nvPr/>
      </p:nvGrpSpPr>
      <p:grpSpPr>
        <a:xfrm>
          <a:off x="0" y="0"/>
          <a:ext cx="0" cy="0"/>
          <a:chOff x="0" y="0"/>
          <a:chExt cx="0" cy="0"/>
        </a:xfrm>
      </p:grpSpPr>
      <p:pic>
        <p:nvPicPr>
          <p:cNvPr id="10" name="Picture 9">
            <a:extLst>
              <a:ext uri="{FF2B5EF4-FFF2-40B4-BE49-F238E27FC236}">
                <a16:creationId xmlns:a16="http://schemas.microsoft.com/office/drawing/2014/main" id="{4B0089C3-5D8C-ED93-9B20-BB0111261FD4}"/>
              </a:ext>
            </a:extLst>
          </p:cNvPr>
          <p:cNvPicPr>
            <a:picLocks noChangeAspect="1"/>
          </p:cNvPicPr>
          <p:nvPr userDrawn="1"/>
        </p:nvPicPr>
        <p:blipFill>
          <a:blip r:embed="rId2">
            <a:clrChange>
              <a:clrFrom>
                <a:srgbClr val="000000">
                  <a:alpha val="0"/>
                </a:srgbClr>
              </a:clrFrom>
              <a:clrTo>
                <a:srgbClr val="000000">
                  <a:alpha val="0"/>
                </a:srgbClr>
              </a:clrTo>
            </a:clrChange>
            <a:alphaModFix amt="41000"/>
          </a:blip>
          <a:stretch>
            <a:fillRect/>
          </a:stretch>
        </p:blipFill>
        <p:spPr>
          <a:xfrm>
            <a:off x="-3351576" y="0"/>
            <a:ext cx="6465869" cy="5143500"/>
          </a:xfrm>
          <a:prstGeom prst="rect">
            <a:avLst/>
          </a:prstGeom>
        </p:spPr>
      </p:pic>
      <p:sp>
        <p:nvSpPr>
          <p:cNvPr id="12" name="Rectangle 11">
            <a:extLst>
              <a:ext uri="{FF2B5EF4-FFF2-40B4-BE49-F238E27FC236}">
                <a16:creationId xmlns:a16="http://schemas.microsoft.com/office/drawing/2014/main" id="{16195403-45E8-9EE6-C1D5-385FEBAE6C80}"/>
              </a:ext>
            </a:extLst>
          </p:cNvPr>
          <p:cNvSpPr/>
          <p:nvPr userDrawn="1"/>
        </p:nvSpPr>
        <p:spPr>
          <a:xfrm>
            <a:off x="0" y="3982107"/>
            <a:ext cx="9143999" cy="1161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a:extLst>
              <a:ext uri="{FF2B5EF4-FFF2-40B4-BE49-F238E27FC236}">
                <a16:creationId xmlns:a16="http://schemas.microsoft.com/office/drawing/2014/main" id="{C5CC1B82-E0F4-2D67-73DC-430966D2A96F}"/>
              </a:ext>
            </a:extLst>
          </p:cNvPr>
          <p:cNvSpPr>
            <a:spLocks noGrp="1"/>
          </p:cNvSpPr>
          <p:nvPr>
            <p:ph type="body" sz="quarter" idx="10" hasCustomPrompt="1"/>
          </p:nvPr>
        </p:nvSpPr>
        <p:spPr>
          <a:xfrm>
            <a:off x="1" y="4289534"/>
            <a:ext cx="9143998" cy="548640"/>
          </a:xfrm>
        </p:spPr>
        <p:txBody>
          <a:bodyPr wrap="square" rIns="0" bIns="0" anchor="ctr" anchorCtr="0">
            <a:noAutofit/>
          </a:bodyPr>
          <a:lstStyle>
            <a:lvl1pPr marL="0" indent="0" algn="ctr">
              <a:buNone/>
              <a:defRPr sz="1200" b="0" i="0" spc="300">
                <a:solidFill>
                  <a:schemeClr val="bg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2025 INTEGRITY COMPLIANCE SUMMIT</a:t>
            </a:r>
          </a:p>
        </p:txBody>
      </p:sp>
      <p:sp>
        <p:nvSpPr>
          <p:cNvPr id="19" name="Title 27">
            <a:extLst>
              <a:ext uri="{FF2B5EF4-FFF2-40B4-BE49-F238E27FC236}">
                <a16:creationId xmlns:a16="http://schemas.microsoft.com/office/drawing/2014/main" id="{4DCED3CC-5ECF-5FFB-8F6D-838BC8E10A39}"/>
              </a:ext>
            </a:extLst>
          </p:cNvPr>
          <p:cNvSpPr>
            <a:spLocks noGrp="1"/>
          </p:cNvSpPr>
          <p:nvPr>
            <p:ph type="title"/>
          </p:nvPr>
        </p:nvSpPr>
        <p:spPr>
          <a:xfrm>
            <a:off x="3486615" y="899532"/>
            <a:ext cx="5181600" cy="2259980"/>
          </a:xfrm>
        </p:spPr>
        <p:txBody>
          <a:bodyPr rIns="0" bIns="0" anchor="ctr" anchorCtr="0">
            <a:noAutofit/>
          </a:bodyPr>
          <a:lstStyle>
            <a:lvl1pPr algn="l">
              <a:defRPr sz="2800" b="0"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1" name="Rectangle 20">
            <a:extLst>
              <a:ext uri="{FF2B5EF4-FFF2-40B4-BE49-F238E27FC236}">
                <a16:creationId xmlns:a16="http://schemas.microsoft.com/office/drawing/2014/main" id="{9DF1B5D2-CC5F-69DF-4BBB-7CDBCDD5A9CA}"/>
              </a:ext>
            </a:extLst>
          </p:cNvPr>
          <p:cNvSpPr/>
          <p:nvPr userDrawn="1"/>
        </p:nvSpPr>
        <p:spPr>
          <a:xfrm>
            <a:off x="9345167" y="-189373"/>
            <a:ext cx="1022614" cy="54539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2969527-4DF3-65C0-AD1B-D41719832B40}"/>
              </a:ext>
            </a:extLst>
          </p:cNvPr>
          <p:cNvPicPr>
            <a:picLocks noChangeAspect="1"/>
          </p:cNvPicPr>
          <p:nvPr userDrawn="1"/>
        </p:nvPicPr>
        <p:blipFill>
          <a:blip r:embed="rId3"/>
          <a:srcRect/>
          <a:stretch/>
        </p:blipFill>
        <p:spPr>
          <a:xfrm>
            <a:off x="506561" y="957086"/>
            <a:ext cx="2101170" cy="2067935"/>
          </a:xfrm>
          <a:prstGeom prst="rect">
            <a:avLst/>
          </a:prstGeom>
        </p:spPr>
      </p:pic>
    </p:spTree>
    <p:extLst>
      <p:ext uri="{BB962C8B-B14F-4D97-AF65-F5344CB8AC3E}">
        <p14:creationId xmlns:p14="http://schemas.microsoft.com/office/powerpoint/2010/main" val="24020001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1" y="457200"/>
            <a:ext cx="8229600" cy="457200"/>
          </a:xfrm>
          <a:prstGeom prst="rect">
            <a:avLst/>
          </a:prstGeom>
          <a:noFill/>
          <a:ln>
            <a:noFill/>
          </a:ln>
        </p:spPr>
        <p:txBody>
          <a:bodyPr spcFirstLastPara="1" wrap="square" lIns="0" tIns="0" rIns="91425" bIns="45700" anchor="t" anchorCtr="0">
            <a:norm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5"/>
          <p:cNvSpPr txBox="1">
            <a:spLocks noGrp="1"/>
          </p:cNvSpPr>
          <p:nvPr>
            <p:ph type="body" idx="1"/>
          </p:nvPr>
        </p:nvSpPr>
        <p:spPr>
          <a:xfrm>
            <a:off x="453342" y="914400"/>
            <a:ext cx="8229600" cy="3945339"/>
          </a:xfrm>
          <a:prstGeom prst="rect">
            <a:avLst/>
          </a:prstGeom>
          <a:noFill/>
          <a:ln>
            <a:noFill/>
          </a:ln>
        </p:spPr>
        <p:txBody>
          <a:bodyPr spcFirstLastPara="1" wrap="square" lIns="0" tIns="0" rIns="91425" bIns="45700" anchor="t" anchorCtr="0">
            <a:normAutofit/>
          </a:bodyPr>
          <a:lstStyle>
            <a:lvl1pPr marL="457200" marR="0" lvl="0" indent="-317500" algn="l" rtl="0">
              <a:lnSpc>
                <a:spcPct val="90000"/>
              </a:lnSpc>
              <a:spcBef>
                <a:spcPts val="750"/>
              </a:spcBef>
              <a:spcAft>
                <a:spcPts val="0"/>
              </a:spcAft>
              <a:buClr>
                <a:schemeClr val="accent1"/>
              </a:buClr>
              <a:buSzPts val="1400"/>
              <a:buFont typeface="Arial"/>
              <a:buChar char="•"/>
              <a:defRPr sz="1400" b="0" i="0" u="none" strike="noStrike" cap="none">
                <a:solidFill>
                  <a:schemeClr val="accent6"/>
                </a:solidFill>
                <a:latin typeface="Arial"/>
                <a:ea typeface="Arial"/>
                <a:cs typeface="Arial"/>
                <a:sym typeface="Arial"/>
              </a:defRPr>
            </a:lvl1pPr>
            <a:lvl2pPr marL="914400" marR="0" lvl="1" indent="-317500" algn="l" rtl="0">
              <a:lnSpc>
                <a:spcPct val="90000"/>
              </a:lnSpc>
              <a:spcBef>
                <a:spcPts val="375"/>
              </a:spcBef>
              <a:spcAft>
                <a:spcPts val="0"/>
              </a:spcAft>
              <a:buClr>
                <a:schemeClr val="accent1"/>
              </a:buClr>
              <a:buSzPts val="1400"/>
              <a:buFont typeface="Arial"/>
              <a:buChar char="•"/>
              <a:defRPr sz="1400" b="0" i="0" u="none" strike="noStrike" cap="none">
                <a:solidFill>
                  <a:schemeClr val="accent6"/>
                </a:solidFill>
                <a:latin typeface="Arial"/>
                <a:ea typeface="Arial"/>
                <a:cs typeface="Arial"/>
                <a:sym typeface="Arial"/>
              </a:defRPr>
            </a:lvl2pPr>
            <a:lvl3pPr marL="1371600" marR="0" lvl="2" indent="-317500" algn="l" rtl="0">
              <a:lnSpc>
                <a:spcPct val="90000"/>
              </a:lnSpc>
              <a:spcBef>
                <a:spcPts val="375"/>
              </a:spcBef>
              <a:spcAft>
                <a:spcPts val="0"/>
              </a:spcAft>
              <a:buClr>
                <a:schemeClr val="accent1"/>
              </a:buClr>
              <a:buSzPts val="1400"/>
              <a:buFont typeface="Arial"/>
              <a:buChar char="•"/>
              <a:defRPr sz="1400" b="0" i="0" u="none" strike="noStrike" cap="none">
                <a:solidFill>
                  <a:schemeClr val="accent6"/>
                </a:solidFill>
                <a:latin typeface="Arial"/>
                <a:ea typeface="Arial"/>
                <a:cs typeface="Arial"/>
                <a:sym typeface="Arial"/>
              </a:defRPr>
            </a:lvl3pPr>
            <a:lvl4pPr marL="1828800" marR="0" lvl="3" indent="-317500" algn="l" rtl="0">
              <a:lnSpc>
                <a:spcPct val="90000"/>
              </a:lnSpc>
              <a:spcBef>
                <a:spcPts val="375"/>
              </a:spcBef>
              <a:spcAft>
                <a:spcPts val="0"/>
              </a:spcAft>
              <a:buClr>
                <a:schemeClr val="accent1"/>
              </a:buClr>
              <a:buSzPts val="1400"/>
              <a:buFont typeface="Arial"/>
              <a:buChar char="•"/>
              <a:defRPr sz="1400" b="0" i="0" u="none" strike="noStrike" cap="none">
                <a:solidFill>
                  <a:schemeClr val="accent6"/>
                </a:solidFill>
                <a:latin typeface="Arial"/>
                <a:ea typeface="Arial"/>
                <a:cs typeface="Arial"/>
                <a:sym typeface="Arial"/>
              </a:defRPr>
            </a:lvl4pPr>
            <a:lvl5pPr marL="2286000" marR="0" lvl="4" indent="-317500" algn="l" rtl="0">
              <a:lnSpc>
                <a:spcPct val="90000"/>
              </a:lnSpc>
              <a:spcBef>
                <a:spcPts val="375"/>
              </a:spcBef>
              <a:spcAft>
                <a:spcPts val="0"/>
              </a:spcAft>
              <a:buClr>
                <a:schemeClr val="accent1"/>
              </a:buClr>
              <a:buSzPts val="1400"/>
              <a:buFont typeface="Arial"/>
              <a:buChar char="•"/>
              <a:defRPr sz="1400" b="0" i="0" u="none" strike="noStrike" cap="none">
                <a:solidFill>
                  <a:schemeClr val="accent6"/>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2" name="Google Shape;12;p15"/>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9" r:id="rId5"/>
    <p:sldLayoutId id="2147483660"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baseline="0" dirty="0">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image" Target="../media/image15.png"/><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ec.gov/news/press-release/2024-36"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sec.gov/news/press-release/2024-46"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p:txBody>
          <a:bodyPr/>
          <a:lstStyle/>
          <a:p>
            <a:pPr lvl="0"/>
            <a:r>
              <a:rPr lang="en-US" b="1" dirty="0"/>
              <a:t>Advertising Best Practices Health, Life &amp; Wealth</a:t>
            </a:r>
            <a:endParaRPr lang="en-US" dirty="0"/>
          </a:p>
        </p:txBody>
      </p:sp>
      <p:sp>
        <p:nvSpPr>
          <p:cNvPr id="2" name="Google Shape;97;p1">
            <a:extLst>
              <a:ext uri="{FF2B5EF4-FFF2-40B4-BE49-F238E27FC236}">
                <a16:creationId xmlns:a16="http://schemas.microsoft.com/office/drawing/2014/main" id="{04D083C6-5F5B-BF76-5C7E-3CCED4A501E6}"/>
              </a:ext>
            </a:extLst>
          </p:cNvPr>
          <p:cNvSpPr txBox="1">
            <a:spLocks noGrp="1"/>
          </p:cNvSpPr>
          <p:nvPr>
            <p:ph type="body" idx="10"/>
          </p:nvPr>
        </p:nvSpPr>
        <p:spPr>
          <a:xfrm>
            <a:off x="1" y="4289534"/>
            <a:ext cx="9143998" cy="548640"/>
          </a:xfrm>
        </p:spPr>
        <p:txBody>
          <a:bodyPr/>
          <a:lstStyle/>
          <a:p>
            <a:pPr lvl="0"/>
            <a:r>
              <a:rPr lang="en-US" dirty="0"/>
              <a:t>2025 INTEGRITY COMPLIANCE SUMMIT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6524-BAC3-7E8E-510F-23C440AA56F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4D98AF-FAF7-4665-77C3-509510C73CDD}"/>
              </a:ext>
            </a:extLst>
          </p:cNvPr>
          <p:cNvSpPr>
            <a:spLocks noGrp="1"/>
          </p:cNvSpPr>
          <p:nvPr>
            <p:ph type="title"/>
          </p:nvPr>
        </p:nvSpPr>
        <p:spPr>
          <a:xfrm>
            <a:off x="1370402" y="2114550"/>
            <a:ext cx="6841944" cy="457200"/>
          </a:xfrm>
        </p:spPr>
        <p:txBody>
          <a:bodyPr/>
          <a:lstStyle/>
          <a:p>
            <a:r>
              <a:rPr lang="en-US" sz="2800" b="1" dirty="0"/>
              <a:t>Medicare Advantage and Part D Advertising Best Practices</a:t>
            </a:r>
          </a:p>
        </p:txBody>
      </p:sp>
    </p:spTree>
    <p:extLst>
      <p:ext uri="{BB962C8B-B14F-4D97-AF65-F5344CB8AC3E}">
        <p14:creationId xmlns:p14="http://schemas.microsoft.com/office/powerpoint/2010/main" val="174272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dirty="0"/>
              <a:t>Medicare Advantage and Part D Advertising Best Practices</a:t>
            </a:r>
            <a:endParaRPr dirty="0"/>
          </a:p>
        </p:txBody>
      </p:sp>
      <p:sp>
        <p:nvSpPr>
          <p:cNvPr id="130" name="Google Shape;130;p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dirty="0"/>
          </a:p>
        </p:txBody>
      </p:sp>
      <p:sp>
        <p:nvSpPr>
          <p:cNvPr id="2" name="Text Placeholder 1">
            <a:extLst>
              <a:ext uri="{FF2B5EF4-FFF2-40B4-BE49-F238E27FC236}">
                <a16:creationId xmlns:a16="http://schemas.microsoft.com/office/drawing/2014/main" id="{CF870AFF-8EB0-DAB8-3C2C-50EE893FA9D4}"/>
              </a:ext>
            </a:extLst>
          </p:cNvPr>
          <p:cNvSpPr>
            <a:spLocks noGrp="1"/>
          </p:cNvSpPr>
          <p:nvPr>
            <p:ph type="body" idx="1"/>
          </p:nvPr>
        </p:nvSpPr>
        <p:spPr>
          <a:xfrm>
            <a:off x="1088570" y="1147665"/>
            <a:ext cx="7544271" cy="3793097"/>
          </a:xfrm>
        </p:spPr>
        <p:txBody>
          <a:bodyPr/>
          <a:lstStyle/>
          <a:p>
            <a:r>
              <a:rPr lang="en-US" dirty="0"/>
              <a:t>MA and Part D Communications </a:t>
            </a:r>
          </a:p>
          <a:p>
            <a:r>
              <a:rPr lang="en-US" dirty="0"/>
              <a:t>MA and Part D Marketing Materials </a:t>
            </a:r>
          </a:p>
          <a:p>
            <a:r>
              <a:rPr lang="en-US" dirty="0"/>
              <a:t>MA and Part D Marketing Materials: Lead Generation</a:t>
            </a:r>
          </a:p>
          <a:p>
            <a:r>
              <a:rPr lang="en-US" dirty="0"/>
              <a:t>MA and Part D Contact Rules </a:t>
            </a:r>
          </a:p>
          <a:p>
            <a:r>
              <a:rPr lang="en-US" dirty="0"/>
              <a:t>MA and Part D Educational Events </a:t>
            </a:r>
          </a:p>
          <a:p>
            <a:r>
              <a:rPr lang="en-US" dirty="0"/>
              <a:t>MA and Part D Marketing Events </a:t>
            </a:r>
          </a:p>
          <a:p>
            <a:r>
              <a:rPr lang="en-US" dirty="0"/>
              <a:t>Other laws apply to “federal healthcare programs”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989BF-4D1E-946D-9979-E0C82DC24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3" name="Title 2">
            <a:extLst>
              <a:ext uri="{FF2B5EF4-FFF2-40B4-BE49-F238E27FC236}">
                <a16:creationId xmlns:a16="http://schemas.microsoft.com/office/drawing/2014/main" id="{498BC62E-7331-122C-281F-CD28751C08F5}"/>
              </a:ext>
            </a:extLst>
          </p:cNvPr>
          <p:cNvSpPr>
            <a:spLocks noGrp="1"/>
          </p:cNvSpPr>
          <p:nvPr>
            <p:ph type="title"/>
          </p:nvPr>
        </p:nvSpPr>
        <p:spPr/>
        <p:txBody>
          <a:bodyPr/>
          <a:lstStyle/>
          <a:p>
            <a:r>
              <a:rPr lang="en-US" dirty="0"/>
              <a:t>MA and Part D Communications</a:t>
            </a:r>
          </a:p>
        </p:txBody>
      </p:sp>
      <p:sp>
        <p:nvSpPr>
          <p:cNvPr id="4" name="Text Placeholder 3">
            <a:extLst>
              <a:ext uri="{FF2B5EF4-FFF2-40B4-BE49-F238E27FC236}">
                <a16:creationId xmlns:a16="http://schemas.microsoft.com/office/drawing/2014/main" id="{FBB963C1-9861-39FE-AF07-B4B17063CD63}"/>
              </a:ext>
            </a:extLst>
          </p:cNvPr>
          <p:cNvSpPr>
            <a:spLocks noGrp="1"/>
          </p:cNvSpPr>
          <p:nvPr>
            <p:ph type="body" idx="1"/>
          </p:nvPr>
        </p:nvSpPr>
        <p:spPr/>
        <p:txBody>
          <a:bodyPr/>
          <a:lstStyle/>
          <a:p>
            <a:r>
              <a:rPr lang="en-US" b="1" i="1" dirty="0"/>
              <a:t>Do not </a:t>
            </a:r>
            <a:r>
              <a:rPr lang="en-US" dirty="0"/>
              <a:t>mislead or provide misleading information. Information should be accurate. </a:t>
            </a:r>
          </a:p>
          <a:p>
            <a:r>
              <a:rPr lang="en-US" b="1" i="1" dirty="0"/>
              <a:t>Do not </a:t>
            </a:r>
            <a:r>
              <a:rPr lang="en-US" dirty="0"/>
              <a:t>use high pressure or “scare” tactics. </a:t>
            </a:r>
          </a:p>
          <a:p>
            <a:r>
              <a:rPr lang="en-US" b="1" i="1" dirty="0"/>
              <a:t>Do not </a:t>
            </a:r>
            <a:r>
              <a:rPr lang="en-US" dirty="0"/>
              <a:t>confuse.</a:t>
            </a:r>
          </a:p>
          <a:p>
            <a:r>
              <a:rPr lang="en-US" b="1" i="1" dirty="0"/>
              <a:t>Do not </a:t>
            </a:r>
            <a:r>
              <a:rPr lang="en-US" dirty="0"/>
              <a:t>make unsubstantiated statements.</a:t>
            </a:r>
          </a:p>
          <a:p>
            <a:r>
              <a:rPr lang="en-US" b="1" i="1" dirty="0"/>
              <a:t>Do not </a:t>
            </a:r>
            <a:r>
              <a:rPr lang="en-US" dirty="0"/>
              <a:t>imply that an MA plan operates as a supplement to Medicare.</a:t>
            </a:r>
          </a:p>
          <a:p>
            <a:r>
              <a:rPr lang="en-US" b="1" i="1" dirty="0"/>
              <a:t>Do not</a:t>
            </a:r>
            <a:r>
              <a:rPr lang="en-US" dirty="0"/>
              <a:t> us the word best or comprehensive to describe plan or benefits. </a:t>
            </a:r>
          </a:p>
          <a:p>
            <a:pPr lvl="1"/>
            <a:r>
              <a:rPr lang="en-US" dirty="0"/>
              <a:t>This includes words such as “all,” “full,” “complete,” “comprehensive,” or “unlimited,” to describe benefits</a:t>
            </a:r>
          </a:p>
          <a:p>
            <a:r>
              <a:rPr lang="en-US" b="1" i="1" dirty="0"/>
              <a:t>Do not </a:t>
            </a:r>
            <a:r>
              <a:rPr lang="en-US" dirty="0"/>
              <a:t>use the word “Medicare” in your title or any of the following titles: </a:t>
            </a:r>
          </a:p>
          <a:p>
            <a:pPr lvl="1"/>
            <a:r>
              <a:rPr lang="en-US" dirty="0"/>
              <a:t>Medicare Specialist, Benefits Specialist, Medicare Benefits Specialist, Medicare Expert, Benefits Expert, Medicare Consultant, Benefits Consultant, Medicare Agent, Medicare Advisor, Certified Medicare Professional, Benefits Professional, or Certified Benefits Professional </a:t>
            </a:r>
          </a:p>
          <a:p>
            <a:r>
              <a:rPr lang="en-US" dirty="0"/>
              <a:t>Required disclaimer: </a:t>
            </a:r>
            <a:r>
              <a:rPr lang="en-US" i="1" dirty="0"/>
              <a:t>“Not affiliated with or endorsed by the government or Federal Medicare Program.”</a:t>
            </a:r>
          </a:p>
          <a:p>
            <a:endParaRPr lang="en-US" dirty="0"/>
          </a:p>
        </p:txBody>
      </p:sp>
    </p:spTree>
    <p:extLst>
      <p:ext uri="{BB962C8B-B14F-4D97-AF65-F5344CB8AC3E}">
        <p14:creationId xmlns:p14="http://schemas.microsoft.com/office/powerpoint/2010/main" val="255369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E0864-850C-F448-EC15-9962F49FB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3" name="Title 2">
            <a:extLst>
              <a:ext uri="{FF2B5EF4-FFF2-40B4-BE49-F238E27FC236}">
                <a16:creationId xmlns:a16="http://schemas.microsoft.com/office/drawing/2014/main" id="{A48FD898-9FFC-0E5D-0C9B-A8ABC596CB2E}"/>
              </a:ext>
            </a:extLst>
          </p:cNvPr>
          <p:cNvSpPr>
            <a:spLocks noGrp="1"/>
          </p:cNvSpPr>
          <p:nvPr>
            <p:ph type="title"/>
          </p:nvPr>
        </p:nvSpPr>
        <p:spPr/>
        <p:txBody>
          <a:bodyPr/>
          <a:lstStyle/>
          <a:p>
            <a:r>
              <a:rPr lang="en-US" dirty="0"/>
              <a:t>MA / Part D Marketing Material </a:t>
            </a:r>
          </a:p>
        </p:txBody>
      </p:sp>
      <p:sp>
        <p:nvSpPr>
          <p:cNvPr id="4" name="Text Placeholder 3">
            <a:extLst>
              <a:ext uri="{FF2B5EF4-FFF2-40B4-BE49-F238E27FC236}">
                <a16:creationId xmlns:a16="http://schemas.microsoft.com/office/drawing/2014/main" id="{8DAF7622-321F-FB9C-B139-91A9EAF4A8EE}"/>
              </a:ext>
            </a:extLst>
          </p:cNvPr>
          <p:cNvSpPr>
            <a:spLocks noGrp="1"/>
          </p:cNvSpPr>
          <p:nvPr>
            <p:ph type="body" idx="1"/>
          </p:nvPr>
        </p:nvSpPr>
        <p:spPr>
          <a:xfrm>
            <a:off x="457202" y="819503"/>
            <a:ext cx="7688422" cy="3945633"/>
          </a:xfrm>
        </p:spPr>
        <p:txBody>
          <a:bodyPr/>
          <a:lstStyle/>
          <a:p>
            <a:r>
              <a:rPr lang="en-US" dirty="0"/>
              <a:t>“Marketing” = Communications that meet the intent and content standards. </a:t>
            </a:r>
          </a:p>
          <a:p>
            <a:r>
              <a:rPr lang="en-US" dirty="0"/>
              <a:t>Intended to:</a:t>
            </a:r>
          </a:p>
          <a:p>
            <a:pPr lvl="1"/>
            <a:r>
              <a:rPr lang="en-US" dirty="0"/>
              <a:t>Draw attention to a MA plan or plans</a:t>
            </a:r>
          </a:p>
          <a:p>
            <a:pPr lvl="1"/>
            <a:r>
              <a:rPr lang="en-US" dirty="0"/>
              <a:t>Influence decision-making process when making an MA or PDP plan selection</a:t>
            </a:r>
          </a:p>
          <a:p>
            <a:pPr lvl="1"/>
            <a:r>
              <a:rPr lang="en-US" dirty="0"/>
              <a:t>Influence a decision to stay enrolled in a plan</a:t>
            </a:r>
          </a:p>
          <a:p>
            <a:r>
              <a:rPr lang="en-US" dirty="0"/>
              <a:t>Content – Includes or addresses:</a:t>
            </a:r>
          </a:p>
          <a:p>
            <a:pPr lvl="1"/>
            <a:r>
              <a:rPr lang="en-US" dirty="0">
                <a:highlight>
                  <a:srgbClr val="FFFF00"/>
                </a:highlight>
              </a:rPr>
              <a:t>Plan’s benefits, benefits structure, premiums, or cost sharing</a:t>
            </a:r>
          </a:p>
          <a:p>
            <a:pPr lvl="1"/>
            <a:r>
              <a:rPr lang="en-US" dirty="0"/>
              <a:t>Content regarding measuring or ranking standards (Star Ratings or plan comparisons)</a:t>
            </a:r>
          </a:p>
          <a:p>
            <a:pPr lvl="1"/>
            <a:r>
              <a:rPr lang="en-US" dirty="0"/>
              <a:t>Content regarding rewards and incentives </a:t>
            </a:r>
          </a:p>
          <a:p>
            <a:r>
              <a:rPr lang="en-US" dirty="0"/>
              <a:t>Required disclaimer: </a:t>
            </a:r>
            <a:r>
              <a:rPr lang="en-US" i="1" dirty="0"/>
              <a:t>“We do not offer every plan available in your area. Currently we represent [X number of] organizations which offer [X number of] products in your area. Please contact Medicare.gov, 1‑800‑MEDICARE, or your local State Health Insurance Program to get information on all of your options.”</a:t>
            </a:r>
          </a:p>
        </p:txBody>
      </p:sp>
    </p:spTree>
    <p:extLst>
      <p:ext uri="{BB962C8B-B14F-4D97-AF65-F5344CB8AC3E}">
        <p14:creationId xmlns:p14="http://schemas.microsoft.com/office/powerpoint/2010/main" val="150439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96EAA-572A-E9A2-B827-CECAD8996A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3" name="Title 2">
            <a:extLst>
              <a:ext uri="{FF2B5EF4-FFF2-40B4-BE49-F238E27FC236}">
                <a16:creationId xmlns:a16="http://schemas.microsoft.com/office/drawing/2014/main" id="{B7B3693E-A620-FC36-01EA-0B5B56DA574D}"/>
              </a:ext>
            </a:extLst>
          </p:cNvPr>
          <p:cNvSpPr>
            <a:spLocks noGrp="1"/>
          </p:cNvSpPr>
          <p:nvPr>
            <p:ph type="title"/>
          </p:nvPr>
        </p:nvSpPr>
        <p:spPr>
          <a:xfrm>
            <a:off x="457199" y="271359"/>
            <a:ext cx="7544272" cy="457200"/>
          </a:xfrm>
        </p:spPr>
        <p:txBody>
          <a:bodyPr/>
          <a:lstStyle/>
          <a:p>
            <a:r>
              <a:rPr lang="en-US" dirty="0"/>
              <a:t>MA / Part D Marketing Material </a:t>
            </a:r>
          </a:p>
        </p:txBody>
      </p:sp>
      <p:sp>
        <p:nvSpPr>
          <p:cNvPr id="4" name="Text Placeholder 3">
            <a:extLst>
              <a:ext uri="{FF2B5EF4-FFF2-40B4-BE49-F238E27FC236}">
                <a16:creationId xmlns:a16="http://schemas.microsoft.com/office/drawing/2014/main" id="{16EF74C5-C530-C4EF-497E-AE6709B28705}"/>
              </a:ext>
            </a:extLst>
          </p:cNvPr>
          <p:cNvSpPr>
            <a:spLocks noGrp="1"/>
          </p:cNvSpPr>
          <p:nvPr>
            <p:ph type="body" idx="1"/>
          </p:nvPr>
        </p:nvSpPr>
        <p:spPr>
          <a:xfrm>
            <a:off x="457199" y="830425"/>
            <a:ext cx="7544271" cy="4041716"/>
          </a:xfrm>
        </p:spPr>
        <p:txBody>
          <a:bodyPr/>
          <a:lstStyle/>
          <a:p>
            <a:r>
              <a:rPr lang="en-US" b="1" dirty="0"/>
              <a:t>DON’T FORGET to first obtain carrier approval and then file with CMS approval for all marketing Materials!</a:t>
            </a:r>
            <a:endParaRPr lang="en-US" dirty="0"/>
          </a:p>
          <a:p>
            <a:r>
              <a:rPr lang="en-US" dirty="0"/>
              <a:t>You should include the carrier names of all carriers offering the referenced products in all marketing materials.</a:t>
            </a:r>
          </a:p>
          <a:p>
            <a:r>
              <a:rPr lang="en-US" dirty="0"/>
              <a:t>Carrier names MUST appear as follows in marketing materials:</a:t>
            </a:r>
          </a:p>
          <a:p>
            <a:pPr lvl="1"/>
            <a:r>
              <a:rPr lang="en-US" dirty="0"/>
              <a:t>In print marketing, the names must be in 12-point font and may not be in the form of a disclaimer or fine print.</a:t>
            </a:r>
          </a:p>
          <a:p>
            <a:pPr lvl="1"/>
            <a:r>
              <a:rPr lang="en-US" dirty="0"/>
              <a:t>In TV, online, or social media marketing, the names must either be read at the same pace as the phone number OR must be displayed throughout the entire ad in a font size equivalent to the advertised phone number, contact information, or benefits.</a:t>
            </a:r>
          </a:p>
          <a:p>
            <a:pPr lvl="1"/>
            <a:r>
              <a:rPr lang="en-US" dirty="0"/>
              <a:t>In radio or voice-based advertising, the names must be read at the same pace as the advertised phone numbers or other contact information.</a:t>
            </a:r>
          </a:p>
          <a:p>
            <a:r>
              <a:rPr lang="en-US" dirty="0"/>
              <a:t>You must also obtain approval from each carrier listed to include their name </a:t>
            </a:r>
            <a:r>
              <a:rPr lang="en-US" i="1" dirty="0"/>
              <a:t>even if the content is only a communications</a:t>
            </a:r>
            <a:r>
              <a:rPr lang="en-US" dirty="0"/>
              <a:t>.</a:t>
            </a:r>
          </a:p>
          <a:p>
            <a:r>
              <a:rPr lang="en-US" b="1" i="1" dirty="0"/>
              <a:t>Do not </a:t>
            </a:r>
            <a:r>
              <a:rPr lang="en-US" dirty="0"/>
              <a:t>market benefits in a service area where those benefits are not available unless marketing in the particular service area is unavoidable because of the use of local or regional media that covers the service area.</a:t>
            </a:r>
          </a:p>
        </p:txBody>
      </p:sp>
    </p:spTree>
    <p:extLst>
      <p:ext uri="{BB962C8B-B14F-4D97-AF65-F5344CB8AC3E}">
        <p14:creationId xmlns:p14="http://schemas.microsoft.com/office/powerpoint/2010/main" val="317566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6C256-AA86-C195-C5D3-C998A6117F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3" name="Title 2">
            <a:extLst>
              <a:ext uri="{FF2B5EF4-FFF2-40B4-BE49-F238E27FC236}">
                <a16:creationId xmlns:a16="http://schemas.microsoft.com/office/drawing/2014/main" id="{449806A7-1347-82FD-5494-A24CDD4488BF}"/>
              </a:ext>
            </a:extLst>
          </p:cNvPr>
          <p:cNvSpPr>
            <a:spLocks noGrp="1"/>
          </p:cNvSpPr>
          <p:nvPr>
            <p:ph type="title"/>
          </p:nvPr>
        </p:nvSpPr>
        <p:spPr/>
        <p:txBody>
          <a:bodyPr/>
          <a:lstStyle/>
          <a:p>
            <a:r>
              <a:rPr lang="en-US" dirty="0"/>
              <a:t>MA / Part D: Lead Generation </a:t>
            </a:r>
          </a:p>
        </p:txBody>
      </p:sp>
      <p:graphicFrame>
        <p:nvGraphicFramePr>
          <p:cNvPr id="5" name="Diagram 4">
            <a:extLst>
              <a:ext uri="{FF2B5EF4-FFF2-40B4-BE49-F238E27FC236}">
                <a16:creationId xmlns:a16="http://schemas.microsoft.com/office/drawing/2014/main" id="{2D8CD432-F2FE-E887-8EE4-CBEBA652BDF8}"/>
              </a:ext>
            </a:extLst>
          </p:cNvPr>
          <p:cNvGraphicFramePr/>
          <p:nvPr/>
        </p:nvGraphicFramePr>
        <p:xfrm>
          <a:off x="1142527" y="1070517"/>
          <a:ext cx="6719083" cy="3538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14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15CED-DE3C-D7BA-A7FB-4A4CA2AD02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3" name="Title 2">
            <a:extLst>
              <a:ext uri="{FF2B5EF4-FFF2-40B4-BE49-F238E27FC236}">
                <a16:creationId xmlns:a16="http://schemas.microsoft.com/office/drawing/2014/main" id="{CE6DE8DD-9B21-FF56-26E0-330FAEB160B9}"/>
              </a:ext>
            </a:extLst>
          </p:cNvPr>
          <p:cNvSpPr>
            <a:spLocks noGrp="1"/>
          </p:cNvSpPr>
          <p:nvPr>
            <p:ph type="title"/>
          </p:nvPr>
        </p:nvSpPr>
        <p:spPr/>
        <p:txBody>
          <a:bodyPr/>
          <a:lstStyle/>
          <a:p>
            <a:r>
              <a:rPr lang="en-US" dirty="0"/>
              <a:t>MA / Part D: Lead Generation (cont.)</a:t>
            </a:r>
          </a:p>
        </p:txBody>
      </p:sp>
      <p:sp>
        <p:nvSpPr>
          <p:cNvPr id="4" name="Text Placeholder 3">
            <a:extLst>
              <a:ext uri="{FF2B5EF4-FFF2-40B4-BE49-F238E27FC236}">
                <a16:creationId xmlns:a16="http://schemas.microsoft.com/office/drawing/2014/main" id="{A728505B-5B52-9B0A-523A-901890AFE5B8}"/>
              </a:ext>
            </a:extLst>
          </p:cNvPr>
          <p:cNvSpPr>
            <a:spLocks noGrp="1"/>
          </p:cNvSpPr>
          <p:nvPr>
            <p:ph type="body" idx="1"/>
          </p:nvPr>
        </p:nvSpPr>
        <p:spPr/>
        <p:txBody>
          <a:bodyPr/>
          <a:lstStyle/>
          <a:p>
            <a:r>
              <a:rPr lang="en-US" dirty="0"/>
              <a:t>Effective October 1, 2024, carriers (MAOs and PDP sponsors) must ensure that any </a:t>
            </a:r>
            <a:r>
              <a:rPr lang="en-US" b="1" i="1" dirty="0"/>
              <a:t>personal beneficiary data</a:t>
            </a:r>
            <a:r>
              <a:rPr lang="en-US" dirty="0"/>
              <a:t> collected by a TPMO for marketing or enrollment may only be shared with another TPMO when </a:t>
            </a:r>
            <a:r>
              <a:rPr lang="en-US" b="1" i="1" dirty="0"/>
              <a:t>prior express written consent </a:t>
            </a:r>
            <a:r>
              <a:rPr lang="en-US" dirty="0"/>
              <a:t>(PEWC) is given by the beneficiary to be contacted by the receiving TPMO.</a:t>
            </a:r>
          </a:p>
          <a:p>
            <a:pPr lvl="1"/>
            <a:r>
              <a:rPr lang="en-US" i="1" dirty="0"/>
              <a:t>Personal beneficiary data </a:t>
            </a:r>
            <a:r>
              <a:rPr lang="en-US" dirty="0"/>
              <a:t>is “contact information” such as name, address, and phone number.</a:t>
            </a:r>
          </a:p>
          <a:p>
            <a:pPr lvl="1"/>
            <a:r>
              <a:rPr lang="en-US" i="1" dirty="0"/>
              <a:t>PEWC</a:t>
            </a:r>
            <a:r>
              <a:rPr lang="en-US" dirty="0"/>
              <a:t> must be obtained through a clear and conspicuous disclosure that lists each entity receiving the data and allows the beneficiary to consent or reject the sharing of their data with each individual TPMO. There should be an affirmative action by the beneficiary to acknowledge (opt-in) that sharing their data with another TPMO is permitted.</a:t>
            </a:r>
          </a:p>
          <a:p>
            <a:pPr lvl="1"/>
            <a:endParaRPr lang="en-US" dirty="0"/>
          </a:p>
          <a:p>
            <a:r>
              <a:rPr lang="en-US" dirty="0"/>
              <a:t>TPMOs can share personal beneficiary data with MAOs and PDP sponsors without PEWC from the beneficiary. (This is because MAOs and PDP sponsors are not TPMOs.)</a:t>
            </a:r>
          </a:p>
          <a:p>
            <a:r>
              <a:rPr lang="en-US" dirty="0"/>
              <a:t>TPMOs can share personal beneficiary data with MAOs and PDP sponsors without PEWC from the beneficiary.</a:t>
            </a:r>
          </a:p>
        </p:txBody>
      </p:sp>
    </p:spTree>
    <p:extLst>
      <p:ext uri="{BB962C8B-B14F-4D97-AF65-F5344CB8AC3E}">
        <p14:creationId xmlns:p14="http://schemas.microsoft.com/office/powerpoint/2010/main" val="38931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D473A6-DBE1-BCCD-2A0C-70407B1F99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3" name="Title 2">
            <a:extLst>
              <a:ext uri="{FF2B5EF4-FFF2-40B4-BE49-F238E27FC236}">
                <a16:creationId xmlns:a16="http://schemas.microsoft.com/office/drawing/2014/main" id="{5F8BDD65-3D0E-65F7-26B9-CA51DD4F4404}"/>
              </a:ext>
            </a:extLst>
          </p:cNvPr>
          <p:cNvSpPr>
            <a:spLocks noGrp="1"/>
          </p:cNvSpPr>
          <p:nvPr>
            <p:ph type="title"/>
          </p:nvPr>
        </p:nvSpPr>
        <p:spPr/>
        <p:txBody>
          <a:bodyPr/>
          <a:lstStyle/>
          <a:p>
            <a:r>
              <a:rPr lang="en-US" dirty="0"/>
              <a:t>MA and Part D Contact Rules  </a:t>
            </a:r>
          </a:p>
        </p:txBody>
      </p:sp>
      <p:sp>
        <p:nvSpPr>
          <p:cNvPr id="4" name="Text Placeholder 3">
            <a:extLst>
              <a:ext uri="{FF2B5EF4-FFF2-40B4-BE49-F238E27FC236}">
                <a16:creationId xmlns:a16="http://schemas.microsoft.com/office/drawing/2014/main" id="{6510F7A5-83BB-147B-1CD6-DAADC441320F}"/>
              </a:ext>
            </a:extLst>
          </p:cNvPr>
          <p:cNvSpPr>
            <a:spLocks noGrp="1"/>
          </p:cNvSpPr>
          <p:nvPr>
            <p:ph type="body" idx="1"/>
          </p:nvPr>
        </p:nvSpPr>
        <p:spPr/>
        <p:txBody>
          <a:bodyPr/>
          <a:lstStyle/>
          <a:p>
            <a:pPr marL="114300" indent="0">
              <a:buNone/>
            </a:pPr>
            <a:r>
              <a:rPr lang="en-US" dirty="0"/>
              <a:t>Agents may only make </a:t>
            </a:r>
            <a:r>
              <a:rPr lang="en-US" b="1" i="1" dirty="0"/>
              <a:t>unsolicited direct contact </a:t>
            </a:r>
            <a:r>
              <a:rPr lang="en-US" dirty="0"/>
              <a:t>with potential clients (including individuals that are referred to you) using the following methods:</a:t>
            </a:r>
          </a:p>
          <a:p>
            <a:r>
              <a:rPr lang="en-US" dirty="0"/>
              <a:t>Conventional mail and other print media (e.g., advertisements, direct mail)</a:t>
            </a:r>
          </a:p>
          <a:p>
            <a:r>
              <a:rPr lang="en-US" dirty="0"/>
              <a:t>Email – provided all emails contain an opt-out function and the TPMO Disclaimer</a:t>
            </a:r>
          </a:p>
          <a:p>
            <a:pPr marL="114300" indent="0">
              <a:buNone/>
            </a:pPr>
            <a:r>
              <a:rPr lang="en-US" dirty="0"/>
              <a:t>All other </a:t>
            </a:r>
            <a:r>
              <a:rPr lang="en-US" b="1" i="1" dirty="0">
                <a:solidFill>
                  <a:srgbClr val="717171"/>
                </a:solidFill>
              </a:rPr>
              <a:t>unsolicited</a:t>
            </a:r>
            <a:r>
              <a:rPr lang="en-US" b="1" i="1" dirty="0"/>
              <a:t> contact </a:t>
            </a:r>
            <a:r>
              <a:rPr lang="en-US" dirty="0"/>
              <a:t>is prohibited when making contact with potential clients (including individuals that are referred to you). </a:t>
            </a:r>
          </a:p>
          <a:p>
            <a:r>
              <a:rPr lang="en-US" dirty="0">
                <a:solidFill>
                  <a:srgbClr val="717171"/>
                </a:solidFill>
                <a:latin typeface="+mn-lt"/>
              </a:rPr>
              <a:t>Do not conduct d</a:t>
            </a:r>
            <a:r>
              <a:rPr lang="en-US" b="0" i="0" u="none" strike="noStrike" baseline="0" dirty="0">
                <a:solidFill>
                  <a:srgbClr val="717171"/>
                </a:solidFill>
                <a:latin typeface="+mn-lt"/>
              </a:rPr>
              <a:t>oor-to-door solicitation or “door Knocking” go to their residence without a pre-scheduled appointment.</a:t>
            </a:r>
          </a:p>
          <a:p>
            <a:r>
              <a:rPr lang="en-US" b="0" i="0" u="none" strike="noStrike" baseline="0" dirty="0">
                <a:solidFill>
                  <a:srgbClr val="717171"/>
                </a:solidFill>
                <a:latin typeface="+mn-lt"/>
              </a:rPr>
              <a:t>Do not leave flyers, leaflets, door hangers, etc. at residences or on cars (Note: this is only permissible if you have a pre-scheduled appointment who is a “no-show”).</a:t>
            </a:r>
          </a:p>
          <a:p>
            <a:r>
              <a:rPr lang="en-US" dirty="0">
                <a:solidFill>
                  <a:srgbClr val="717171"/>
                </a:solidFill>
                <a:latin typeface="+mn-lt"/>
              </a:rPr>
              <a:t>Do not approach potential enrollees in common areas such as parking lots, lobbies, sidewalks, retail stores, etc.</a:t>
            </a:r>
          </a:p>
          <a:p>
            <a:r>
              <a:rPr lang="en-US" dirty="0">
                <a:solidFill>
                  <a:srgbClr val="717171"/>
                </a:solidFill>
                <a:latin typeface="+mn-lt"/>
              </a:rPr>
              <a:t>Do not send text messages.</a:t>
            </a:r>
          </a:p>
          <a:p>
            <a:r>
              <a:rPr lang="en-US" dirty="0">
                <a:solidFill>
                  <a:srgbClr val="717171"/>
                </a:solidFill>
                <a:latin typeface="+mn-lt"/>
              </a:rPr>
              <a:t>Do not message on social media.</a:t>
            </a:r>
            <a:endParaRPr lang="en-US" b="0" i="0" u="none" strike="noStrike" baseline="0" dirty="0">
              <a:solidFill>
                <a:srgbClr val="717171"/>
              </a:solidFill>
              <a:latin typeface="+mn-lt"/>
            </a:endParaRPr>
          </a:p>
        </p:txBody>
      </p:sp>
    </p:spTree>
    <p:extLst>
      <p:ext uri="{BB962C8B-B14F-4D97-AF65-F5344CB8AC3E}">
        <p14:creationId xmlns:p14="http://schemas.microsoft.com/office/powerpoint/2010/main" val="299815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0A82A-1D5E-C8EF-3D90-5DDEEE6185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3" name="Title 2">
            <a:extLst>
              <a:ext uri="{FF2B5EF4-FFF2-40B4-BE49-F238E27FC236}">
                <a16:creationId xmlns:a16="http://schemas.microsoft.com/office/drawing/2014/main" id="{D1136136-2C65-FF21-58A0-2C07C2D86F0F}"/>
              </a:ext>
            </a:extLst>
          </p:cNvPr>
          <p:cNvSpPr>
            <a:spLocks noGrp="1"/>
          </p:cNvSpPr>
          <p:nvPr>
            <p:ph type="title"/>
          </p:nvPr>
        </p:nvSpPr>
        <p:spPr>
          <a:xfrm>
            <a:off x="457200" y="312227"/>
            <a:ext cx="7544272" cy="323389"/>
          </a:xfrm>
        </p:spPr>
        <p:txBody>
          <a:bodyPr/>
          <a:lstStyle/>
          <a:p>
            <a:r>
              <a:rPr lang="en-US" dirty="0"/>
              <a:t>MA and Part D Educational Events </a:t>
            </a:r>
          </a:p>
        </p:txBody>
      </p:sp>
      <p:sp>
        <p:nvSpPr>
          <p:cNvPr id="7" name="Text Placeholder 6">
            <a:extLst>
              <a:ext uri="{FF2B5EF4-FFF2-40B4-BE49-F238E27FC236}">
                <a16:creationId xmlns:a16="http://schemas.microsoft.com/office/drawing/2014/main" id="{6E239E84-0514-9962-20B1-DF8DA1261CD2}"/>
              </a:ext>
            </a:extLst>
          </p:cNvPr>
          <p:cNvSpPr>
            <a:spLocks noGrp="1"/>
          </p:cNvSpPr>
          <p:nvPr>
            <p:ph type="body" idx="1"/>
          </p:nvPr>
        </p:nvSpPr>
        <p:spPr>
          <a:xfrm>
            <a:off x="457200" y="724826"/>
            <a:ext cx="7872761" cy="780587"/>
          </a:xfrm>
        </p:spPr>
        <p:txBody>
          <a:bodyPr/>
          <a:lstStyle/>
          <a:p>
            <a:pPr lvl="0"/>
            <a:r>
              <a:rPr lang="en-US" dirty="0"/>
              <a:t>Educational events must be advertised as “educational.”</a:t>
            </a:r>
          </a:p>
          <a:p>
            <a:pPr lvl="0"/>
            <a:r>
              <a:rPr lang="en-US" dirty="0"/>
              <a:t>Educational events must be held in a public venue and not in an in-home or one-on-on setting.</a:t>
            </a:r>
          </a:p>
          <a:p>
            <a:endParaRPr lang="en-US" dirty="0"/>
          </a:p>
        </p:txBody>
      </p:sp>
      <p:graphicFrame>
        <p:nvGraphicFramePr>
          <p:cNvPr id="5" name="Diagram 4">
            <a:extLst>
              <a:ext uri="{FF2B5EF4-FFF2-40B4-BE49-F238E27FC236}">
                <a16:creationId xmlns:a16="http://schemas.microsoft.com/office/drawing/2014/main" id="{8ACACD44-EBEC-C059-48E7-F1D3AC71AED6}"/>
              </a:ext>
            </a:extLst>
          </p:cNvPr>
          <p:cNvGraphicFramePr/>
          <p:nvPr/>
        </p:nvGraphicFramePr>
        <p:xfrm>
          <a:off x="537046" y="1594623"/>
          <a:ext cx="8069908" cy="3270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66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2EBA5-772C-7576-8777-8A03C0A71D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3" name="Title 2">
            <a:extLst>
              <a:ext uri="{FF2B5EF4-FFF2-40B4-BE49-F238E27FC236}">
                <a16:creationId xmlns:a16="http://schemas.microsoft.com/office/drawing/2014/main" id="{D3199EC7-D581-BF68-351C-48A703BA2B01}"/>
              </a:ext>
            </a:extLst>
          </p:cNvPr>
          <p:cNvSpPr>
            <a:spLocks noGrp="1"/>
          </p:cNvSpPr>
          <p:nvPr>
            <p:ph type="title"/>
          </p:nvPr>
        </p:nvSpPr>
        <p:spPr>
          <a:xfrm>
            <a:off x="457198" y="256477"/>
            <a:ext cx="7544272" cy="270715"/>
          </a:xfrm>
        </p:spPr>
        <p:txBody>
          <a:bodyPr/>
          <a:lstStyle/>
          <a:p>
            <a:r>
              <a:rPr lang="en-US" dirty="0"/>
              <a:t>MA and Part D Sakes and Marketing Events </a:t>
            </a:r>
          </a:p>
        </p:txBody>
      </p:sp>
      <p:sp>
        <p:nvSpPr>
          <p:cNvPr id="4" name="Text Placeholder 3">
            <a:extLst>
              <a:ext uri="{FF2B5EF4-FFF2-40B4-BE49-F238E27FC236}">
                <a16:creationId xmlns:a16="http://schemas.microsoft.com/office/drawing/2014/main" id="{B6B8A53A-3E56-BEE1-A43F-7D074DA89362}"/>
              </a:ext>
            </a:extLst>
          </p:cNvPr>
          <p:cNvSpPr>
            <a:spLocks noGrp="1"/>
          </p:cNvSpPr>
          <p:nvPr>
            <p:ph type="body" idx="1"/>
          </p:nvPr>
        </p:nvSpPr>
        <p:spPr>
          <a:xfrm>
            <a:off x="346938" y="527192"/>
            <a:ext cx="7838057" cy="1242766"/>
          </a:xfrm>
        </p:spPr>
        <p:txBody>
          <a:bodyPr/>
          <a:lstStyle/>
          <a:p>
            <a:r>
              <a:rPr lang="en-US" dirty="0"/>
              <a:t>Sales / marketing events </a:t>
            </a:r>
            <a:r>
              <a:rPr lang="en-US" b="1" i="1" dirty="0"/>
              <a:t>must</a:t>
            </a:r>
            <a:r>
              <a:rPr lang="en-US" dirty="0"/>
              <a:t> be reported to each applicable carrier you are representing.</a:t>
            </a:r>
          </a:p>
          <a:p>
            <a:r>
              <a:rPr lang="en-US" dirty="0"/>
              <a:t>Sales and marketing events may be held in the common area of a healthcare setting (e.g., lobby, conference room, or cafeteria of a hospital. In a pharmacy, events must be </a:t>
            </a:r>
            <a:r>
              <a:rPr lang="en-US" b="1" i="1" dirty="0"/>
              <a:t>outside</a:t>
            </a:r>
            <a:r>
              <a:rPr lang="en-US" dirty="0"/>
              <a:t> of the areas where individuals wait for services from or interact with pharmacists or technicians and/or obtain medications (generally at least 15 feet away from the pharmacy counter). </a:t>
            </a:r>
          </a:p>
        </p:txBody>
      </p:sp>
      <p:graphicFrame>
        <p:nvGraphicFramePr>
          <p:cNvPr id="5" name="Diagram 4">
            <a:extLst>
              <a:ext uri="{FF2B5EF4-FFF2-40B4-BE49-F238E27FC236}">
                <a16:creationId xmlns:a16="http://schemas.microsoft.com/office/drawing/2014/main" id="{0B38F727-AEFE-4785-3850-381C22E8799B}"/>
              </a:ext>
            </a:extLst>
          </p:cNvPr>
          <p:cNvGraphicFramePr/>
          <p:nvPr/>
        </p:nvGraphicFramePr>
        <p:xfrm>
          <a:off x="350794" y="1769958"/>
          <a:ext cx="8624690" cy="326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49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A433CE-6951-FF4B-83EF-8E80B0CC6CD4}"/>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C01738EC-6AB1-FD45-85BB-A2528F0CF452}"/>
              </a:ext>
            </a:extLst>
          </p:cNvPr>
          <p:cNvSpPr>
            <a:spLocks noGrp="1"/>
          </p:cNvSpPr>
          <p:nvPr>
            <p:ph type="body" sz="quarter" idx="13"/>
          </p:nvPr>
        </p:nvSpPr>
        <p:spPr/>
        <p:txBody>
          <a:bodyPr/>
          <a:lstStyle/>
          <a:p>
            <a:pPr marL="342900" indent="-342900">
              <a:buFont typeface="+mj-lt"/>
              <a:buAutoNum type="arabicPeriod"/>
            </a:pPr>
            <a:r>
              <a:rPr lang="en-US" dirty="0"/>
              <a:t>Advertisements Generally</a:t>
            </a:r>
          </a:p>
          <a:p>
            <a:pPr marL="342900" indent="-342900">
              <a:buFont typeface="+mj-lt"/>
              <a:buAutoNum type="arabicPeriod"/>
            </a:pPr>
            <a:r>
              <a:rPr lang="en-US" dirty="0"/>
              <a:t>Health Insurance Advertising</a:t>
            </a:r>
          </a:p>
          <a:p>
            <a:pPr marL="342900" indent="-342900">
              <a:buFont typeface="+mj-lt"/>
              <a:buAutoNum type="arabicPeriod"/>
            </a:pPr>
            <a:r>
              <a:rPr lang="en-US" dirty="0"/>
              <a:t>Medicare Advantage and Part D Advertising</a:t>
            </a:r>
          </a:p>
          <a:p>
            <a:pPr marL="342900" indent="-342900">
              <a:buFont typeface="+mj-lt"/>
              <a:buAutoNum type="arabicPeriod"/>
            </a:pPr>
            <a:r>
              <a:rPr lang="en-US" dirty="0"/>
              <a:t>Life and Annuity Advertising</a:t>
            </a:r>
          </a:p>
          <a:p>
            <a:pPr marL="342900" indent="-342900">
              <a:buFont typeface="+mj-lt"/>
              <a:buAutoNum type="arabicPeriod"/>
            </a:pPr>
            <a:r>
              <a:rPr lang="en-US" dirty="0"/>
              <a:t>BD/RIA Advertising</a:t>
            </a: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9AC1FB9B-539F-FF45-9BFD-2116E35B24C6}"/>
              </a:ext>
            </a:extLst>
          </p:cNvPr>
          <p:cNvSpPr>
            <a:spLocks noGrp="1"/>
          </p:cNvSpPr>
          <p:nvPr>
            <p:ph type="sldNum" sz="quarter" idx="15"/>
          </p:nvPr>
        </p:nvSpPr>
        <p:spPr/>
        <p:txBody>
          <a:bodyPr/>
          <a:lstStyle/>
          <a:p>
            <a:fld id="{AFDC2780-E634-E147-8FFE-61141E672AEE}" type="slidenum">
              <a:rPr lang="en-US" smtClean="0"/>
              <a:t>2</a:t>
            </a:fld>
            <a:endParaRPr lang="en-US" dirty="0"/>
          </a:p>
        </p:txBody>
      </p:sp>
      <p:pic>
        <p:nvPicPr>
          <p:cNvPr id="8" name="Picture Placeholder 11">
            <a:extLst>
              <a:ext uri="{FF2B5EF4-FFF2-40B4-BE49-F238E27FC236}">
                <a16:creationId xmlns:a16="http://schemas.microsoft.com/office/drawing/2014/main" id="{56F12A4D-956D-5747-9263-6BB513983E4F}"/>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l="27130" r="27130"/>
          <a:stretch>
            <a:fillRect/>
          </a:stretch>
        </p:blipFill>
        <p:spPr/>
      </p:pic>
    </p:spTree>
    <p:extLst>
      <p:ext uri="{BB962C8B-B14F-4D97-AF65-F5344CB8AC3E}">
        <p14:creationId xmlns:p14="http://schemas.microsoft.com/office/powerpoint/2010/main" val="4172523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0FACF-3D79-EAC9-D30A-1967A30CD8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3" name="Title 2">
            <a:extLst>
              <a:ext uri="{FF2B5EF4-FFF2-40B4-BE49-F238E27FC236}">
                <a16:creationId xmlns:a16="http://schemas.microsoft.com/office/drawing/2014/main" id="{C95C4033-537B-7496-BE35-CD502B211018}"/>
              </a:ext>
            </a:extLst>
          </p:cNvPr>
          <p:cNvSpPr>
            <a:spLocks noGrp="1"/>
          </p:cNvSpPr>
          <p:nvPr>
            <p:ph type="title"/>
          </p:nvPr>
        </p:nvSpPr>
        <p:spPr/>
        <p:txBody>
          <a:bodyPr/>
          <a:lstStyle/>
          <a:p>
            <a:r>
              <a:rPr lang="en-US" dirty="0"/>
              <a:t>Other laws apply to “federal healthcare programs”</a:t>
            </a:r>
            <a:br>
              <a:rPr lang="en-US" dirty="0"/>
            </a:br>
            <a:endParaRPr lang="en-US" dirty="0"/>
          </a:p>
        </p:txBody>
      </p:sp>
      <p:sp>
        <p:nvSpPr>
          <p:cNvPr id="4" name="Text Placeholder 3">
            <a:extLst>
              <a:ext uri="{FF2B5EF4-FFF2-40B4-BE49-F238E27FC236}">
                <a16:creationId xmlns:a16="http://schemas.microsoft.com/office/drawing/2014/main" id="{9B377777-25A7-FFA7-FD68-1AEB83044B95}"/>
              </a:ext>
            </a:extLst>
          </p:cNvPr>
          <p:cNvSpPr>
            <a:spLocks noGrp="1"/>
          </p:cNvSpPr>
          <p:nvPr>
            <p:ph type="body" idx="1"/>
          </p:nvPr>
        </p:nvSpPr>
        <p:spPr>
          <a:xfrm>
            <a:off x="457199" y="926507"/>
            <a:ext cx="7544271" cy="3606581"/>
          </a:xfrm>
        </p:spPr>
        <p:txBody>
          <a:bodyPr/>
          <a:lstStyle/>
          <a:p>
            <a:r>
              <a:rPr lang="en-US" b="1" dirty="0"/>
              <a:t>Federal Anti-Kickback Statute</a:t>
            </a:r>
            <a:r>
              <a:rPr lang="en-US" dirty="0"/>
              <a:t>: criminal law that prohibits offering or receiving anything of value for referrals to federal health care programs. </a:t>
            </a:r>
          </a:p>
          <a:p>
            <a:r>
              <a:rPr lang="en-US" b="1" dirty="0"/>
              <a:t>Civil Monetary Penalties Law – Beneficiary Inducements Statute</a:t>
            </a:r>
            <a:r>
              <a:rPr lang="en-US" dirty="0"/>
              <a:t>: a federal law that imposes civil penalties on healthcare providers who offer financial benefits to Medicare or Medicaid beneficiaries.</a:t>
            </a:r>
          </a:p>
          <a:p>
            <a:r>
              <a:rPr lang="en-US" b="1" dirty="0"/>
              <a:t>False Claims Act</a:t>
            </a:r>
            <a:r>
              <a:rPr lang="en-US" dirty="0"/>
              <a:t>: a federal law that holds people and companies accountable for defrauding the government. It's the main tool the government uses to fight fraud against itself. </a:t>
            </a:r>
          </a:p>
          <a:p>
            <a:r>
              <a:rPr lang="en-US" b="1" dirty="0"/>
              <a:t>Health Care Fraud Statute</a:t>
            </a:r>
            <a:r>
              <a:rPr lang="en-US" dirty="0"/>
              <a:t>: makes it illegal to defraud a health care benefit program, including Medicare, Medicaid, and private health insurance. </a:t>
            </a:r>
          </a:p>
          <a:p>
            <a:r>
              <a:rPr lang="en-US" b="1" dirty="0"/>
              <a:t>Stark Law</a:t>
            </a:r>
            <a:r>
              <a:rPr lang="en-US" dirty="0"/>
              <a:t>: a set of federal laws that prohibit physicians from referring patients to certain healthcare entities if they have a financial relationship with those entities. </a:t>
            </a:r>
          </a:p>
          <a:p>
            <a:r>
              <a:rPr lang="en-US" dirty="0"/>
              <a:t>Exclusion from federal healthcare programs.</a:t>
            </a:r>
          </a:p>
          <a:p>
            <a:r>
              <a:rPr lang="en-US" i="1" dirty="0"/>
              <a:t>Remember: Medicare Advantage and Part D are “federal healthcare programs”!</a:t>
            </a:r>
          </a:p>
          <a:p>
            <a:endParaRPr lang="en-US" dirty="0"/>
          </a:p>
          <a:p>
            <a:endParaRPr lang="en-US" dirty="0"/>
          </a:p>
        </p:txBody>
      </p:sp>
    </p:spTree>
    <p:extLst>
      <p:ext uri="{BB962C8B-B14F-4D97-AF65-F5344CB8AC3E}">
        <p14:creationId xmlns:p14="http://schemas.microsoft.com/office/powerpoint/2010/main" val="29037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6CA0-F741-DA3A-CE53-E651A7BF00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D52507-D20F-F93A-7B3B-99A413A78EFA}"/>
              </a:ext>
            </a:extLst>
          </p:cNvPr>
          <p:cNvSpPr>
            <a:spLocks noGrp="1"/>
          </p:cNvSpPr>
          <p:nvPr>
            <p:ph type="title"/>
          </p:nvPr>
        </p:nvSpPr>
        <p:spPr>
          <a:xfrm>
            <a:off x="1136696" y="1997240"/>
            <a:ext cx="7598229" cy="484703"/>
          </a:xfrm>
        </p:spPr>
        <p:txBody>
          <a:bodyPr/>
          <a:lstStyle/>
          <a:p>
            <a:r>
              <a:rPr lang="en-US" b="1" dirty="0"/>
              <a:t>Advertising – Life &amp; Annuities</a:t>
            </a:r>
          </a:p>
        </p:txBody>
      </p:sp>
    </p:spTree>
    <p:extLst>
      <p:ext uri="{BB962C8B-B14F-4D97-AF65-F5344CB8AC3E}">
        <p14:creationId xmlns:p14="http://schemas.microsoft.com/office/powerpoint/2010/main" val="27854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144379" y="364385"/>
            <a:ext cx="8917119" cy="4262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1900" b="1" dirty="0"/>
              <a:t>NAIC Model Regulation 570 (Advertisements of Life Insurance and Annuities) </a:t>
            </a:r>
            <a:endParaRPr sz="1900" b="1" dirty="0"/>
          </a:p>
        </p:txBody>
      </p:sp>
      <p:sp>
        <p:nvSpPr>
          <p:cNvPr id="140" name="Google Shape;140;p6"/>
          <p:cNvSpPr txBox="1">
            <a:spLocks noGrp="1"/>
          </p:cNvSpPr>
          <p:nvPr>
            <p:ph type="body" idx="1"/>
          </p:nvPr>
        </p:nvSpPr>
        <p:spPr>
          <a:xfrm>
            <a:off x="292195" y="1333786"/>
            <a:ext cx="8559609" cy="2371940"/>
          </a:xfrm>
          <a:prstGeom prst="rect">
            <a:avLst/>
          </a:prstGeom>
          <a:noFill/>
          <a:ln>
            <a:noFill/>
          </a:ln>
        </p:spPr>
        <p:txBody>
          <a:bodyPr spcFirstLastPara="1" wrap="square" lIns="0" tIns="0" rIns="91425" bIns="45700" anchor="t" anchorCtr="0">
            <a:noAutofit/>
          </a:bodyPr>
          <a:lstStyle/>
          <a:p>
            <a:pPr marL="0" indent="0">
              <a:spcBef>
                <a:spcPts val="0"/>
              </a:spcBef>
            </a:pPr>
            <a:r>
              <a:rPr lang="en-US" sz="2400" dirty="0"/>
              <a:t>Defines “advertisement” to mean material designed to create public interest in life insurance or annuities or in an insurer, or in an insurance producer; or to induce the public to purchase, increase, modify, reinstate, borrow on, surrender, replace or retain a policy. </a:t>
            </a:r>
          </a:p>
          <a:p>
            <a:pPr marL="0" lvl="0" indent="0" algn="l" rtl="0">
              <a:lnSpc>
                <a:spcPct val="90000"/>
              </a:lnSpc>
              <a:spcBef>
                <a:spcPts val="0"/>
              </a:spcBef>
              <a:spcAft>
                <a:spcPts val="0"/>
              </a:spcAft>
              <a:buSzPts val="1400"/>
              <a:buFont typeface="Arial"/>
              <a:buNone/>
            </a:pPr>
            <a:endParaRPr dirty="0"/>
          </a:p>
        </p:txBody>
      </p:sp>
      <p:sp>
        <p:nvSpPr>
          <p:cNvPr id="142" name="Google Shape;142;p6"/>
          <p:cNvSpPr txBox="1">
            <a:spLocks noGrp="1"/>
          </p:cNvSpPr>
          <p:nvPr>
            <p:ph type="sldNum" idx="4294967295"/>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3501DC8-ADD8-F64F-A274-A7ADE9A9AF16}"/>
              </a:ext>
            </a:extLst>
          </p:cNvPr>
          <p:cNvSpPr>
            <a:spLocks noGrp="1"/>
          </p:cNvSpPr>
          <p:nvPr>
            <p:ph type="sldNum" sz="quarter" idx="16"/>
          </p:nvPr>
        </p:nvSpPr>
        <p:spPr/>
        <p:txBody>
          <a:bodyPr/>
          <a:lstStyle/>
          <a:p>
            <a:fld id="{AFDC2780-E634-E147-8FFE-61141E672AEE}" type="slidenum">
              <a:rPr lang="en-US" smtClean="0"/>
              <a:t>23</a:t>
            </a:fld>
            <a:endParaRPr lang="en-US" dirty="0"/>
          </a:p>
        </p:txBody>
      </p:sp>
      <p:sp>
        <p:nvSpPr>
          <p:cNvPr id="7" name="Title 6">
            <a:extLst>
              <a:ext uri="{FF2B5EF4-FFF2-40B4-BE49-F238E27FC236}">
                <a16:creationId xmlns:a16="http://schemas.microsoft.com/office/drawing/2014/main" id="{31DF49A2-1197-3F46-B812-659421EF48B8}"/>
              </a:ext>
            </a:extLst>
          </p:cNvPr>
          <p:cNvSpPr>
            <a:spLocks noGrp="1"/>
          </p:cNvSpPr>
          <p:nvPr>
            <p:ph type="title"/>
          </p:nvPr>
        </p:nvSpPr>
        <p:spPr>
          <a:xfrm>
            <a:off x="457200" y="457199"/>
            <a:ext cx="5163954" cy="457200"/>
          </a:xfrm>
        </p:spPr>
        <p:txBody>
          <a:bodyPr/>
          <a:lstStyle/>
          <a:p>
            <a:r>
              <a:rPr lang="en-US" sz="1800" dirty="0"/>
              <a:t>Best Practices for Advertising Life &amp; Annuity Products</a:t>
            </a:r>
          </a:p>
        </p:txBody>
      </p:sp>
      <p:sp>
        <p:nvSpPr>
          <p:cNvPr id="9" name="Text Placeholder 8">
            <a:extLst>
              <a:ext uri="{FF2B5EF4-FFF2-40B4-BE49-F238E27FC236}">
                <a16:creationId xmlns:a16="http://schemas.microsoft.com/office/drawing/2014/main" id="{7DB1100B-B63A-F442-B671-5AC8446A9722}"/>
              </a:ext>
            </a:extLst>
          </p:cNvPr>
          <p:cNvSpPr>
            <a:spLocks noGrp="1"/>
          </p:cNvSpPr>
          <p:nvPr>
            <p:ph type="body" sz="quarter" idx="13"/>
          </p:nvPr>
        </p:nvSpPr>
        <p:spPr/>
        <p:txBody>
          <a:bodyPr/>
          <a:lstStyle/>
          <a:p>
            <a:r>
              <a:rPr lang="en-US" sz="1600" dirty="0"/>
              <a:t>Use accurate and current testimonials and disclose if they are compensated</a:t>
            </a:r>
          </a:p>
          <a:p>
            <a:r>
              <a:rPr lang="en-US" sz="1600" dirty="0"/>
              <a:t>Use accurate and relevant statistics and disclose sources</a:t>
            </a:r>
          </a:p>
          <a:p>
            <a:r>
              <a:rPr lang="en-US" sz="1600" dirty="0"/>
              <a:t>Identify the type of product</a:t>
            </a:r>
          </a:p>
          <a:p>
            <a:r>
              <a:rPr lang="en-US" sz="1600" dirty="0"/>
              <a:t>Discuss primary purpose and objective of the product</a:t>
            </a:r>
          </a:p>
          <a:p>
            <a:r>
              <a:rPr lang="en-US" sz="1600" dirty="0"/>
              <a:t>Disclose all features of the product, especially fees, expenses, and surrender charges</a:t>
            </a:r>
          </a:p>
          <a:p>
            <a:r>
              <a:rPr lang="en-US" sz="1600" dirty="0"/>
              <a:t>Position annuities as a long-term vehicle designed for retirement planning</a:t>
            </a:r>
          </a:p>
          <a:p>
            <a:pPr marL="0" indent="0">
              <a:buNone/>
            </a:pPr>
            <a:endParaRPr lang="en-US" dirty="0"/>
          </a:p>
        </p:txBody>
      </p:sp>
      <p:pic>
        <p:nvPicPr>
          <p:cNvPr id="4098" name="Picture 2" descr="8 Amazing Insurance Marketing Postcards for Agents and Brokers">
            <a:extLst>
              <a:ext uri="{FF2B5EF4-FFF2-40B4-BE49-F238E27FC236}">
                <a16:creationId xmlns:a16="http://schemas.microsoft.com/office/drawing/2014/main" id="{DE2A2E1C-A981-75BF-FF9E-630DB35BF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421" y="555171"/>
            <a:ext cx="3113248" cy="403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387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9"/>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dirty="0"/>
          </a:p>
        </p:txBody>
      </p:sp>
      <p:sp>
        <p:nvSpPr>
          <p:cNvPr id="2" name="Title 6">
            <a:extLst>
              <a:ext uri="{FF2B5EF4-FFF2-40B4-BE49-F238E27FC236}">
                <a16:creationId xmlns:a16="http://schemas.microsoft.com/office/drawing/2014/main" id="{3E36E4C5-641A-DF1B-BA4F-9C677E247AAE}"/>
              </a:ext>
            </a:extLst>
          </p:cNvPr>
          <p:cNvSpPr>
            <a:spLocks noGrp="1"/>
          </p:cNvSpPr>
          <p:nvPr>
            <p:ph type="title"/>
          </p:nvPr>
        </p:nvSpPr>
        <p:spPr>
          <a:xfrm>
            <a:off x="1089025" y="457200"/>
            <a:ext cx="7597775" cy="457200"/>
          </a:xfrm>
        </p:spPr>
        <p:txBody>
          <a:bodyPr wrap="square" anchor="t">
            <a:normAutofit/>
          </a:bodyPr>
          <a:lstStyle/>
          <a:p>
            <a:r>
              <a:rPr lang="en-US" sz="2300" b="1" dirty="0"/>
              <a:t>Best Practices for Life Cash Value Products</a:t>
            </a:r>
          </a:p>
        </p:txBody>
      </p:sp>
      <p:sp>
        <p:nvSpPr>
          <p:cNvPr id="4" name="Text Placeholder 8">
            <a:extLst>
              <a:ext uri="{FF2B5EF4-FFF2-40B4-BE49-F238E27FC236}">
                <a16:creationId xmlns:a16="http://schemas.microsoft.com/office/drawing/2014/main" id="{D15E155C-1651-A956-C818-56B2B6E2397D}"/>
              </a:ext>
            </a:extLst>
          </p:cNvPr>
          <p:cNvSpPr txBox="1">
            <a:spLocks/>
          </p:cNvSpPr>
          <p:nvPr/>
        </p:nvSpPr>
        <p:spPr>
          <a:xfrm>
            <a:off x="558265" y="914400"/>
            <a:ext cx="4114800" cy="3703320"/>
          </a:xfrm>
          <a:prstGeom prst="rect">
            <a:avLst/>
          </a:prstGeom>
          <a:noFill/>
          <a:ln>
            <a:noFill/>
          </a:ln>
        </p:spPr>
        <p:txBody>
          <a:bodyPr spcFirstLastPara="1" wrap="square" lIns="0" tIns="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lang="en-US" sz="1300" dirty="0"/>
          </a:p>
          <a:p>
            <a:pPr lvl="1"/>
            <a:r>
              <a:rPr lang="en-US" sz="1600" dirty="0"/>
              <a:t>Do not imply coverage will last for the insured’s entire life</a:t>
            </a:r>
          </a:p>
          <a:p>
            <a:pPr lvl="1"/>
            <a:r>
              <a:rPr lang="en-US" sz="1600" dirty="0"/>
              <a:t>Do not overemphasize investment or tax features</a:t>
            </a:r>
          </a:p>
          <a:p>
            <a:pPr lvl="1"/>
            <a:r>
              <a:rPr lang="en-US" sz="1600" dirty="0"/>
              <a:t>Must disclose guaranteed elements when discussing non-guaranteed elements</a:t>
            </a:r>
          </a:p>
          <a:p>
            <a:pPr lvl="1"/>
            <a:r>
              <a:rPr lang="en-US" sz="1600" dirty="0"/>
              <a:t>Must disclose non-guaranteed elements may change</a:t>
            </a:r>
          </a:p>
          <a:p>
            <a:pPr lvl="1"/>
            <a:r>
              <a:rPr lang="en-US" sz="1600" dirty="0"/>
              <a:t>Do not imply no consequence of taking withdrawals or policy loans </a:t>
            </a:r>
          </a:p>
          <a:p>
            <a:pPr lvl="1"/>
            <a:r>
              <a:rPr lang="en-US" sz="1600" dirty="0"/>
              <a:t>If ad says premiums are optional, it must disclose that skipping premiums could cause the policy to lapse</a:t>
            </a:r>
          </a:p>
          <a:p>
            <a:endParaRPr lang="en-US" sz="1300" dirty="0"/>
          </a:p>
        </p:txBody>
      </p:sp>
      <p:pic>
        <p:nvPicPr>
          <p:cNvPr id="5" name="Picture 2" descr="8 Amazing Insurance Marketing Postcards for Agents and Brokers">
            <a:extLst>
              <a:ext uri="{FF2B5EF4-FFF2-40B4-BE49-F238E27FC236}">
                <a16:creationId xmlns:a16="http://schemas.microsoft.com/office/drawing/2014/main" id="{17AA582B-F9A8-DB1B-4848-FF56E3B2A1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7879" y="1116139"/>
            <a:ext cx="4114800" cy="2911221"/>
          </a:xfrm>
          <a:prstGeom prst="rect">
            <a:avLst/>
          </a:prstGeom>
          <a:solidFill>
            <a:srgbClr val="FFFFFF"/>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278020" y="457198"/>
            <a:ext cx="7408779" cy="642831"/>
          </a:xfrm>
          <a:prstGeom prst="rect">
            <a:avLst/>
          </a:prstGeom>
          <a:noFill/>
          <a:ln>
            <a:noFill/>
          </a:ln>
        </p:spPr>
        <p:txBody>
          <a:bodyPr spcFirstLastPara="1" wrap="square" lIns="0" tIns="0" rIns="0" bIns="0" anchor="t" anchorCtr="0">
            <a:noAutofit/>
          </a:bodyPr>
          <a:lstStyle/>
          <a:p>
            <a:r>
              <a:rPr lang="en-US" b="1" dirty="0"/>
              <a:t>Best Practices for Products with Accelerated Death Benefits</a:t>
            </a:r>
            <a:br>
              <a:rPr lang="en-US" dirty="0"/>
            </a:br>
            <a:endParaRPr dirty="0"/>
          </a:p>
        </p:txBody>
      </p:sp>
      <p:sp>
        <p:nvSpPr>
          <p:cNvPr id="130" name="Google Shape;130;p5"/>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3" name="TextBox 2">
            <a:extLst>
              <a:ext uri="{FF2B5EF4-FFF2-40B4-BE49-F238E27FC236}">
                <a16:creationId xmlns:a16="http://schemas.microsoft.com/office/drawing/2014/main" id="{3573A0DC-6975-6AD3-D6D6-717C1D9BFD5A}"/>
              </a:ext>
            </a:extLst>
          </p:cNvPr>
          <p:cNvSpPr txBox="1"/>
          <p:nvPr/>
        </p:nvSpPr>
        <p:spPr>
          <a:xfrm>
            <a:off x="1494589" y="1782572"/>
            <a:ext cx="7408779" cy="2031325"/>
          </a:xfrm>
          <a:prstGeom prst="rect">
            <a:avLst/>
          </a:prstGeom>
          <a:noFill/>
        </p:spPr>
        <p:txBody>
          <a:bodyPr wrap="square">
            <a:spAutoFit/>
          </a:bodyPr>
          <a:lstStyle/>
          <a:p>
            <a:pPr lvl="1"/>
            <a:r>
              <a:rPr lang="en-US" sz="1800" dirty="0"/>
              <a:t>Do not imply accelerated death benefits are an indemnification benefit because they merely allow access to the death benefit</a:t>
            </a:r>
          </a:p>
          <a:p>
            <a:pPr lvl="1"/>
            <a:endParaRPr lang="en-US" sz="1800" dirty="0"/>
          </a:p>
          <a:p>
            <a:pPr lvl="1"/>
            <a:r>
              <a:rPr lang="en-US" sz="1800" dirty="0"/>
              <a:t>Do not imply there is no cost to use the accelerated death benefits because they reduce the death benefit</a:t>
            </a:r>
          </a:p>
          <a:p>
            <a:pPr lvl="1"/>
            <a:endParaRPr lang="en-US" sz="1800" dirty="0"/>
          </a:p>
          <a:p>
            <a:pPr lvl="1"/>
            <a:r>
              <a:rPr lang="en-US" sz="1800" dirty="0"/>
              <a:t>Make clear that not all medical conditions qualify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66186E1C-1CE5-FE4A-73FB-E119EEC752CE}"/>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7963744A-B18B-E20E-A8A3-A5E48230F6C7}"/>
              </a:ext>
            </a:extLst>
          </p:cNvPr>
          <p:cNvSpPr txBox="1">
            <a:spLocks noGrp="1"/>
          </p:cNvSpPr>
          <p:nvPr>
            <p:ph type="title"/>
          </p:nvPr>
        </p:nvSpPr>
        <p:spPr>
          <a:xfrm>
            <a:off x="1278020" y="457198"/>
            <a:ext cx="7408779" cy="642831"/>
          </a:xfrm>
          <a:prstGeom prst="rect">
            <a:avLst/>
          </a:prstGeom>
          <a:noFill/>
          <a:ln>
            <a:noFill/>
          </a:ln>
        </p:spPr>
        <p:txBody>
          <a:bodyPr spcFirstLastPara="1" wrap="square" lIns="0" tIns="0" rIns="0" bIns="0" anchor="t" anchorCtr="0">
            <a:noAutofit/>
          </a:bodyPr>
          <a:lstStyle/>
          <a:p>
            <a:r>
              <a:rPr lang="en-US" b="1" dirty="0"/>
              <a:t>Best Practices for</a:t>
            </a:r>
            <a:r>
              <a:rPr lang="en-US" dirty="0"/>
              <a:t> </a:t>
            </a:r>
            <a:r>
              <a:rPr lang="en-US" b="1" dirty="0"/>
              <a:t>Accelerated Underwriting  </a:t>
            </a:r>
            <a:br>
              <a:rPr lang="en-US" dirty="0"/>
            </a:br>
            <a:endParaRPr dirty="0"/>
          </a:p>
        </p:txBody>
      </p:sp>
      <p:sp>
        <p:nvSpPr>
          <p:cNvPr id="130" name="Google Shape;130;p5">
            <a:extLst>
              <a:ext uri="{FF2B5EF4-FFF2-40B4-BE49-F238E27FC236}">
                <a16:creationId xmlns:a16="http://schemas.microsoft.com/office/drawing/2014/main" id="{5155C001-4E14-B365-D025-4225D9497BA3}"/>
              </a:ext>
            </a:extLst>
          </p:cNvPr>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26</a:t>
            </a:fld>
            <a:endParaRPr dirty="0"/>
          </a:p>
        </p:txBody>
      </p:sp>
      <p:sp>
        <p:nvSpPr>
          <p:cNvPr id="3" name="TextBox 2">
            <a:extLst>
              <a:ext uri="{FF2B5EF4-FFF2-40B4-BE49-F238E27FC236}">
                <a16:creationId xmlns:a16="http://schemas.microsoft.com/office/drawing/2014/main" id="{157DE3E6-4423-4021-C12F-BA5F91A4321D}"/>
              </a:ext>
            </a:extLst>
          </p:cNvPr>
          <p:cNvSpPr txBox="1"/>
          <p:nvPr/>
        </p:nvSpPr>
        <p:spPr>
          <a:xfrm>
            <a:off x="1494589" y="1782572"/>
            <a:ext cx="7408779" cy="1538883"/>
          </a:xfrm>
          <a:prstGeom prst="rect">
            <a:avLst/>
          </a:prstGeom>
          <a:noFill/>
        </p:spPr>
        <p:txBody>
          <a:bodyPr wrap="square">
            <a:spAutoFit/>
          </a:bodyPr>
          <a:lstStyle/>
          <a:p>
            <a:endParaRPr lang="en-US" dirty="0"/>
          </a:p>
          <a:p>
            <a:pPr lvl="1"/>
            <a:r>
              <a:rPr lang="en-US" sz="2000" dirty="0"/>
              <a:t>If an ad says there is no medical exam required, it </a:t>
            </a:r>
            <a:r>
              <a:rPr lang="en-US" sz="2000" b="1" u="sng" dirty="0"/>
              <a:t>must</a:t>
            </a:r>
            <a:r>
              <a:rPr lang="en-US" sz="2000" dirty="0"/>
              <a:t> say there will be medical questions</a:t>
            </a:r>
          </a:p>
          <a:p>
            <a:pPr lvl="1"/>
            <a:endParaRPr lang="en-US" sz="2000" dirty="0"/>
          </a:p>
          <a:p>
            <a:pPr lvl="1"/>
            <a:r>
              <a:rPr lang="en-US" sz="2000" dirty="0"/>
              <a:t>Do not imply everyone will get a decision in seconds</a:t>
            </a:r>
          </a:p>
        </p:txBody>
      </p:sp>
    </p:spTree>
    <p:extLst>
      <p:ext uri="{BB962C8B-B14F-4D97-AF65-F5344CB8AC3E}">
        <p14:creationId xmlns:p14="http://schemas.microsoft.com/office/powerpoint/2010/main" val="399355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86E28F-12BC-C149-B341-5DE83A297F29}"/>
            </a:ext>
          </a:extLst>
        </p:cNvPr>
        <p:cNvGrpSpPr/>
        <p:nvPr/>
      </p:nvGrpSpPr>
      <p:grpSpPr>
        <a:xfrm>
          <a:off x="0" y="0"/>
          <a:ext cx="0" cy="0"/>
          <a:chOff x="0" y="0"/>
          <a:chExt cx="0" cy="0"/>
        </a:xfrm>
      </p:grpSpPr>
      <p:sp>
        <p:nvSpPr>
          <p:cNvPr id="168" name="Google Shape;168;p9">
            <a:extLst>
              <a:ext uri="{FF2B5EF4-FFF2-40B4-BE49-F238E27FC236}">
                <a16:creationId xmlns:a16="http://schemas.microsoft.com/office/drawing/2014/main" id="{092F1589-7D3E-6EC0-4985-23CCBD32342C}"/>
              </a:ext>
            </a:extLst>
          </p:cNvPr>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27</a:t>
            </a:fld>
            <a:endParaRPr dirty="0"/>
          </a:p>
        </p:txBody>
      </p:sp>
      <p:sp>
        <p:nvSpPr>
          <p:cNvPr id="2" name="Title 6">
            <a:extLst>
              <a:ext uri="{FF2B5EF4-FFF2-40B4-BE49-F238E27FC236}">
                <a16:creationId xmlns:a16="http://schemas.microsoft.com/office/drawing/2014/main" id="{415EB5A8-9ECF-F3FB-44B1-DC2FAC6AE091}"/>
              </a:ext>
            </a:extLst>
          </p:cNvPr>
          <p:cNvSpPr>
            <a:spLocks noGrp="1"/>
          </p:cNvSpPr>
          <p:nvPr>
            <p:ph type="title"/>
          </p:nvPr>
        </p:nvSpPr>
        <p:spPr>
          <a:xfrm>
            <a:off x="1089025" y="457200"/>
            <a:ext cx="7597775" cy="457200"/>
          </a:xfrm>
        </p:spPr>
        <p:txBody>
          <a:bodyPr wrap="square" anchor="t">
            <a:normAutofit/>
          </a:bodyPr>
          <a:lstStyle/>
          <a:p>
            <a:r>
              <a:rPr lang="en-US" sz="2300" b="1" dirty="0"/>
              <a:t>Best Practices for Indexed Products</a:t>
            </a:r>
          </a:p>
        </p:txBody>
      </p:sp>
      <p:sp>
        <p:nvSpPr>
          <p:cNvPr id="4" name="Text Placeholder 8">
            <a:extLst>
              <a:ext uri="{FF2B5EF4-FFF2-40B4-BE49-F238E27FC236}">
                <a16:creationId xmlns:a16="http://schemas.microsoft.com/office/drawing/2014/main" id="{A1BC4647-8AAB-41A6-78BC-B0E3EE35091B}"/>
              </a:ext>
            </a:extLst>
          </p:cNvPr>
          <p:cNvSpPr txBox="1">
            <a:spLocks/>
          </p:cNvSpPr>
          <p:nvPr/>
        </p:nvSpPr>
        <p:spPr>
          <a:xfrm>
            <a:off x="773112" y="1035409"/>
            <a:ext cx="7913688" cy="3703320"/>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lvl="1"/>
            <a:r>
              <a:rPr lang="en-US" sz="2000" dirty="0"/>
              <a:t>Do not equate the index account to the underlying index</a:t>
            </a:r>
          </a:p>
          <a:p>
            <a:pPr lvl="1"/>
            <a:r>
              <a:rPr lang="en-US" sz="2000" dirty="0"/>
              <a:t>Do not imply volatility-controlled indexes are “uncapped”</a:t>
            </a:r>
          </a:p>
          <a:p>
            <a:pPr lvl="1"/>
            <a:r>
              <a:rPr lang="en-US" sz="2000" dirty="0"/>
              <a:t>Do not imply policy value can never decrease in a down market</a:t>
            </a:r>
          </a:p>
          <a:p>
            <a:pPr lvl="1"/>
            <a:r>
              <a:rPr lang="en-US" sz="2000" dirty="0"/>
              <a:t>Must disclose caps, spreads, and participation rates, and other features that impact interest credited</a:t>
            </a:r>
          </a:p>
          <a:p>
            <a:pPr lvl="1"/>
            <a:r>
              <a:rPr lang="en-US" sz="2000" dirty="0"/>
              <a:t>If there is a bonus, must disclose there may be higher surrender charges, longer surrender charge periods, lower interest crediting rates, lower participation rates, lower caps, or higher spreads, which may exceed the amount of the bonus</a:t>
            </a:r>
          </a:p>
        </p:txBody>
      </p:sp>
    </p:spTree>
    <p:extLst>
      <p:ext uri="{BB962C8B-B14F-4D97-AF65-F5344CB8AC3E}">
        <p14:creationId xmlns:p14="http://schemas.microsoft.com/office/powerpoint/2010/main" val="221382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457200" y="214570"/>
            <a:ext cx="8229600" cy="4523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b="1" dirty="0"/>
              <a:t>Words Matter</a:t>
            </a:r>
            <a:endParaRPr b="1" dirty="0"/>
          </a:p>
        </p:txBody>
      </p:sp>
      <p:sp>
        <p:nvSpPr>
          <p:cNvPr id="118" name="Google Shape;118;p4"/>
          <p:cNvSpPr txBox="1">
            <a:spLocks noGrp="1"/>
          </p:cNvSpPr>
          <p:nvPr>
            <p:ph type="body" idx="4294967295"/>
          </p:nvPr>
        </p:nvSpPr>
        <p:spPr>
          <a:xfrm>
            <a:off x="457200" y="926507"/>
            <a:ext cx="6217920" cy="618829"/>
          </a:xfrm>
          <a:prstGeom prst="rect">
            <a:avLst/>
          </a:prstGeom>
          <a:noFill/>
          <a:ln>
            <a:noFill/>
          </a:ln>
        </p:spPr>
        <p:txBody>
          <a:bodyPr spcFirstLastPara="1" wrap="square" lIns="0" tIns="0" rIns="91425" bIns="45700" anchor="t" anchorCtr="0">
            <a:noAutofit/>
          </a:bodyPr>
          <a:lstStyle/>
          <a:p>
            <a:pPr marL="0" lvl="0" indent="0" algn="l" rtl="0">
              <a:lnSpc>
                <a:spcPct val="90000"/>
              </a:lnSpc>
              <a:spcBef>
                <a:spcPts val="750"/>
              </a:spcBef>
              <a:spcAft>
                <a:spcPts val="0"/>
              </a:spcAft>
              <a:buSzPts val="1400"/>
              <a:buFont typeface="Arial"/>
              <a:buNone/>
            </a:pPr>
            <a:endParaRPr dirty="0"/>
          </a:p>
          <a:p>
            <a:pPr marL="0" lvl="0" indent="0" algn="l" rtl="0">
              <a:lnSpc>
                <a:spcPct val="90000"/>
              </a:lnSpc>
              <a:spcBef>
                <a:spcPts val="750"/>
              </a:spcBef>
              <a:spcAft>
                <a:spcPts val="0"/>
              </a:spcAft>
              <a:buSzPts val="1400"/>
              <a:buFont typeface="Arial"/>
              <a:buNone/>
            </a:pPr>
            <a:endParaRPr dirty="0"/>
          </a:p>
        </p:txBody>
      </p:sp>
      <p:sp>
        <p:nvSpPr>
          <p:cNvPr id="119" name="Google Shape;119;p4"/>
          <p:cNvSpPr txBox="1"/>
          <p:nvPr/>
        </p:nvSpPr>
        <p:spPr>
          <a:xfrm>
            <a:off x="409904" y="2228204"/>
            <a:ext cx="3422660" cy="111088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dirty="0"/>
          </a:p>
        </p:txBody>
      </p:sp>
      <p:sp>
        <p:nvSpPr>
          <p:cNvPr id="120" name="Google Shape;120;p4"/>
          <p:cNvSpPr txBox="1"/>
          <p:nvPr/>
        </p:nvSpPr>
        <p:spPr>
          <a:xfrm>
            <a:off x="5311436" y="2257273"/>
            <a:ext cx="3422660" cy="1157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24" name="Google Shape;124;p4"/>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28</a:t>
            </a:fld>
            <a:endParaRPr dirty="0"/>
          </a:p>
        </p:txBody>
      </p:sp>
      <p:graphicFrame>
        <p:nvGraphicFramePr>
          <p:cNvPr id="2" name="Picture Placeholder 6">
            <a:extLst>
              <a:ext uri="{FF2B5EF4-FFF2-40B4-BE49-F238E27FC236}">
                <a16:creationId xmlns:a16="http://schemas.microsoft.com/office/drawing/2014/main" id="{620E2937-181A-FD61-5D9C-DA8A6190F9BF}"/>
              </a:ext>
            </a:extLst>
          </p:cNvPr>
          <p:cNvGraphicFramePr>
            <a:graphicFrameLocks/>
          </p:cNvGraphicFramePr>
          <p:nvPr>
            <p:extLst>
              <p:ext uri="{D42A27DB-BD31-4B8C-83A1-F6EECF244321}">
                <p14:modId xmlns:p14="http://schemas.microsoft.com/office/powerpoint/2010/main" val="3074641888"/>
              </p:ext>
            </p:extLst>
          </p:nvPr>
        </p:nvGraphicFramePr>
        <p:xfrm>
          <a:off x="618769" y="580277"/>
          <a:ext cx="7170819" cy="4511040"/>
        </p:xfrm>
        <a:graphic>
          <a:graphicData uri="http://schemas.openxmlformats.org/drawingml/2006/table">
            <a:tbl>
              <a:tblPr firstRow="1" bandRow="1">
                <a:tableStyleId>{5C22544A-7EE6-4342-B048-85BDC9FD1C3A}</a:tableStyleId>
              </a:tblPr>
              <a:tblGrid>
                <a:gridCol w="1728766">
                  <a:extLst>
                    <a:ext uri="{9D8B030D-6E8A-4147-A177-3AD203B41FA5}">
                      <a16:colId xmlns:a16="http://schemas.microsoft.com/office/drawing/2014/main" val="3345939714"/>
                    </a:ext>
                  </a:extLst>
                </a:gridCol>
                <a:gridCol w="2959495">
                  <a:extLst>
                    <a:ext uri="{9D8B030D-6E8A-4147-A177-3AD203B41FA5}">
                      <a16:colId xmlns:a16="http://schemas.microsoft.com/office/drawing/2014/main" val="3059530017"/>
                    </a:ext>
                  </a:extLst>
                </a:gridCol>
                <a:gridCol w="2482558">
                  <a:extLst>
                    <a:ext uri="{9D8B030D-6E8A-4147-A177-3AD203B41FA5}">
                      <a16:colId xmlns:a16="http://schemas.microsoft.com/office/drawing/2014/main" val="2013057656"/>
                    </a:ext>
                  </a:extLst>
                </a:gridCol>
              </a:tblGrid>
              <a:tr h="303265">
                <a:tc>
                  <a:txBody>
                    <a:bodyPr/>
                    <a:lstStyle/>
                    <a:p>
                      <a:endParaRPr lang="en-US" dirty="0"/>
                    </a:p>
                  </a:txBody>
                  <a:tcPr/>
                </a:tc>
                <a:tc>
                  <a:txBody>
                    <a:bodyPr/>
                    <a:lstStyle/>
                    <a:p>
                      <a:r>
                        <a:rPr lang="en-US" dirty="0"/>
                        <a:t>Say This</a:t>
                      </a:r>
                    </a:p>
                  </a:txBody>
                  <a:tcPr/>
                </a:tc>
                <a:tc>
                  <a:txBody>
                    <a:bodyPr/>
                    <a:lstStyle/>
                    <a:p>
                      <a:r>
                        <a:rPr lang="en-US" dirty="0"/>
                        <a:t>Not That</a:t>
                      </a:r>
                    </a:p>
                  </a:txBody>
                  <a:tcPr/>
                </a:tc>
                <a:extLst>
                  <a:ext uri="{0D108BD9-81ED-4DB2-BD59-A6C34878D82A}">
                    <a16:rowId xmlns:a16="http://schemas.microsoft.com/office/drawing/2014/main" val="1680645680"/>
                  </a:ext>
                </a:extLst>
              </a:tr>
              <a:tr h="531028">
                <a:tc>
                  <a:txBody>
                    <a:bodyPr/>
                    <a:lstStyle/>
                    <a:p>
                      <a:r>
                        <a:rPr lang="en-US" sz="1600" dirty="0"/>
                        <a:t>Invitations to Inquire</a:t>
                      </a:r>
                    </a:p>
                  </a:txBody>
                  <a:tcPr/>
                </a:tc>
                <a:tc>
                  <a:txBody>
                    <a:bodyPr/>
                    <a:lstStyle/>
                    <a:p>
                      <a:r>
                        <a:rPr lang="en-US" sz="1600" dirty="0"/>
                        <a:t>“Learn More”</a:t>
                      </a:r>
                    </a:p>
                  </a:txBody>
                  <a:tcPr/>
                </a:tc>
                <a:tc>
                  <a:txBody>
                    <a:bodyPr/>
                    <a:lstStyle/>
                    <a:p>
                      <a:r>
                        <a:rPr lang="en-US" sz="1600" dirty="0"/>
                        <a:t>“Apply now” or “Get a Quote”</a:t>
                      </a:r>
                    </a:p>
                  </a:txBody>
                  <a:tcPr/>
                </a:tc>
                <a:extLst>
                  <a:ext uri="{0D108BD9-81ED-4DB2-BD59-A6C34878D82A}">
                    <a16:rowId xmlns:a16="http://schemas.microsoft.com/office/drawing/2014/main" val="1908011817"/>
                  </a:ext>
                </a:extLst>
              </a:tr>
              <a:tr h="531028">
                <a:tc rowSpan="3">
                  <a:txBody>
                    <a:bodyPr/>
                    <a:lstStyle/>
                    <a:p>
                      <a:r>
                        <a:rPr lang="en-US" sz="1600" dirty="0"/>
                        <a:t>Cash Value Products</a:t>
                      </a:r>
                    </a:p>
                  </a:txBody>
                  <a:tcPr/>
                </a:tc>
                <a:tc>
                  <a:txBody>
                    <a:bodyPr/>
                    <a:lstStyle/>
                    <a:p>
                      <a:r>
                        <a:rPr lang="en-US" sz="1600" dirty="0"/>
                        <a:t>“Policy will remain in force</a:t>
                      </a:r>
                      <a:r>
                        <a:rPr lang="en-US" sz="1600" baseline="0" dirty="0"/>
                        <a:t> if sufficient premiums are paid”</a:t>
                      </a:r>
                      <a:endParaRPr lang="en-US" sz="1600" dirty="0"/>
                    </a:p>
                  </a:txBody>
                  <a:tcPr/>
                </a:tc>
                <a:tc>
                  <a:txBody>
                    <a:bodyPr/>
                    <a:lstStyle/>
                    <a:p>
                      <a:r>
                        <a:rPr lang="en-US" sz="1600" dirty="0"/>
                        <a:t>“Lasts</a:t>
                      </a:r>
                      <a:r>
                        <a:rPr lang="en-US" sz="1600" baseline="0" dirty="0"/>
                        <a:t> for your entire life”</a:t>
                      </a:r>
                      <a:endParaRPr lang="en-US" sz="1600" dirty="0"/>
                    </a:p>
                  </a:txBody>
                  <a:tcPr/>
                </a:tc>
                <a:extLst>
                  <a:ext uri="{0D108BD9-81ED-4DB2-BD59-A6C34878D82A}">
                    <a16:rowId xmlns:a16="http://schemas.microsoft.com/office/drawing/2014/main" val="108289506"/>
                  </a:ext>
                </a:extLst>
              </a:tr>
              <a:tr h="531028">
                <a:tc vMerge="1">
                  <a:txBody>
                    <a:bodyPr/>
                    <a:lstStyle/>
                    <a:p>
                      <a:endParaRPr lang="en-US"/>
                    </a:p>
                  </a:txBody>
                  <a:tcPr/>
                </a:tc>
                <a:tc>
                  <a:txBody>
                    <a:bodyPr/>
                    <a:lstStyle/>
                    <a:p>
                      <a:r>
                        <a:rPr lang="en-US" sz="1600" dirty="0"/>
                        <a:t>“Tax-advantaged” or “Tax-deferred”</a:t>
                      </a:r>
                    </a:p>
                  </a:txBody>
                  <a:tcPr/>
                </a:tc>
                <a:tc>
                  <a:txBody>
                    <a:bodyPr/>
                    <a:lstStyle/>
                    <a:p>
                      <a:r>
                        <a:rPr lang="en-US" sz="1600" dirty="0"/>
                        <a:t>“Tax-free”</a:t>
                      </a:r>
                    </a:p>
                  </a:txBody>
                  <a:tcPr/>
                </a:tc>
                <a:extLst>
                  <a:ext uri="{0D108BD9-81ED-4DB2-BD59-A6C34878D82A}">
                    <a16:rowId xmlns:a16="http://schemas.microsoft.com/office/drawing/2014/main" val="2044922233"/>
                  </a:ext>
                </a:extLst>
              </a:tr>
              <a:tr h="531028">
                <a:tc vMerge="1">
                  <a:txBody>
                    <a:bodyPr/>
                    <a:lstStyle/>
                    <a:p>
                      <a:endParaRPr lang="en-US"/>
                    </a:p>
                  </a:txBody>
                  <a:tcPr/>
                </a:tc>
                <a:tc>
                  <a:txBody>
                    <a:bodyPr/>
                    <a:lstStyle/>
                    <a:p>
                      <a:r>
                        <a:rPr lang="en-US" sz="1600" dirty="0"/>
                        <a:t>“Access your cash</a:t>
                      </a:r>
                      <a:r>
                        <a:rPr lang="en-US" sz="1600" baseline="0" dirty="0"/>
                        <a:t> value subject to some limitations and fees”</a:t>
                      </a:r>
                      <a:endParaRPr lang="en-US" sz="1600" dirty="0"/>
                    </a:p>
                  </a:txBody>
                  <a:tcPr/>
                </a:tc>
                <a:tc>
                  <a:txBody>
                    <a:bodyPr/>
                    <a:lstStyle/>
                    <a:p>
                      <a:r>
                        <a:rPr lang="en-US" sz="1600" dirty="0"/>
                        <a:t>“Use</a:t>
                      </a:r>
                      <a:r>
                        <a:rPr lang="en-US" sz="1600" baseline="0" dirty="0"/>
                        <a:t> your cash value however you want”</a:t>
                      </a:r>
                      <a:endParaRPr lang="en-US" sz="1600" dirty="0"/>
                    </a:p>
                  </a:txBody>
                  <a:tcPr/>
                </a:tc>
                <a:extLst>
                  <a:ext uri="{0D108BD9-81ED-4DB2-BD59-A6C34878D82A}">
                    <a16:rowId xmlns:a16="http://schemas.microsoft.com/office/drawing/2014/main" val="521425978"/>
                  </a:ext>
                </a:extLst>
              </a:tr>
              <a:tr h="754619">
                <a:tc>
                  <a:txBody>
                    <a:bodyPr/>
                    <a:lstStyle/>
                    <a:p>
                      <a:pPr marL="0" marR="0" lvl="0" indent="0" algn="l" defTabSz="1219170" rtl="0" eaLnBrk="1" fontAlgn="auto" latinLnBrk="0" hangingPunct="1">
                        <a:lnSpc>
                          <a:spcPct val="100000"/>
                        </a:lnSpc>
                        <a:spcBef>
                          <a:spcPct val="0"/>
                        </a:spcBef>
                        <a:spcAft>
                          <a:spcPct val="0"/>
                        </a:spcAft>
                        <a:buClrTx/>
                        <a:buSzTx/>
                        <a:buFontTx/>
                        <a:buNone/>
                        <a:defRPr/>
                      </a:pPr>
                      <a:r>
                        <a:rPr lang="en-US" sz="1600" dirty="0"/>
                        <a:t>Accelerated Underwriting</a:t>
                      </a:r>
                    </a:p>
                    <a:p>
                      <a:endParaRPr lang="en-US" sz="1600" dirty="0"/>
                    </a:p>
                  </a:txBody>
                  <a:tcPr/>
                </a:tc>
                <a:tc>
                  <a:txBody>
                    <a:bodyPr/>
                    <a:lstStyle/>
                    <a:p>
                      <a:pPr marL="0" marR="0" lvl="0" indent="0" algn="l" defTabSz="1219170" rtl="0" eaLnBrk="1" fontAlgn="auto" latinLnBrk="0" hangingPunct="1">
                        <a:lnSpc>
                          <a:spcPct val="100000"/>
                        </a:lnSpc>
                        <a:spcBef>
                          <a:spcPct val="0"/>
                        </a:spcBef>
                        <a:spcAft>
                          <a:spcPct val="0"/>
                        </a:spcAft>
                        <a:buClrTx/>
                        <a:buSzTx/>
                        <a:buFontTx/>
                        <a:buNone/>
                        <a:defRPr/>
                      </a:pPr>
                      <a:r>
                        <a:rPr lang="en-US" sz="1600" dirty="0"/>
                        <a:t>“Most</a:t>
                      </a:r>
                      <a:r>
                        <a:rPr lang="en-US" sz="1600" baseline="0" dirty="0"/>
                        <a:t> receive a decision in seconds”</a:t>
                      </a:r>
                      <a:endParaRPr lang="en-US" sz="1600" dirty="0"/>
                    </a:p>
                    <a:p>
                      <a:endParaRPr lang="en-US" sz="1600" dirty="0"/>
                    </a:p>
                  </a:txBody>
                  <a:tcPr/>
                </a:tc>
                <a:tc>
                  <a:txBody>
                    <a:bodyPr/>
                    <a:lstStyle/>
                    <a:p>
                      <a:pPr marL="0" marR="0" lvl="0" indent="0" algn="l" defTabSz="1219170" rtl="0" eaLnBrk="1" fontAlgn="auto" latinLnBrk="0" hangingPunct="1">
                        <a:lnSpc>
                          <a:spcPct val="100000"/>
                        </a:lnSpc>
                        <a:spcBef>
                          <a:spcPct val="0"/>
                        </a:spcBef>
                        <a:spcAft>
                          <a:spcPct val="0"/>
                        </a:spcAft>
                        <a:buClrTx/>
                        <a:buSzTx/>
                        <a:buFontTx/>
                        <a:buNone/>
                        <a:defRPr/>
                      </a:pPr>
                      <a:r>
                        <a:rPr lang="en-US" sz="1600" dirty="0"/>
                        <a:t>“Decision in seconds”</a:t>
                      </a:r>
                    </a:p>
                    <a:p>
                      <a:endParaRPr lang="en-US" sz="1600" dirty="0"/>
                    </a:p>
                  </a:txBody>
                  <a:tcPr/>
                </a:tc>
                <a:extLst>
                  <a:ext uri="{0D108BD9-81ED-4DB2-BD59-A6C34878D82A}">
                    <a16:rowId xmlns:a16="http://schemas.microsoft.com/office/drawing/2014/main" val="3987194304"/>
                  </a:ext>
                </a:extLst>
              </a:tr>
              <a:tr h="754619">
                <a:tc>
                  <a:txBody>
                    <a:bodyPr/>
                    <a:lstStyle/>
                    <a:p>
                      <a:r>
                        <a:rPr lang="en-US" sz="1600" dirty="0"/>
                        <a:t>Indexed Products</a:t>
                      </a:r>
                    </a:p>
                  </a:txBody>
                  <a:tcPr/>
                </a:tc>
                <a:tc>
                  <a:txBody>
                    <a:bodyPr/>
                    <a:lstStyle/>
                    <a:p>
                      <a:r>
                        <a:rPr lang="en-US" sz="1600" dirty="0"/>
                        <a:t>“Interest will not be less than zero, even if the market decreases”</a:t>
                      </a:r>
                    </a:p>
                  </a:txBody>
                  <a:tcPr/>
                </a:tc>
                <a:tc>
                  <a:txBody>
                    <a:bodyPr/>
                    <a:lstStyle/>
                    <a:p>
                      <a:r>
                        <a:rPr lang="en-US" sz="1600" dirty="0"/>
                        <a:t>“Guaranteed growth”</a:t>
                      </a:r>
                    </a:p>
                  </a:txBody>
                  <a:tcPr/>
                </a:tc>
                <a:extLst>
                  <a:ext uri="{0D108BD9-81ED-4DB2-BD59-A6C34878D82A}">
                    <a16:rowId xmlns:a16="http://schemas.microsoft.com/office/drawing/2014/main" val="239347763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A0FC-F972-5649-BA6F-7265A20CE22B}"/>
              </a:ext>
            </a:extLst>
          </p:cNvPr>
          <p:cNvSpPr>
            <a:spLocks noGrp="1"/>
          </p:cNvSpPr>
          <p:nvPr>
            <p:ph type="title"/>
          </p:nvPr>
        </p:nvSpPr>
        <p:spPr>
          <a:xfrm>
            <a:off x="457199" y="457199"/>
            <a:ext cx="4733677" cy="457200"/>
          </a:xfrm>
        </p:spPr>
        <p:txBody>
          <a:bodyPr/>
          <a:lstStyle/>
          <a:p>
            <a:r>
              <a:rPr lang="en-US" sz="2000" dirty="0"/>
              <a:t>Case of the Misleading Vendor Mailer</a:t>
            </a:r>
          </a:p>
        </p:txBody>
      </p:sp>
      <p:sp>
        <p:nvSpPr>
          <p:cNvPr id="6" name="Slide Number Placeholder 5">
            <a:extLst>
              <a:ext uri="{FF2B5EF4-FFF2-40B4-BE49-F238E27FC236}">
                <a16:creationId xmlns:a16="http://schemas.microsoft.com/office/drawing/2014/main" id="{33501DC8-ADD8-F64F-A274-A7ADE9A9AF16}"/>
              </a:ext>
            </a:extLst>
          </p:cNvPr>
          <p:cNvSpPr>
            <a:spLocks noGrp="1"/>
          </p:cNvSpPr>
          <p:nvPr>
            <p:ph type="sldNum" sz="quarter" idx="15"/>
          </p:nvPr>
        </p:nvSpPr>
        <p:spPr/>
        <p:txBody>
          <a:bodyPr/>
          <a:lstStyle/>
          <a:p>
            <a:fld id="{AFDC2780-E634-E147-8FFE-61141E672AEE}" type="slidenum">
              <a:rPr lang="en-US" smtClean="0"/>
              <a:t>29</a:t>
            </a:fld>
            <a:endParaRPr lang="en-US" dirty="0"/>
          </a:p>
        </p:txBody>
      </p:sp>
      <p:graphicFrame>
        <p:nvGraphicFramePr>
          <p:cNvPr id="7" name="Diagram 6"/>
          <p:cNvGraphicFramePr/>
          <p:nvPr/>
        </p:nvGraphicFramePr>
        <p:xfrm>
          <a:off x="84398" y="1281792"/>
          <a:ext cx="8839200" cy="374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048522E-8D3C-DD27-1906-05F9D6283E42}"/>
              </a:ext>
            </a:extLst>
          </p:cNvPr>
          <p:cNvPicPr>
            <a:picLocks noChangeAspect="1"/>
          </p:cNvPicPr>
          <p:nvPr/>
        </p:nvPicPr>
        <p:blipFill>
          <a:blip r:embed="rId8"/>
          <a:stretch>
            <a:fillRect/>
          </a:stretch>
        </p:blipFill>
        <p:spPr>
          <a:xfrm>
            <a:off x="168516" y="4053756"/>
            <a:ext cx="3408458" cy="976789"/>
          </a:xfrm>
          <a:prstGeom prst="rect">
            <a:avLst/>
          </a:prstGeom>
        </p:spPr>
      </p:pic>
      <p:pic>
        <p:nvPicPr>
          <p:cNvPr id="8" name="Picture 7">
            <a:extLst>
              <a:ext uri="{FF2B5EF4-FFF2-40B4-BE49-F238E27FC236}">
                <a16:creationId xmlns:a16="http://schemas.microsoft.com/office/drawing/2014/main" id="{3F9F3E8A-273D-5753-92CC-49992CC62794}"/>
              </a:ext>
            </a:extLst>
          </p:cNvPr>
          <p:cNvPicPr>
            <a:picLocks noChangeAspect="1"/>
          </p:cNvPicPr>
          <p:nvPr/>
        </p:nvPicPr>
        <p:blipFill>
          <a:blip r:embed="rId9"/>
          <a:stretch>
            <a:fillRect/>
          </a:stretch>
        </p:blipFill>
        <p:spPr>
          <a:xfrm>
            <a:off x="6073994" y="0"/>
            <a:ext cx="2901490" cy="2119624"/>
          </a:xfrm>
          <a:prstGeom prst="rect">
            <a:avLst/>
          </a:prstGeom>
        </p:spPr>
      </p:pic>
      <p:pic>
        <p:nvPicPr>
          <p:cNvPr id="6146" name="Picture 2">
            <a:extLst>
              <a:ext uri="{FF2B5EF4-FFF2-40B4-BE49-F238E27FC236}">
                <a16:creationId xmlns:a16="http://schemas.microsoft.com/office/drawing/2014/main" id="{564A9BF7-124F-8BA2-C336-E51347DB90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1891" y="4186151"/>
            <a:ext cx="4278767" cy="711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359AE9B-749B-CC4D-50A2-1C4E6EF1C172}"/>
              </a:ext>
            </a:extLst>
          </p:cNvPr>
          <p:cNvPicPr>
            <a:picLocks noChangeAspect="1"/>
          </p:cNvPicPr>
          <p:nvPr/>
        </p:nvPicPr>
        <p:blipFill>
          <a:blip r:embed="rId11"/>
          <a:stretch>
            <a:fillRect/>
          </a:stretch>
        </p:blipFill>
        <p:spPr>
          <a:xfrm>
            <a:off x="1102352" y="914399"/>
            <a:ext cx="3224719" cy="1309380"/>
          </a:xfrm>
          <a:prstGeom prst="rect">
            <a:avLst/>
          </a:prstGeom>
        </p:spPr>
      </p:pic>
    </p:spTree>
    <p:extLst>
      <p:ext uri="{BB962C8B-B14F-4D97-AF65-F5344CB8AC3E}">
        <p14:creationId xmlns:p14="http://schemas.microsoft.com/office/powerpoint/2010/main" val="35615258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65F2-8B25-7418-8BC6-43DC52FE66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B3F0C97-101D-0460-BF8B-9078506EB133}"/>
              </a:ext>
            </a:extLst>
          </p:cNvPr>
          <p:cNvSpPr>
            <a:spLocks noGrp="1"/>
          </p:cNvSpPr>
          <p:nvPr>
            <p:ph type="title"/>
          </p:nvPr>
        </p:nvSpPr>
        <p:spPr>
          <a:xfrm>
            <a:off x="1370402" y="2114550"/>
            <a:ext cx="6841944" cy="457200"/>
          </a:xfrm>
        </p:spPr>
        <p:txBody>
          <a:bodyPr/>
          <a:lstStyle/>
          <a:p>
            <a:r>
              <a:rPr lang="en-US" sz="2800" b="1" dirty="0"/>
              <a:t>Advertising Generally</a:t>
            </a:r>
          </a:p>
        </p:txBody>
      </p:sp>
    </p:spTree>
    <p:extLst>
      <p:ext uri="{BB962C8B-B14F-4D97-AF65-F5344CB8AC3E}">
        <p14:creationId xmlns:p14="http://schemas.microsoft.com/office/powerpoint/2010/main" val="334132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BEE67-D4D6-6EF6-EFE4-095A3F5F76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578B9B-F681-AEBE-A817-8C778E4D7775}"/>
              </a:ext>
            </a:extLst>
          </p:cNvPr>
          <p:cNvSpPr>
            <a:spLocks noGrp="1"/>
          </p:cNvSpPr>
          <p:nvPr>
            <p:ph type="title"/>
          </p:nvPr>
        </p:nvSpPr>
        <p:spPr>
          <a:xfrm>
            <a:off x="1136696" y="1997240"/>
            <a:ext cx="7598229" cy="484703"/>
          </a:xfrm>
        </p:spPr>
        <p:txBody>
          <a:bodyPr/>
          <a:lstStyle/>
          <a:p>
            <a:r>
              <a:rPr lang="en-US" sz="2000" b="1" dirty="0"/>
              <a:t>Broker-Dealer (BD) and Registered Investment Advisor (RIA)</a:t>
            </a:r>
          </a:p>
        </p:txBody>
      </p:sp>
    </p:spTree>
    <p:extLst>
      <p:ext uri="{BB962C8B-B14F-4D97-AF65-F5344CB8AC3E}">
        <p14:creationId xmlns:p14="http://schemas.microsoft.com/office/powerpoint/2010/main" val="348879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31</a:t>
            </a:fld>
            <a:endParaRPr dirty="0"/>
          </a:p>
        </p:txBody>
      </p:sp>
      <p:sp>
        <p:nvSpPr>
          <p:cNvPr id="2" name="Subtitle 3">
            <a:extLst>
              <a:ext uri="{FF2B5EF4-FFF2-40B4-BE49-F238E27FC236}">
                <a16:creationId xmlns:a16="http://schemas.microsoft.com/office/drawing/2014/main" id="{248DE60A-8CC2-2ED7-53CB-51845558ED00}"/>
              </a:ext>
            </a:extLst>
          </p:cNvPr>
          <p:cNvSpPr>
            <a:spLocks noGrp="1"/>
          </p:cNvSpPr>
          <p:nvPr>
            <p:ph type="title"/>
          </p:nvPr>
        </p:nvSpPr>
        <p:spPr>
          <a:xfrm>
            <a:off x="1277938" y="457200"/>
            <a:ext cx="7408862" cy="457200"/>
          </a:xfrm>
        </p:spPr>
        <p:txBody>
          <a:bodyPr/>
          <a:lstStyle/>
          <a:p>
            <a:r>
              <a:rPr lang="en-US" sz="3600" b="1" dirty="0"/>
              <a:t>BD Communications</a:t>
            </a:r>
          </a:p>
        </p:txBody>
      </p:sp>
      <p:sp>
        <p:nvSpPr>
          <p:cNvPr id="3" name="Title 1">
            <a:extLst>
              <a:ext uri="{FF2B5EF4-FFF2-40B4-BE49-F238E27FC236}">
                <a16:creationId xmlns:a16="http://schemas.microsoft.com/office/drawing/2014/main" id="{49362183-8BD3-9FBE-36CB-47BC57CA7ABC}"/>
              </a:ext>
            </a:extLst>
          </p:cNvPr>
          <p:cNvSpPr txBox="1">
            <a:spLocks/>
          </p:cNvSpPr>
          <p:nvPr/>
        </p:nvSpPr>
        <p:spPr>
          <a:xfrm>
            <a:off x="1203084" y="1753859"/>
            <a:ext cx="7772400" cy="45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Arial"/>
              <a:buNone/>
              <a:defRPr sz="2400" b="0" i="0" u="none" strike="noStrike" cap="none" baseline="0">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FINRA Rule 2210 – Communications with the Public</a:t>
            </a:r>
            <a:br>
              <a:rPr lang="en-US" dirty="0"/>
            </a:br>
            <a:br>
              <a:rPr lang="en-US" dirty="0"/>
            </a:br>
            <a:r>
              <a:rPr lang="en-US" dirty="0"/>
              <a:t>FINRA Rule 2211 - Communications with the Public About Variable Life Insurance and Variable Annuities </a:t>
            </a: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6"/>
          <p:cNvSpPr txBox="1">
            <a:spLocks noGrp="1"/>
          </p:cNvSpPr>
          <p:nvPr>
            <p:ph type="body" idx="1"/>
          </p:nvPr>
        </p:nvSpPr>
        <p:spPr>
          <a:xfrm>
            <a:off x="457200" y="1162335"/>
            <a:ext cx="8058150" cy="2701949"/>
          </a:xfrm>
          <a:prstGeom prst="rect">
            <a:avLst/>
          </a:prstGeom>
          <a:noFill/>
          <a:ln>
            <a:noFill/>
          </a:ln>
        </p:spPr>
        <p:txBody>
          <a:bodyPr spcFirstLastPara="1" wrap="square" lIns="0" tIns="0" rIns="91425" bIns="45700" anchor="t" anchorCtr="0">
            <a:noAutofit/>
          </a:bodyPr>
          <a:lstStyle/>
          <a:p>
            <a:pPr marL="342900" indent="-342900">
              <a:buFont typeface="Arial" panose="020B0604020202020204" pitchFamily="34" charset="0"/>
              <a:buChar char="•"/>
            </a:pPr>
            <a:r>
              <a:rPr lang="en-US" sz="1800" b="1" dirty="0"/>
              <a:t>Definitions of types of communications</a:t>
            </a:r>
          </a:p>
          <a:p>
            <a:pPr marL="342900" indent="-342900">
              <a:buFont typeface="Arial" panose="020B0604020202020204" pitchFamily="34" charset="0"/>
              <a:buChar char="•"/>
            </a:pPr>
            <a:r>
              <a:rPr lang="en-US" sz="1800" b="1" dirty="0"/>
              <a:t>Filing and approval requirements</a:t>
            </a:r>
          </a:p>
          <a:p>
            <a:pPr marL="800100" lvl="1" indent="-342900">
              <a:buFont typeface="Arial" panose="020B0604020202020204" pitchFamily="34" charset="0"/>
              <a:buChar char="•"/>
            </a:pPr>
            <a:r>
              <a:rPr lang="en-US" sz="1800" dirty="0"/>
              <a:t>Principal approval required pre-use</a:t>
            </a:r>
          </a:p>
          <a:p>
            <a:pPr marL="800100" lvl="1" indent="-342900">
              <a:buFont typeface="Arial" panose="020B0604020202020204" pitchFamily="34" charset="0"/>
              <a:buChar char="•"/>
            </a:pPr>
            <a:r>
              <a:rPr lang="en-US" sz="1800" dirty="0"/>
              <a:t>Pre and post-use filing requirements may apply</a:t>
            </a:r>
          </a:p>
          <a:p>
            <a:pPr marL="342900" indent="-342900">
              <a:buFont typeface="Arial" panose="020B0604020202020204" pitchFamily="34" charset="0"/>
              <a:buChar char="•"/>
            </a:pPr>
            <a:r>
              <a:rPr lang="en-US" sz="1800" b="1" dirty="0"/>
              <a:t>Content Standards </a:t>
            </a:r>
          </a:p>
          <a:p>
            <a:pPr marL="800100" lvl="1" indent="-342900">
              <a:buFont typeface="Arial" panose="020B0604020202020204" pitchFamily="34" charset="0"/>
              <a:buChar char="•"/>
            </a:pPr>
            <a:r>
              <a:rPr lang="en-US" sz="1800" dirty="0"/>
              <a:t>Principles of fair dealing and good faith, must be fair and balanced, and must provide a sound basis for evaluating the facts</a:t>
            </a:r>
          </a:p>
          <a:p>
            <a:pPr marL="800100" lvl="1" indent="-342900">
              <a:buFont typeface="Arial" panose="020B0604020202020204" pitchFamily="34" charset="0"/>
              <a:buChar char="•"/>
            </a:pPr>
            <a:r>
              <a:rPr lang="en-US" sz="1800" dirty="0"/>
              <a:t>Must not make any </a:t>
            </a:r>
            <a:r>
              <a:rPr lang="en-US" sz="1800" b="1" u="sng" dirty="0"/>
              <a:t>false, exaggerated, unwarranted, promissory or misleading statement </a:t>
            </a:r>
            <a:r>
              <a:rPr lang="en-US" sz="1800" dirty="0"/>
              <a:t>or claim in any communication.</a:t>
            </a:r>
          </a:p>
          <a:p>
            <a:pPr marL="342900" indent="-342900">
              <a:buFont typeface="Arial" panose="020B0604020202020204" pitchFamily="34" charset="0"/>
              <a:buChar char="•"/>
            </a:pPr>
            <a:endParaRPr lang="en-US" sz="1800" b="1" dirty="0"/>
          </a:p>
          <a:p>
            <a:pPr marL="0" lvl="0" indent="0" algn="l" rtl="0">
              <a:lnSpc>
                <a:spcPct val="90000"/>
              </a:lnSpc>
              <a:spcBef>
                <a:spcPts val="0"/>
              </a:spcBef>
              <a:spcAft>
                <a:spcPts val="0"/>
              </a:spcAft>
              <a:buSzPts val="1400"/>
              <a:buFont typeface="Arial"/>
              <a:buNone/>
            </a:pPr>
            <a:endParaRPr dirty="0"/>
          </a:p>
        </p:txBody>
      </p:sp>
      <p:sp>
        <p:nvSpPr>
          <p:cNvPr id="142" name="Google Shape;142;p6"/>
          <p:cNvSpPr txBox="1">
            <a:spLocks noGrp="1"/>
          </p:cNvSpPr>
          <p:nvPr>
            <p:ph type="sldNum" idx="4294967295"/>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32</a:t>
            </a:fld>
            <a:endParaRPr dirty="0"/>
          </a:p>
        </p:txBody>
      </p:sp>
      <p:sp>
        <p:nvSpPr>
          <p:cNvPr id="2" name="Title 1">
            <a:extLst>
              <a:ext uri="{FF2B5EF4-FFF2-40B4-BE49-F238E27FC236}">
                <a16:creationId xmlns:a16="http://schemas.microsoft.com/office/drawing/2014/main" id="{1ACE7080-8D9A-8B61-4B43-A1EC3D43E49F}"/>
              </a:ext>
            </a:extLst>
          </p:cNvPr>
          <p:cNvSpPr>
            <a:spLocks noGrp="1"/>
          </p:cNvSpPr>
          <p:nvPr>
            <p:ph type="title"/>
          </p:nvPr>
        </p:nvSpPr>
        <p:spPr>
          <a:xfrm>
            <a:off x="457200" y="457200"/>
            <a:ext cx="4733925" cy="457200"/>
          </a:xfrm>
        </p:spPr>
        <p:txBody>
          <a:bodyPr/>
          <a:lstStyle/>
          <a:p>
            <a:r>
              <a:rPr lang="en-US" sz="2800" b="1" dirty="0"/>
              <a:t>FINRA Rule 2210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A8C5AD-09CE-2BF9-7244-4865C0F1D058}"/>
              </a:ext>
            </a:extLst>
          </p:cNvPr>
          <p:cNvSpPr>
            <a:spLocks noGrp="1"/>
          </p:cNvSpPr>
          <p:nvPr>
            <p:ph type="title"/>
          </p:nvPr>
        </p:nvSpPr>
        <p:spPr>
          <a:xfrm>
            <a:off x="1370402" y="2114550"/>
            <a:ext cx="6841944" cy="457200"/>
          </a:xfrm>
        </p:spPr>
        <p:txBody>
          <a:bodyPr/>
          <a:lstStyle/>
          <a:p>
            <a:r>
              <a:rPr lang="en-US" sz="2800" b="1" dirty="0"/>
              <a:t>Investment Advisers Act Marketing Rule</a:t>
            </a:r>
          </a:p>
        </p:txBody>
      </p:sp>
    </p:spTree>
    <p:extLst>
      <p:ext uri="{BB962C8B-B14F-4D97-AF65-F5344CB8AC3E}">
        <p14:creationId xmlns:p14="http://schemas.microsoft.com/office/powerpoint/2010/main" val="143903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dirty="0"/>
              <a:t>Investment Advisers Act – Marketing Rule</a:t>
            </a:r>
            <a:endParaRPr dirty="0"/>
          </a:p>
        </p:txBody>
      </p:sp>
      <p:sp>
        <p:nvSpPr>
          <p:cNvPr id="124" name="Google Shape;124;p4"/>
          <p:cNvSpPr txBox="1">
            <a:spLocks noGrp="1"/>
          </p:cNvSpPr>
          <p:nvPr>
            <p:ph type="sldNum" idx="4294967295"/>
          </p:nvPr>
        </p:nvSpPr>
        <p:spPr>
          <a:xfrm>
            <a:off x="8858250" y="4859338"/>
            <a:ext cx="285750" cy="173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34</a:t>
            </a:fld>
            <a:endParaRPr dirty="0"/>
          </a:p>
        </p:txBody>
      </p:sp>
      <p:sp>
        <p:nvSpPr>
          <p:cNvPr id="120" name="Google Shape;120;p4"/>
          <p:cNvSpPr txBox="1"/>
          <p:nvPr/>
        </p:nvSpPr>
        <p:spPr>
          <a:xfrm>
            <a:off x="8293587" y="3230069"/>
            <a:ext cx="3422660" cy="1157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22A63730-3945-7D99-0E11-88D11686F829}"/>
              </a:ext>
            </a:extLst>
          </p:cNvPr>
          <p:cNvPicPr>
            <a:picLocks noChangeAspect="1"/>
          </p:cNvPicPr>
          <p:nvPr/>
        </p:nvPicPr>
        <p:blipFill>
          <a:blip r:embed="rId3"/>
          <a:stretch>
            <a:fillRect/>
          </a:stretch>
        </p:blipFill>
        <p:spPr>
          <a:xfrm>
            <a:off x="3232218" y="2399488"/>
            <a:ext cx="2006703" cy="438173"/>
          </a:xfrm>
          <a:prstGeom prst="rect">
            <a:avLst/>
          </a:prstGeom>
          <a:solidFill>
            <a:schemeClr val="accent1">
              <a:lumMod val="40000"/>
              <a:lumOff val="60000"/>
            </a:schemeClr>
          </a:solidFill>
        </p:spPr>
      </p:pic>
      <p:graphicFrame>
        <p:nvGraphicFramePr>
          <p:cNvPr id="8" name="Diagram 7">
            <a:extLst>
              <a:ext uri="{FF2B5EF4-FFF2-40B4-BE49-F238E27FC236}">
                <a16:creationId xmlns:a16="http://schemas.microsoft.com/office/drawing/2014/main" id="{DF1CBAF5-F090-894D-4E41-F04790E1BF75}"/>
              </a:ext>
            </a:extLst>
          </p:cNvPr>
          <p:cNvGraphicFramePr/>
          <p:nvPr>
            <p:extLst>
              <p:ext uri="{D42A27DB-BD31-4B8C-83A1-F6EECF244321}">
                <p14:modId xmlns:p14="http://schemas.microsoft.com/office/powerpoint/2010/main" val="4277759894"/>
              </p:ext>
            </p:extLst>
          </p:nvPr>
        </p:nvGraphicFramePr>
        <p:xfrm>
          <a:off x="664042" y="996777"/>
          <a:ext cx="8002880" cy="3322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Placeholder 5">
            <a:extLst>
              <a:ext uri="{FF2B5EF4-FFF2-40B4-BE49-F238E27FC236}">
                <a16:creationId xmlns:a16="http://schemas.microsoft.com/office/drawing/2014/main" id="{23C91318-0CC9-BBCE-802E-F242BF290622}"/>
              </a:ext>
            </a:extLst>
          </p:cNvPr>
          <p:cNvSpPr>
            <a:spLocks noGrp="1"/>
          </p:cNvSpPr>
          <p:nvPr>
            <p:ph type="body" idx="1"/>
          </p:nvPr>
        </p:nvSpPr>
        <p:spPr>
          <a:xfrm>
            <a:off x="457200" y="914398"/>
            <a:ext cx="8291209" cy="2970181"/>
          </a:xfrm>
        </p:spPr>
        <p:txBody>
          <a:bodyPr/>
          <a:lstStyle/>
          <a:p>
            <a:r>
              <a:rPr lang="en-US" sz="2400" dirty="0">
                <a:solidFill>
                  <a:schemeClr val="accent1">
                    <a:lumMod val="75000"/>
                  </a:schemeClr>
                </a:solidFill>
              </a:rPr>
              <a:t>Timeline</a:t>
            </a:r>
            <a:endParaRPr lang="en-US" sz="1800" dirty="0">
              <a:solidFill>
                <a:schemeClr val="accent1">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8C5191-1544-6270-05CF-792BA7B7F570}"/>
              </a:ext>
            </a:extLst>
          </p:cNvPr>
          <p:cNvPicPr>
            <a:picLocks noChangeAspect="1"/>
          </p:cNvPicPr>
          <p:nvPr/>
        </p:nvPicPr>
        <p:blipFill>
          <a:blip r:embed="rId2"/>
          <a:stretch>
            <a:fillRect/>
          </a:stretch>
        </p:blipFill>
        <p:spPr>
          <a:xfrm rot="373674">
            <a:off x="6001163" y="642793"/>
            <a:ext cx="2683072" cy="3590232"/>
          </a:xfrm>
          <a:prstGeom prst="rect">
            <a:avLst/>
          </a:prstGeom>
        </p:spPr>
      </p:pic>
      <p:pic>
        <p:nvPicPr>
          <p:cNvPr id="7" name="Picture 6">
            <a:extLst>
              <a:ext uri="{FF2B5EF4-FFF2-40B4-BE49-F238E27FC236}">
                <a16:creationId xmlns:a16="http://schemas.microsoft.com/office/drawing/2014/main" id="{46161931-EB57-0986-BB8D-23EC627A4237}"/>
              </a:ext>
            </a:extLst>
          </p:cNvPr>
          <p:cNvPicPr>
            <a:picLocks noChangeAspect="1"/>
          </p:cNvPicPr>
          <p:nvPr/>
        </p:nvPicPr>
        <p:blipFill>
          <a:blip r:embed="rId3"/>
          <a:stretch>
            <a:fillRect/>
          </a:stretch>
        </p:blipFill>
        <p:spPr>
          <a:xfrm rot="21128818">
            <a:off x="5954998" y="728270"/>
            <a:ext cx="2573758" cy="3391907"/>
          </a:xfrm>
          <a:prstGeom prst="rect">
            <a:avLst/>
          </a:prstGeom>
        </p:spPr>
      </p:pic>
      <p:sp>
        <p:nvSpPr>
          <p:cNvPr id="2" name="Title 1">
            <a:extLst>
              <a:ext uri="{FF2B5EF4-FFF2-40B4-BE49-F238E27FC236}">
                <a16:creationId xmlns:a16="http://schemas.microsoft.com/office/drawing/2014/main" id="{4E71AA05-9D97-079E-3081-3D975C0A78B6}"/>
              </a:ext>
            </a:extLst>
          </p:cNvPr>
          <p:cNvSpPr>
            <a:spLocks noGrp="1"/>
          </p:cNvSpPr>
          <p:nvPr>
            <p:ph type="title"/>
          </p:nvPr>
        </p:nvSpPr>
        <p:spPr/>
        <p:txBody>
          <a:bodyPr/>
          <a:lstStyle/>
          <a:p>
            <a:r>
              <a:rPr lang="en-US" dirty="0"/>
              <a:t>IA Marketing Rule – SEC “</a:t>
            </a:r>
            <a:r>
              <a:rPr lang="en-US" i="1" dirty="0"/>
              <a:t>Hot Topic</a:t>
            </a:r>
            <a:r>
              <a:rPr lang="en-US" dirty="0"/>
              <a:t>”</a:t>
            </a:r>
          </a:p>
        </p:txBody>
      </p:sp>
      <p:sp>
        <p:nvSpPr>
          <p:cNvPr id="3" name="Text Placeholder 2">
            <a:extLst>
              <a:ext uri="{FF2B5EF4-FFF2-40B4-BE49-F238E27FC236}">
                <a16:creationId xmlns:a16="http://schemas.microsoft.com/office/drawing/2014/main" id="{8E66610F-2925-DA85-F3B4-71761A76C7CF}"/>
              </a:ext>
            </a:extLst>
          </p:cNvPr>
          <p:cNvSpPr>
            <a:spLocks noGrp="1"/>
          </p:cNvSpPr>
          <p:nvPr>
            <p:ph type="body" idx="1"/>
          </p:nvPr>
        </p:nvSpPr>
        <p:spPr>
          <a:xfrm>
            <a:off x="263586" y="799387"/>
            <a:ext cx="5586377" cy="3172970"/>
          </a:xfrm>
        </p:spPr>
        <p:txBody>
          <a:bodyPr/>
          <a:lstStyle/>
          <a:p>
            <a:pPr marL="228600" indent="0"/>
            <a:r>
              <a:rPr lang="en-US" sz="1600" dirty="0"/>
              <a:t>Examination Priorities</a:t>
            </a:r>
          </a:p>
          <a:p>
            <a:pPr marL="514350" indent="-285750">
              <a:buFont typeface="Arial" panose="020B0604020202020204" pitchFamily="34" charset="0"/>
              <a:buChar char="•"/>
            </a:pPr>
            <a:r>
              <a:rPr lang="en-US" sz="1200" b="1" dirty="0"/>
              <a:t>2025</a:t>
            </a:r>
            <a:r>
              <a:rPr lang="en-US" sz="1200" dirty="0"/>
              <a:t> – “</a:t>
            </a:r>
            <a:r>
              <a:rPr lang="en-US" sz="1200" i="1" dirty="0"/>
              <a:t>Examinations focusing on [the effectiveness of advisers’ compliance programs] typically include an evaluation of the core areas …which include, as applicable and appropriate for each examination, </a:t>
            </a:r>
            <a:r>
              <a:rPr lang="en-US" sz="1200" b="1" i="1" dirty="0"/>
              <a:t>marketing</a:t>
            </a:r>
            <a:r>
              <a:rPr lang="en-US" sz="1200" i="1" dirty="0"/>
              <a:t>….</a:t>
            </a:r>
            <a:r>
              <a:rPr lang="en-US" sz="1200" dirty="0"/>
              <a:t>”</a:t>
            </a:r>
          </a:p>
          <a:p>
            <a:pPr marL="514350" indent="-285750">
              <a:buFont typeface="Arial" panose="020B0604020202020204" pitchFamily="34" charset="0"/>
              <a:buChar char="•"/>
            </a:pPr>
            <a:endParaRPr lang="en-US" sz="200" dirty="0"/>
          </a:p>
          <a:p>
            <a:pPr marL="514350" indent="-285750">
              <a:buFont typeface="Arial" panose="020B0604020202020204" pitchFamily="34" charset="0"/>
              <a:buChar char="•"/>
            </a:pPr>
            <a:r>
              <a:rPr lang="en-US" sz="1200" b="1" dirty="0"/>
              <a:t>2024</a:t>
            </a:r>
            <a:r>
              <a:rPr lang="en-US" sz="1200" dirty="0"/>
              <a:t> – “</a:t>
            </a:r>
            <a:r>
              <a:rPr lang="en-US" sz="1200" i="1" dirty="0"/>
              <a:t>Particular examination focus will include </a:t>
            </a:r>
            <a:r>
              <a:rPr lang="en-US" sz="1200" b="1" dirty="0"/>
              <a:t>m</a:t>
            </a:r>
            <a:r>
              <a:rPr lang="en-US" sz="1200" b="1" i="1" dirty="0"/>
              <a:t>arketing</a:t>
            </a:r>
            <a:r>
              <a:rPr lang="en-US" sz="1200" i="1" dirty="0"/>
              <a:t> practice assessments for whether advisers… have: (1) adopted and implemented reasonably designed written policies and procedures …; (2) appropriately disclosed their marketing-related information on Form ADV; and (3) maintained substantiation of their processes and other required books and records.</a:t>
            </a:r>
            <a:r>
              <a:rPr lang="en-US" sz="1200" dirty="0"/>
              <a:t>”</a:t>
            </a:r>
          </a:p>
          <a:p>
            <a:pPr marL="514350" indent="-285750">
              <a:buFont typeface="Arial" panose="020B0604020202020204" pitchFamily="34" charset="0"/>
              <a:buChar char="•"/>
            </a:pPr>
            <a:endParaRPr lang="en-US" sz="100" dirty="0"/>
          </a:p>
          <a:p>
            <a:pPr marL="514350" indent="-285750">
              <a:buFont typeface="Arial" panose="020B0604020202020204" pitchFamily="34" charset="0"/>
              <a:buChar char="•"/>
            </a:pPr>
            <a:r>
              <a:rPr lang="en-US" sz="1200" b="1" dirty="0"/>
              <a:t>2023</a:t>
            </a:r>
            <a:r>
              <a:rPr lang="en-US" sz="1200" dirty="0"/>
              <a:t> – </a:t>
            </a:r>
            <a:r>
              <a:rPr lang="en-US" sz="1200" i="1" dirty="0"/>
              <a:t>“…[T]he Division will …assess whether RIAs have adopted and implemented written policies and procedures that are reasonably designed to prevent violations …of the </a:t>
            </a:r>
            <a:r>
              <a:rPr lang="en-US" sz="1200" b="1" i="1" dirty="0"/>
              <a:t>Marketing Rule</a:t>
            </a:r>
            <a:r>
              <a:rPr lang="en-US" sz="1200" i="1" dirty="0"/>
              <a:t>. The Division will also review whether RIAs have complied with the substantive requirements of the Marketing Rule</a:t>
            </a:r>
            <a:r>
              <a:rPr lang="en-US" sz="1200" dirty="0"/>
              <a:t>….”</a:t>
            </a:r>
          </a:p>
        </p:txBody>
      </p:sp>
      <p:pic>
        <p:nvPicPr>
          <p:cNvPr id="5" name="Picture 4">
            <a:extLst>
              <a:ext uri="{FF2B5EF4-FFF2-40B4-BE49-F238E27FC236}">
                <a16:creationId xmlns:a16="http://schemas.microsoft.com/office/drawing/2014/main" id="{B4811439-6467-8402-3464-4EFCC5F90663}"/>
              </a:ext>
            </a:extLst>
          </p:cNvPr>
          <p:cNvPicPr>
            <a:picLocks noChangeAspect="1"/>
          </p:cNvPicPr>
          <p:nvPr/>
        </p:nvPicPr>
        <p:blipFill>
          <a:blip r:embed="rId4"/>
          <a:stretch>
            <a:fillRect/>
          </a:stretch>
        </p:blipFill>
        <p:spPr>
          <a:xfrm rot="247062">
            <a:off x="6608256" y="866524"/>
            <a:ext cx="2656928" cy="3410451"/>
          </a:xfrm>
          <a:prstGeom prst="rect">
            <a:avLst/>
          </a:prstGeom>
        </p:spPr>
      </p:pic>
    </p:spTree>
    <p:extLst>
      <p:ext uri="{BB962C8B-B14F-4D97-AF65-F5344CB8AC3E}">
        <p14:creationId xmlns:p14="http://schemas.microsoft.com/office/powerpoint/2010/main" val="420155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36</a:t>
            </a:fld>
            <a:endParaRPr dirty="0"/>
          </a:p>
        </p:txBody>
      </p:sp>
      <p:sp>
        <p:nvSpPr>
          <p:cNvPr id="148" name="Google Shape;148;p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dirty="0"/>
              <a:t>IA Marketing Rule – Definition of “Advertisement”</a:t>
            </a:r>
            <a:endParaRPr dirty="0"/>
          </a:p>
        </p:txBody>
      </p:sp>
      <p:sp>
        <p:nvSpPr>
          <p:cNvPr id="149" name="Google Shape;149;p7"/>
          <p:cNvSpPr txBox="1">
            <a:spLocks noGrp="1"/>
          </p:cNvSpPr>
          <p:nvPr>
            <p:ph type="body" idx="1"/>
          </p:nvPr>
        </p:nvSpPr>
        <p:spPr>
          <a:prstGeom prst="rect">
            <a:avLst/>
          </a:prstGeom>
          <a:noFill/>
          <a:ln>
            <a:noFill/>
          </a:ln>
        </p:spPr>
        <p:txBody>
          <a:bodyPr spcFirstLastPara="1" wrap="square" lIns="0" tIns="0" rIns="91425" bIns="45700" anchor="t" anchorCtr="0">
            <a:noAutofit/>
          </a:bodyPr>
          <a:lstStyle/>
          <a:p>
            <a:pPr marL="171450" lvl="0" indent="-57150" algn="l" rtl="0">
              <a:lnSpc>
                <a:spcPct val="90000"/>
              </a:lnSpc>
              <a:spcBef>
                <a:spcPts val="0"/>
              </a:spcBef>
              <a:spcAft>
                <a:spcPts val="0"/>
              </a:spcAft>
              <a:buClr>
                <a:schemeClr val="accent1"/>
              </a:buClr>
              <a:buSzPts val="1800"/>
              <a:buNone/>
            </a:pPr>
            <a:endParaRPr lang="en-US" dirty="0"/>
          </a:p>
          <a:p>
            <a:pPr marL="171450" lvl="0" indent="-57150" algn="l" rtl="0">
              <a:lnSpc>
                <a:spcPct val="90000"/>
              </a:lnSpc>
              <a:spcBef>
                <a:spcPts val="0"/>
              </a:spcBef>
              <a:spcAft>
                <a:spcPts val="0"/>
              </a:spcAft>
              <a:buClr>
                <a:schemeClr val="accent1"/>
              </a:buClr>
              <a:buSzPts val="1800"/>
              <a:buNone/>
            </a:pPr>
            <a:endParaRPr dirty="0"/>
          </a:p>
        </p:txBody>
      </p:sp>
      <p:graphicFrame>
        <p:nvGraphicFramePr>
          <p:cNvPr id="3" name="Object 2">
            <a:extLst>
              <a:ext uri="{FF2B5EF4-FFF2-40B4-BE49-F238E27FC236}">
                <a16:creationId xmlns:a16="http://schemas.microsoft.com/office/drawing/2014/main" id="{851C564F-31F4-0F99-41AC-AAD3598BCFF0}"/>
              </a:ext>
            </a:extLst>
          </p:cNvPr>
          <p:cNvGraphicFramePr>
            <a:graphicFrameLocks noChangeAspect="1"/>
          </p:cNvGraphicFramePr>
          <p:nvPr>
            <p:extLst>
              <p:ext uri="{D42A27DB-BD31-4B8C-83A1-F6EECF244321}">
                <p14:modId xmlns:p14="http://schemas.microsoft.com/office/powerpoint/2010/main" val="2130164073"/>
              </p:ext>
            </p:extLst>
          </p:nvPr>
        </p:nvGraphicFramePr>
        <p:xfrm>
          <a:off x="507855" y="1241967"/>
          <a:ext cx="8636145" cy="3790707"/>
        </p:xfrm>
        <a:graphic>
          <a:graphicData uri="http://schemas.openxmlformats.org/presentationml/2006/ole">
            <mc:AlternateContent xmlns:mc="http://schemas.openxmlformats.org/markup-compatibility/2006">
              <mc:Choice xmlns:v="urn:schemas-microsoft-com:vml" Requires="v">
                <p:oleObj name="Document" r:id="rId3" imgW="8227575" imgH="3619080" progId="Word.Document.12">
                  <p:embed/>
                </p:oleObj>
              </mc:Choice>
              <mc:Fallback>
                <p:oleObj name="Document" r:id="rId3" imgW="8227575" imgH="3619080" progId="Word.Document.12">
                  <p:embed/>
                  <p:pic>
                    <p:nvPicPr>
                      <p:cNvPr id="3" name="Object 2">
                        <a:extLst>
                          <a:ext uri="{FF2B5EF4-FFF2-40B4-BE49-F238E27FC236}">
                            <a16:creationId xmlns:a16="http://schemas.microsoft.com/office/drawing/2014/main" id="{851C564F-31F4-0F99-41AC-AAD3598BCFF0}"/>
                          </a:ext>
                        </a:extLst>
                      </p:cNvPr>
                      <p:cNvPicPr/>
                      <p:nvPr/>
                    </p:nvPicPr>
                    <p:blipFill>
                      <a:blip r:embed="rId4"/>
                      <a:stretch>
                        <a:fillRect/>
                      </a:stretch>
                    </p:blipFill>
                    <p:spPr>
                      <a:xfrm>
                        <a:off x="507855" y="1241967"/>
                        <a:ext cx="8636145" cy="3790707"/>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90FC4-4C5F-B430-E6D7-19DCEDB099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
        <p:nvSpPr>
          <p:cNvPr id="3" name="Title 2">
            <a:extLst>
              <a:ext uri="{FF2B5EF4-FFF2-40B4-BE49-F238E27FC236}">
                <a16:creationId xmlns:a16="http://schemas.microsoft.com/office/drawing/2014/main" id="{259E10FF-5724-5EE9-796B-1AF3C50D2A16}"/>
              </a:ext>
            </a:extLst>
          </p:cNvPr>
          <p:cNvSpPr>
            <a:spLocks noGrp="1"/>
          </p:cNvSpPr>
          <p:nvPr>
            <p:ph type="title"/>
          </p:nvPr>
        </p:nvSpPr>
        <p:spPr/>
        <p:txBody>
          <a:bodyPr/>
          <a:lstStyle/>
          <a:p>
            <a:r>
              <a:rPr lang="en-US" dirty="0"/>
              <a:t>IA Marketing Rule – Definition of “Advertisement”</a:t>
            </a:r>
          </a:p>
        </p:txBody>
      </p:sp>
      <p:sp>
        <p:nvSpPr>
          <p:cNvPr id="4" name="Text Placeholder 3">
            <a:extLst>
              <a:ext uri="{FF2B5EF4-FFF2-40B4-BE49-F238E27FC236}">
                <a16:creationId xmlns:a16="http://schemas.microsoft.com/office/drawing/2014/main" id="{30EEA7CA-6BF4-431A-80C4-4BEBF3E83EB4}"/>
              </a:ext>
            </a:extLst>
          </p:cNvPr>
          <p:cNvSpPr>
            <a:spLocks noGrp="1"/>
          </p:cNvSpPr>
          <p:nvPr>
            <p:ph type="body" idx="1"/>
          </p:nvPr>
        </p:nvSpPr>
        <p:spPr/>
        <p:txBody>
          <a:bodyPr/>
          <a:lstStyle/>
          <a:p>
            <a:pPr marL="114300" indent="0">
              <a:buNone/>
            </a:pPr>
            <a:r>
              <a:rPr lang="en-US" sz="1800" b="1" dirty="0"/>
              <a:t>What counts as “indirect” communication?</a:t>
            </a:r>
          </a:p>
          <a:p>
            <a:r>
              <a:rPr lang="en-US" dirty="0"/>
              <a:t>Unauthorized and unapproved communications, or posts, created </a:t>
            </a:r>
            <a:r>
              <a:rPr lang="en-US" b="1" i="1" dirty="0"/>
              <a:t>by firm employees </a:t>
            </a:r>
            <a:r>
              <a:rPr lang="en-US" dirty="0"/>
              <a:t>may be considered by the SEC to be an “indirect communication” of the adviser depending on the facts and circumstances. </a:t>
            </a:r>
          </a:p>
          <a:p>
            <a:endParaRPr lang="en-US" sz="200" dirty="0"/>
          </a:p>
          <a:p>
            <a:r>
              <a:rPr lang="en-US" dirty="0"/>
              <a:t>Marketing prepared by or distributed by a third party may constitute an indirect communication of the adviser if the adviser is perceived to have </a:t>
            </a:r>
            <a:r>
              <a:rPr lang="en-US" i="1" dirty="0"/>
              <a:t>adopted</a:t>
            </a:r>
            <a:r>
              <a:rPr lang="en-US" dirty="0"/>
              <a:t> the communication as its own or has become sufficiently </a:t>
            </a:r>
            <a:r>
              <a:rPr lang="en-US" i="1" dirty="0"/>
              <a:t>entangled</a:t>
            </a:r>
            <a:r>
              <a:rPr lang="en-US" dirty="0"/>
              <a:t> with it.</a:t>
            </a:r>
          </a:p>
          <a:p>
            <a:endParaRPr lang="en-US" sz="100" dirty="0"/>
          </a:p>
          <a:p>
            <a:pPr lvl="1"/>
            <a:r>
              <a:rPr lang="en-US" i="1" u="sng" dirty="0"/>
              <a:t>Adoption</a:t>
            </a:r>
            <a:r>
              <a:rPr lang="en-US" dirty="0"/>
              <a:t> – adoption occurs when an investment adviser explicitly or implicitly endorses or authorizes the communication.</a:t>
            </a:r>
          </a:p>
          <a:p>
            <a:pPr lvl="1"/>
            <a:endParaRPr lang="en-US" sz="100" dirty="0"/>
          </a:p>
          <a:p>
            <a:pPr lvl="1"/>
            <a:r>
              <a:rPr lang="en-US" i="1" u="sng" dirty="0"/>
              <a:t>Entanglement</a:t>
            </a:r>
            <a:r>
              <a:rPr lang="en-US" dirty="0"/>
              <a:t> – entanglement occurs, for example, when an investment adviser edits, sorts, curates, or selects certain third-party created content over other content, which can create a misleading impression, as when an adviser deletes unfavorable reviews from its social media site but retains favorable reviews. </a:t>
            </a:r>
          </a:p>
          <a:p>
            <a:endParaRPr lang="en-US" dirty="0"/>
          </a:p>
          <a:p>
            <a:endParaRPr lang="en-US" dirty="0"/>
          </a:p>
        </p:txBody>
      </p:sp>
      <p:pic>
        <p:nvPicPr>
          <p:cNvPr id="5" name="Picture 4">
            <a:extLst>
              <a:ext uri="{FF2B5EF4-FFF2-40B4-BE49-F238E27FC236}">
                <a16:creationId xmlns:a16="http://schemas.microsoft.com/office/drawing/2014/main" id="{C83EA3E9-09B4-53E1-290F-B962C75FB235}"/>
              </a:ext>
            </a:extLst>
          </p:cNvPr>
          <p:cNvPicPr>
            <a:picLocks noChangeAspect="1"/>
          </p:cNvPicPr>
          <p:nvPr/>
        </p:nvPicPr>
        <p:blipFill>
          <a:blip r:embed="rId2"/>
          <a:stretch>
            <a:fillRect/>
          </a:stretch>
        </p:blipFill>
        <p:spPr>
          <a:xfrm>
            <a:off x="3236826" y="3760873"/>
            <a:ext cx="2670347" cy="1185333"/>
          </a:xfrm>
          <a:prstGeom prst="rect">
            <a:avLst/>
          </a:prstGeom>
        </p:spPr>
      </p:pic>
    </p:spTree>
    <p:extLst>
      <p:ext uri="{BB962C8B-B14F-4D97-AF65-F5344CB8AC3E}">
        <p14:creationId xmlns:p14="http://schemas.microsoft.com/office/powerpoint/2010/main" val="285997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Title 2">
            <a:extLst>
              <a:ext uri="{FF2B5EF4-FFF2-40B4-BE49-F238E27FC236}">
                <a16:creationId xmlns:a16="http://schemas.microsoft.com/office/drawing/2014/main" id="{78D28CC8-4233-36DD-8B6A-AC495D9F9E97}"/>
              </a:ext>
            </a:extLst>
          </p:cNvPr>
          <p:cNvSpPr>
            <a:spLocks noGrp="1"/>
          </p:cNvSpPr>
          <p:nvPr>
            <p:ph type="title"/>
          </p:nvPr>
        </p:nvSpPr>
        <p:spPr/>
        <p:txBody>
          <a:bodyPr/>
          <a:lstStyle/>
          <a:p>
            <a:r>
              <a:rPr lang="en-US" dirty="0"/>
              <a:t>IA Marketing Rule - Requirements</a:t>
            </a:r>
          </a:p>
        </p:txBody>
      </p:sp>
      <p:pic>
        <p:nvPicPr>
          <p:cNvPr id="6" name="Picture 5">
            <a:extLst>
              <a:ext uri="{FF2B5EF4-FFF2-40B4-BE49-F238E27FC236}">
                <a16:creationId xmlns:a16="http://schemas.microsoft.com/office/drawing/2014/main" id="{CAA76462-1C84-2A83-CDCC-D5D9ABBBABC6}"/>
              </a:ext>
            </a:extLst>
          </p:cNvPr>
          <p:cNvPicPr>
            <a:picLocks noChangeAspect="1"/>
          </p:cNvPicPr>
          <p:nvPr/>
        </p:nvPicPr>
        <p:blipFill>
          <a:blip r:embed="rId3"/>
          <a:stretch>
            <a:fillRect/>
          </a:stretch>
        </p:blipFill>
        <p:spPr>
          <a:xfrm>
            <a:off x="0" y="1207232"/>
            <a:ext cx="9144000" cy="2729036"/>
          </a:xfrm>
          <a:prstGeom prst="rect">
            <a:avLst/>
          </a:prstGeom>
        </p:spPr>
      </p:pic>
      <p:sp>
        <p:nvSpPr>
          <p:cNvPr id="168" name="Google Shape;168;p9"/>
          <p:cNvSpPr txBox="1">
            <a:spLocks noGrp="1"/>
          </p:cNvSpPr>
          <p:nvPr>
            <p:ph type="sldNum" idx="4294967295"/>
          </p:nvPr>
        </p:nvSpPr>
        <p:spPr>
          <a:xfrm>
            <a:off x="8858250" y="4859338"/>
            <a:ext cx="285750" cy="173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A07B-FDC5-8E62-72D8-40CC794BF1D1}"/>
              </a:ext>
            </a:extLst>
          </p:cNvPr>
          <p:cNvSpPr>
            <a:spLocks noGrp="1"/>
          </p:cNvSpPr>
          <p:nvPr>
            <p:ph type="title"/>
          </p:nvPr>
        </p:nvSpPr>
        <p:spPr/>
        <p:txBody>
          <a:bodyPr/>
          <a:lstStyle/>
          <a:p>
            <a:r>
              <a:rPr lang="en-US" dirty="0"/>
              <a:t>IA Marketing Rule – General Prohibitions</a:t>
            </a:r>
          </a:p>
        </p:txBody>
      </p:sp>
      <p:sp>
        <p:nvSpPr>
          <p:cNvPr id="3" name="Slide Number Placeholder 2">
            <a:extLst>
              <a:ext uri="{FF2B5EF4-FFF2-40B4-BE49-F238E27FC236}">
                <a16:creationId xmlns:a16="http://schemas.microsoft.com/office/drawing/2014/main" id="{2EE7B718-2229-3C11-02C9-20763988CF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dirty="0"/>
          </a:p>
        </p:txBody>
      </p:sp>
      <p:sp>
        <p:nvSpPr>
          <p:cNvPr id="4" name="Text Placeholder 3">
            <a:extLst>
              <a:ext uri="{FF2B5EF4-FFF2-40B4-BE49-F238E27FC236}">
                <a16:creationId xmlns:a16="http://schemas.microsoft.com/office/drawing/2014/main" id="{F18E5BA5-BA6C-359E-7C7B-FEDB1013BBB2}"/>
              </a:ext>
            </a:extLst>
          </p:cNvPr>
          <p:cNvSpPr>
            <a:spLocks noGrp="1"/>
          </p:cNvSpPr>
          <p:nvPr>
            <p:ph type="body" idx="1"/>
          </p:nvPr>
        </p:nvSpPr>
        <p:spPr/>
        <p:txBody>
          <a:bodyPr/>
          <a:lstStyle/>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Untrue or misleading facts or statements</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Use of material that the adviser has no reasonable basis for believing it will be able to substantiate upon request by the SEC staff</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Misleading implications/inference relating to the adviser</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Lack of fair and balanced discussion of client benefits vs. risks</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Specific investment advice unless fair and balanced</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Performance reports or time periods not fair and balanced</a:t>
            </a:r>
          </a:p>
          <a:p>
            <a:pPr marL="742950" indent="-742950">
              <a:lnSpc>
                <a:spcPct val="110000"/>
              </a:lnSpc>
              <a:spcBef>
                <a:spcPts val="1800"/>
              </a:spcBef>
              <a:buFont typeface="+mj-lt"/>
              <a:buAutoNum type="arabicPeriod"/>
            </a:pPr>
            <a:r>
              <a:rPr lang="en-US" sz="1600" dirty="0">
                <a:solidFill>
                  <a:schemeClr val="accent1">
                    <a:lumMod val="75000"/>
                  </a:schemeClr>
                </a:solidFill>
                <a:latin typeface="Aptos"/>
              </a:rPr>
              <a:t>Catch-all – anything materially misleading</a:t>
            </a:r>
          </a:p>
          <a:p>
            <a:endParaRPr lang="en-US" dirty="0"/>
          </a:p>
        </p:txBody>
      </p:sp>
    </p:spTree>
    <p:extLst>
      <p:ext uri="{BB962C8B-B14F-4D97-AF65-F5344CB8AC3E}">
        <p14:creationId xmlns:p14="http://schemas.microsoft.com/office/powerpoint/2010/main" val="292771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9"/>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2" name="Title 1">
            <a:extLst>
              <a:ext uri="{FF2B5EF4-FFF2-40B4-BE49-F238E27FC236}">
                <a16:creationId xmlns:a16="http://schemas.microsoft.com/office/drawing/2014/main" id="{4387077C-968B-246E-CCB6-5C4AB292E252}"/>
              </a:ext>
            </a:extLst>
          </p:cNvPr>
          <p:cNvSpPr>
            <a:spLocks noGrp="1"/>
          </p:cNvSpPr>
          <p:nvPr>
            <p:ph type="title"/>
          </p:nvPr>
        </p:nvSpPr>
        <p:spPr>
          <a:xfrm>
            <a:off x="1235296" y="366908"/>
            <a:ext cx="7597775" cy="457200"/>
          </a:xfrm>
        </p:spPr>
        <p:txBody>
          <a:bodyPr/>
          <a:lstStyle/>
          <a:p>
            <a:r>
              <a:rPr lang="en-US" b="1" dirty="0"/>
              <a:t>Identifying Advertisements</a:t>
            </a:r>
          </a:p>
        </p:txBody>
      </p:sp>
      <p:sp>
        <p:nvSpPr>
          <p:cNvPr id="4" name="Content Placeholder 2">
            <a:extLst>
              <a:ext uri="{FF2B5EF4-FFF2-40B4-BE49-F238E27FC236}">
                <a16:creationId xmlns:a16="http://schemas.microsoft.com/office/drawing/2014/main" id="{AEA65729-65FD-4CF0-B0B2-F20EF8197DB7}"/>
              </a:ext>
            </a:extLst>
          </p:cNvPr>
          <p:cNvSpPr txBox="1">
            <a:spLocks/>
          </p:cNvSpPr>
          <p:nvPr/>
        </p:nvSpPr>
        <p:spPr>
          <a:xfrm>
            <a:off x="987421" y="949465"/>
            <a:ext cx="8416290" cy="3618309"/>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r>
              <a:rPr lang="en-US" sz="2000" dirty="0"/>
              <a:t>Printed Materials</a:t>
            </a:r>
          </a:p>
          <a:p>
            <a:r>
              <a:rPr lang="en-US" sz="2000" dirty="0"/>
              <a:t>Sales Presentations</a:t>
            </a:r>
          </a:p>
          <a:p>
            <a:r>
              <a:rPr lang="en-US" sz="2000" dirty="0"/>
              <a:t>Radio Programs / Podcasts</a:t>
            </a:r>
          </a:p>
          <a:p>
            <a:r>
              <a:rPr lang="en-US" sz="2000" dirty="0"/>
              <a:t>Advertising Online</a:t>
            </a:r>
          </a:p>
          <a:p>
            <a:pPr lvl="1"/>
            <a:r>
              <a:rPr lang="en-US" sz="2000" dirty="0"/>
              <a:t>Home Pages</a:t>
            </a:r>
          </a:p>
          <a:p>
            <a:pPr lvl="1"/>
            <a:r>
              <a:rPr lang="en-US" sz="2000" dirty="0"/>
              <a:t>Pop-Ups, Hyperlinks and Banners</a:t>
            </a:r>
          </a:p>
          <a:p>
            <a:pPr lvl="1"/>
            <a:r>
              <a:rPr lang="en-US" sz="2000" dirty="0"/>
              <a:t>Social Media</a:t>
            </a:r>
          </a:p>
        </p:txBody>
      </p:sp>
      <p:pic>
        <p:nvPicPr>
          <p:cNvPr id="5" name="Picture 4">
            <a:extLst>
              <a:ext uri="{FF2B5EF4-FFF2-40B4-BE49-F238E27FC236}">
                <a16:creationId xmlns:a16="http://schemas.microsoft.com/office/drawing/2014/main" id="{1447E1E3-A341-C655-2244-530DD32ED10C}"/>
              </a:ext>
            </a:extLst>
          </p:cNvPr>
          <p:cNvPicPr>
            <a:picLocks noChangeAspect="1"/>
          </p:cNvPicPr>
          <p:nvPr/>
        </p:nvPicPr>
        <p:blipFill>
          <a:blip r:embed="rId3"/>
          <a:stretch>
            <a:fillRect/>
          </a:stretch>
        </p:blipFill>
        <p:spPr>
          <a:xfrm>
            <a:off x="6165455" y="264419"/>
            <a:ext cx="2525203" cy="2026084"/>
          </a:xfrm>
          <a:prstGeom prst="rect">
            <a:avLst/>
          </a:prstGeom>
        </p:spPr>
      </p:pic>
      <p:pic>
        <p:nvPicPr>
          <p:cNvPr id="6" name="Picture 2" descr="Life Insurance Ads Template | PosterMyWall">
            <a:extLst>
              <a:ext uri="{FF2B5EF4-FFF2-40B4-BE49-F238E27FC236}">
                <a16:creationId xmlns:a16="http://schemas.microsoft.com/office/drawing/2014/main" id="{B52906DD-5788-C70D-C07C-C53E92B64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849" y="2484736"/>
            <a:ext cx="3300413" cy="254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632D-A0BF-0F8B-90B4-2114FC1206E7}"/>
              </a:ext>
            </a:extLst>
          </p:cNvPr>
          <p:cNvSpPr>
            <a:spLocks noGrp="1"/>
          </p:cNvSpPr>
          <p:nvPr>
            <p:ph type="title"/>
          </p:nvPr>
        </p:nvSpPr>
        <p:spPr/>
        <p:txBody>
          <a:bodyPr/>
          <a:lstStyle/>
          <a:p>
            <a:r>
              <a:rPr lang="en-US" dirty="0"/>
              <a:t>Testimonials / Endorsements</a:t>
            </a:r>
          </a:p>
        </p:txBody>
      </p:sp>
      <p:sp>
        <p:nvSpPr>
          <p:cNvPr id="3" name="Text Placeholder 2">
            <a:extLst>
              <a:ext uri="{FF2B5EF4-FFF2-40B4-BE49-F238E27FC236}">
                <a16:creationId xmlns:a16="http://schemas.microsoft.com/office/drawing/2014/main" id="{E26CFC2C-4039-CCDA-450E-17DF415A13B1}"/>
              </a:ext>
            </a:extLst>
          </p:cNvPr>
          <p:cNvSpPr>
            <a:spLocks noGrp="1"/>
          </p:cNvSpPr>
          <p:nvPr>
            <p:ph type="body" idx="1"/>
          </p:nvPr>
        </p:nvSpPr>
        <p:spPr>
          <a:xfrm>
            <a:off x="457200" y="914398"/>
            <a:ext cx="6590581" cy="2970181"/>
          </a:xfrm>
        </p:spPr>
        <p:txBody>
          <a:bodyPr/>
          <a:lstStyle/>
          <a:p>
            <a:pPr marL="342900" marR="0" lvl="0" indent="-342900">
              <a:lnSpc>
                <a:spcPct val="107000"/>
              </a:lnSpc>
              <a:spcAft>
                <a:spcPts val="800"/>
              </a:spcAft>
              <a:buFont typeface="Wingdings" panose="05000000000000000000" pitchFamily="2" charset="2"/>
              <a:buChar char=""/>
            </a:pPr>
            <a:r>
              <a:rPr lang="en-US" i="1" u="sng" dirty="0">
                <a:effectLst/>
                <a:latin typeface="Arial" panose="020B0604020202020204" pitchFamily="34" charset="0"/>
                <a:ea typeface="Calibri" panose="020F0502020204030204" pitchFamily="34" charset="0"/>
                <a:cs typeface="Times New Roman" panose="02020603050405020304" pitchFamily="18" charset="0"/>
              </a:rPr>
              <a:t>Testimonial</a:t>
            </a:r>
            <a:r>
              <a:rPr lang="en-US" dirty="0">
                <a:effectLst/>
                <a:latin typeface="Arial" panose="020B0604020202020204" pitchFamily="34" charset="0"/>
                <a:ea typeface="Calibri" panose="020F0502020204030204" pitchFamily="34" charset="0"/>
                <a:cs typeface="Times New Roman" panose="02020603050405020304" pitchFamily="18" charset="0"/>
              </a:rPr>
              <a:t> is any statement by </a:t>
            </a:r>
            <a:r>
              <a:rPr lang="en-US" b="1" i="1" dirty="0">
                <a:effectLst/>
                <a:latin typeface="Arial" panose="020B0604020202020204" pitchFamily="34" charset="0"/>
                <a:ea typeface="Calibri" panose="020F0502020204030204" pitchFamily="34" charset="0"/>
                <a:cs typeface="Times New Roman" panose="02020603050405020304" pitchFamily="18" charset="0"/>
              </a:rPr>
              <a:t>a current client </a:t>
            </a:r>
            <a:r>
              <a:rPr lang="en-US" dirty="0">
                <a:effectLst/>
                <a:latin typeface="Arial" panose="020B0604020202020204" pitchFamily="34" charset="0"/>
                <a:ea typeface="Calibri" panose="020F0502020204030204" pitchFamily="34" charset="0"/>
                <a:cs typeface="Times New Roman" panose="02020603050405020304" pitchFamily="18" charset="0"/>
              </a:rPr>
              <a:t>…about the client’s …experience with the adviser or its supervised persons; that solicits any current or prospective client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dirty="0">
                <a:effectLst/>
                <a:latin typeface="Arial" panose="020B0604020202020204" pitchFamily="34" charset="0"/>
                <a:ea typeface="Calibri" panose="020F0502020204030204" pitchFamily="34" charset="0"/>
                <a:cs typeface="Times New Roman" panose="02020603050405020304" pitchFamily="18" charset="0"/>
              </a:rPr>
              <a:t>to be a client of…the adviser; or that refers any current or prospective client …to the adviser.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Wingdings" panose="05000000000000000000" pitchFamily="2" charset="2"/>
              <a:buChar char=""/>
            </a:pPr>
            <a:r>
              <a:rPr lang="en-US" i="1" u="sng" dirty="0">
                <a:effectLst/>
                <a:latin typeface="Arial" panose="020B0604020202020204" pitchFamily="34" charset="0"/>
                <a:ea typeface="Calibri" panose="020F0502020204030204" pitchFamily="34" charset="0"/>
                <a:cs typeface="Times New Roman" panose="02020603050405020304" pitchFamily="18" charset="0"/>
              </a:rPr>
              <a:t>Endorsement</a:t>
            </a:r>
            <a:r>
              <a:rPr lang="en-US" dirty="0">
                <a:effectLst/>
                <a:latin typeface="Arial" panose="020B0604020202020204" pitchFamily="34" charset="0"/>
                <a:ea typeface="Calibri" panose="020F0502020204030204" pitchFamily="34" charset="0"/>
                <a:cs typeface="Times New Roman" panose="02020603050405020304" pitchFamily="18" charset="0"/>
              </a:rPr>
              <a:t> is any statement by </a:t>
            </a:r>
            <a:r>
              <a:rPr lang="en-US" b="1" i="1" dirty="0">
                <a:effectLst/>
                <a:latin typeface="Arial" panose="020B0604020202020204" pitchFamily="34" charset="0"/>
                <a:ea typeface="Calibri" panose="020F0502020204030204" pitchFamily="34" charset="0"/>
                <a:cs typeface="Times New Roman" panose="02020603050405020304" pitchFamily="18" charset="0"/>
              </a:rPr>
              <a:t>a person other than a current client </a:t>
            </a:r>
            <a:r>
              <a:rPr lang="en-US" dirty="0">
                <a:effectLst/>
                <a:latin typeface="Arial" panose="020B0604020202020204" pitchFamily="34" charset="0"/>
                <a:ea typeface="Calibri" panose="020F0502020204030204" pitchFamily="34" charset="0"/>
                <a:cs typeface="Times New Roman" panose="02020603050405020304" pitchFamily="18" charset="0"/>
              </a:rPr>
              <a:t>…that indicates approval, support, or recommendation of the adviser or its supervised persons or describes that person’s experience with the adviser or its supervised persons; directly or indirectly solicits any current or prospective client …to be a client of …the investment adviser; or refers any current or prospective client …to be a client of… the investment adviser.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C127EF6-4FAF-981B-062C-5E2E5986D42A}"/>
              </a:ext>
            </a:extLst>
          </p:cNvPr>
          <p:cNvPicPr>
            <a:picLocks noChangeAspect="1"/>
          </p:cNvPicPr>
          <p:nvPr/>
        </p:nvPicPr>
        <p:blipFill>
          <a:blip r:embed="rId2"/>
          <a:stretch>
            <a:fillRect/>
          </a:stretch>
        </p:blipFill>
        <p:spPr>
          <a:xfrm>
            <a:off x="6706860" y="914397"/>
            <a:ext cx="1979940" cy="3228438"/>
          </a:xfrm>
          <a:prstGeom prst="rect">
            <a:avLst/>
          </a:prstGeom>
        </p:spPr>
      </p:pic>
    </p:spTree>
    <p:extLst>
      <p:ext uri="{BB962C8B-B14F-4D97-AF65-F5344CB8AC3E}">
        <p14:creationId xmlns:p14="http://schemas.microsoft.com/office/powerpoint/2010/main" val="4196598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D03B-3C26-08AA-9D0A-60F302C0C9E2}"/>
              </a:ext>
            </a:extLst>
          </p:cNvPr>
          <p:cNvSpPr>
            <a:spLocks noGrp="1"/>
          </p:cNvSpPr>
          <p:nvPr>
            <p:ph type="title"/>
          </p:nvPr>
        </p:nvSpPr>
        <p:spPr/>
        <p:txBody>
          <a:bodyPr/>
          <a:lstStyle/>
          <a:p>
            <a:r>
              <a:rPr lang="en-US" dirty="0"/>
              <a:t>Testimonials / Endorsements</a:t>
            </a:r>
          </a:p>
        </p:txBody>
      </p:sp>
      <p:sp>
        <p:nvSpPr>
          <p:cNvPr id="3" name="Text Placeholder 2">
            <a:extLst>
              <a:ext uri="{FF2B5EF4-FFF2-40B4-BE49-F238E27FC236}">
                <a16:creationId xmlns:a16="http://schemas.microsoft.com/office/drawing/2014/main" id="{8CCB211C-721A-07EC-9D6C-909BD08404D8}"/>
              </a:ext>
            </a:extLst>
          </p:cNvPr>
          <p:cNvSpPr>
            <a:spLocks noGrp="1"/>
          </p:cNvSpPr>
          <p:nvPr>
            <p:ph type="body" idx="1"/>
          </p:nvPr>
        </p:nvSpPr>
        <p:spPr/>
        <p:txBody>
          <a:bodyPr/>
          <a:lstStyle/>
          <a:p>
            <a:pPr marL="514350" indent="-285750">
              <a:buFont typeface="Arial" panose="020B0604020202020204" pitchFamily="34" charset="0"/>
              <a:buChar char="•"/>
            </a:pPr>
            <a:r>
              <a:rPr lang="en-US" sz="1600" dirty="0"/>
              <a:t>Cash or non-cash compensation provided directly or indirectly, for an endorsement or testimonial counts. </a:t>
            </a:r>
          </a:p>
          <a:p>
            <a:pPr marL="514350" indent="-285750">
              <a:buFont typeface="Arial" panose="020B0604020202020204" pitchFamily="34" charset="0"/>
              <a:buChar char="•"/>
            </a:pPr>
            <a:r>
              <a:rPr lang="en-US" sz="1600" dirty="0"/>
              <a:t>Non-cash compensation may include, for example:</a:t>
            </a:r>
          </a:p>
          <a:p>
            <a:pPr marL="971550" lvl="1" indent="-285750">
              <a:buFont typeface="Arial" panose="020B0604020202020204" pitchFamily="34" charset="0"/>
              <a:buChar char="•"/>
            </a:pPr>
            <a:r>
              <a:rPr lang="en-US" dirty="0"/>
              <a:t>Fee waivers or reductions;</a:t>
            </a:r>
          </a:p>
          <a:p>
            <a:pPr marL="971550" lvl="1" indent="-285750">
              <a:buFont typeface="Arial" panose="020B0604020202020204" pitchFamily="34" charset="0"/>
              <a:buChar char="•"/>
            </a:pPr>
            <a:r>
              <a:rPr lang="en-US" dirty="0"/>
              <a:t>Cross-referral arrangements with other professionals;</a:t>
            </a:r>
          </a:p>
          <a:p>
            <a:pPr marL="971550" lvl="1" indent="-285750">
              <a:buFont typeface="Arial" panose="020B0604020202020204" pitchFamily="34" charset="0"/>
              <a:buChar char="•"/>
            </a:pPr>
            <a:r>
              <a:rPr lang="en-US" dirty="0"/>
              <a:t>Gifts or entertainment (e.g., golf trips);</a:t>
            </a:r>
          </a:p>
          <a:p>
            <a:pPr marL="971550" lvl="1" indent="-285750">
              <a:buFont typeface="Arial" panose="020B0604020202020204" pitchFamily="34" charset="0"/>
              <a:buChar char="•"/>
            </a:pPr>
            <a:r>
              <a:rPr lang="en-US" dirty="0"/>
              <a:t>Refer-a-friend arrangements;</a:t>
            </a:r>
          </a:p>
          <a:p>
            <a:pPr marL="971550" lvl="1" indent="-285750">
              <a:buFont typeface="Arial" panose="020B0604020202020204" pitchFamily="34" charset="0"/>
              <a:buChar char="•"/>
            </a:pPr>
            <a:r>
              <a:rPr lang="en-US" dirty="0"/>
              <a:t>Directing brokerage to a broker in exchange for client referrals.</a:t>
            </a:r>
          </a:p>
          <a:p>
            <a:pPr marL="514350" indent="-285750">
              <a:buFont typeface="Arial" panose="020B0604020202020204" pitchFamily="34" charset="0"/>
              <a:buChar char="•"/>
            </a:pPr>
            <a:r>
              <a:rPr lang="en-US" sz="1600" dirty="0"/>
              <a:t>Includes oral communications and one-on-one communications to capture the traditional one-on-one solicitation activity, in addition to solicitations for non-cash solicitation activity.</a:t>
            </a:r>
          </a:p>
          <a:p>
            <a:endParaRPr lang="en-US" dirty="0"/>
          </a:p>
        </p:txBody>
      </p:sp>
    </p:spTree>
    <p:extLst>
      <p:ext uri="{BB962C8B-B14F-4D97-AF65-F5344CB8AC3E}">
        <p14:creationId xmlns:p14="http://schemas.microsoft.com/office/powerpoint/2010/main" val="215921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31586-7F91-B208-6EE2-D707745FD98C}"/>
              </a:ext>
            </a:extLst>
          </p:cNvPr>
          <p:cNvSpPr>
            <a:spLocks noGrp="1"/>
          </p:cNvSpPr>
          <p:nvPr>
            <p:ph type="title"/>
          </p:nvPr>
        </p:nvSpPr>
        <p:spPr>
          <a:xfrm>
            <a:off x="345057" y="457199"/>
            <a:ext cx="7656415" cy="457200"/>
          </a:xfrm>
        </p:spPr>
        <p:txBody>
          <a:bodyPr/>
          <a:lstStyle/>
          <a:p>
            <a:r>
              <a:rPr lang="en-US" sz="2800" dirty="0"/>
              <a:t>Testimonials / Endorsements</a:t>
            </a:r>
          </a:p>
        </p:txBody>
      </p:sp>
      <p:sp>
        <p:nvSpPr>
          <p:cNvPr id="5" name="Text Placeholder 4">
            <a:extLst>
              <a:ext uri="{FF2B5EF4-FFF2-40B4-BE49-F238E27FC236}">
                <a16:creationId xmlns:a16="http://schemas.microsoft.com/office/drawing/2014/main" id="{A13C7581-9F6F-DD28-629A-A46FB65FA481}"/>
              </a:ext>
            </a:extLst>
          </p:cNvPr>
          <p:cNvSpPr>
            <a:spLocks noGrp="1"/>
          </p:cNvSpPr>
          <p:nvPr>
            <p:ph type="body" idx="1"/>
          </p:nvPr>
        </p:nvSpPr>
        <p:spPr>
          <a:xfrm>
            <a:off x="2337758" y="1233577"/>
            <a:ext cx="5917721" cy="3576540"/>
          </a:xfrm>
        </p:spPr>
        <p:txBody>
          <a:bodyPr/>
          <a:lstStyle/>
          <a:p>
            <a:pPr marL="60325" lvl="5" indent="0">
              <a:buNone/>
            </a:pPr>
            <a:r>
              <a:rPr lang="en-US" sz="2000" dirty="0">
                <a:solidFill>
                  <a:schemeClr val="accent1">
                    <a:lumMod val="75000"/>
                  </a:schemeClr>
                </a:solidFill>
              </a:rPr>
              <a:t>Subject to certain exceptions, testimonials / endorsements must meet certain criteria, including:</a:t>
            </a:r>
          </a:p>
          <a:p>
            <a:pPr marL="60325" lvl="5" indent="0">
              <a:buNone/>
            </a:pPr>
            <a:endParaRPr lang="en-US" sz="300" dirty="0"/>
          </a:p>
          <a:p>
            <a:pPr marL="1066800" lvl="1" indent="-457200">
              <a:buFont typeface="+mj-lt"/>
              <a:buAutoNum type="arabicPeriod"/>
            </a:pPr>
            <a:r>
              <a:rPr lang="en-US" sz="1600" dirty="0"/>
              <a:t>Required disclosures;</a:t>
            </a:r>
          </a:p>
          <a:p>
            <a:pPr marL="1066800" lvl="1" indent="-457200">
              <a:buFont typeface="+mj-lt"/>
              <a:buAutoNum type="arabicPeriod"/>
            </a:pPr>
            <a:r>
              <a:rPr lang="en-US" sz="1600" dirty="0"/>
              <a:t>The person providing the testimonial or endorsement must </a:t>
            </a:r>
            <a:r>
              <a:rPr lang="en-US" sz="1600" b="1" i="1" dirty="0"/>
              <a:t>not</a:t>
            </a:r>
            <a:r>
              <a:rPr lang="en-US" sz="1600" dirty="0"/>
              <a:t> be an </a:t>
            </a:r>
            <a:r>
              <a:rPr lang="en-US" sz="1600" b="1" i="1" dirty="0"/>
              <a:t>ineligible</a:t>
            </a:r>
            <a:r>
              <a:rPr lang="en-US" sz="1600" dirty="0"/>
              <a:t> person, as defined;</a:t>
            </a:r>
          </a:p>
          <a:p>
            <a:pPr marL="1066800" lvl="1" indent="-457200">
              <a:buFont typeface="+mj-lt"/>
              <a:buAutoNum type="arabicPeriod"/>
            </a:pPr>
            <a:r>
              <a:rPr lang="en-US" sz="1600" dirty="0"/>
              <a:t>The adviser must provide oversight, and; </a:t>
            </a:r>
          </a:p>
          <a:p>
            <a:pPr marL="1066800" lvl="1" indent="-457200">
              <a:buFont typeface="+mj-lt"/>
              <a:buAutoNum type="arabicPeriod"/>
            </a:pPr>
            <a:r>
              <a:rPr lang="en-US" sz="1600" dirty="0"/>
              <a:t>A written agreement must be entered into between the adviser and the person providing the testimonial or endorsement.</a:t>
            </a:r>
          </a:p>
          <a:p>
            <a:endParaRPr lang="en-US" dirty="0"/>
          </a:p>
        </p:txBody>
      </p:sp>
      <p:pic>
        <p:nvPicPr>
          <p:cNvPr id="8" name="Picture 7">
            <a:extLst>
              <a:ext uri="{FF2B5EF4-FFF2-40B4-BE49-F238E27FC236}">
                <a16:creationId xmlns:a16="http://schemas.microsoft.com/office/drawing/2014/main" id="{84B4DB2A-6BAB-65AA-50BA-699F30679673}"/>
              </a:ext>
            </a:extLst>
          </p:cNvPr>
          <p:cNvPicPr>
            <a:picLocks noChangeAspect="1"/>
          </p:cNvPicPr>
          <p:nvPr/>
        </p:nvPicPr>
        <p:blipFill>
          <a:blip r:embed="rId2"/>
          <a:stretch>
            <a:fillRect/>
          </a:stretch>
        </p:blipFill>
        <p:spPr>
          <a:xfrm>
            <a:off x="586595" y="1233577"/>
            <a:ext cx="1988335" cy="2587924"/>
          </a:xfrm>
          <a:prstGeom prst="rect">
            <a:avLst/>
          </a:prstGeom>
        </p:spPr>
      </p:pic>
    </p:spTree>
    <p:extLst>
      <p:ext uri="{BB962C8B-B14F-4D97-AF65-F5344CB8AC3E}">
        <p14:creationId xmlns:p14="http://schemas.microsoft.com/office/powerpoint/2010/main" val="306067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56E08-2412-4029-7658-54461620C3E2}"/>
              </a:ext>
            </a:extLst>
          </p:cNvPr>
          <p:cNvSpPr>
            <a:spLocks noGrp="1"/>
          </p:cNvSpPr>
          <p:nvPr>
            <p:ph type="title"/>
          </p:nvPr>
        </p:nvSpPr>
        <p:spPr/>
        <p:txBody>
          <a:bodyPr/>
          <a:lstStyle/>
          <a:p>
            <a:r>
              <a:rPr kumimoji="0" lang="en-US" sz="2800" b="0" i="0"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Testimonials / Endorsements – 1. Disclosure</a:t>
            </a:r>
            <a:endParaRPr lang="en-US" dirty="0"/>
          </a:p>
        </p:txBody>
      </p:sp>
      <p:sp>
        <p:nvSpPr>
          <p:cNvPr id="2" name="Slide Number Placeholder 1">
            <a:extLst>
              <a:ext uri="{FF2B5EF4-FFF2-40B4-BE49-F238E27FC236}">
                <a16:creationId xmlns:a16="http://schemas.microsoft.com/office/drawing/2014/main" id="{F503E56C-310C-D7C7-E69E-7E56887944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dirty="0"/>
          </a:p>
        </p:txBody>
      </p:sp>
      <p:sp>
        <p:nvSpPr>
          <p:cNvPr id="6" name="Text Placeholder 5">
            <a:extLst>
              <a:ext uri="{FF2B5EF4-FFF2-40B4-BE49-F238E27FC236}">
                <a16:creationId xmlns:a16="http://schemas.microsoft.com/office/drawing/2014/main" id="{4C3F2924-FDCA-D3CE-96DC-644B8B54EC13}"/>
              </a:ext>
            </a:extLst>
          </p:cNvPr>
          <p:cNvSpPr>
            <a:spLocks noGrp="1"/>
          </p:cNvSpPr>
          <p:nvPr>
            <p:ph type="body" idx="1"/>
          </p:nvPr>
        </p:nvSpPr>
        <p:spPr>
          <a:xfrm>
            <a:off x="1088570" y="995129"/>
            <a:ext cx="7598229" cy="3945633"/>
          </a:xfrm>
        </p:spPr>
        <p:txBody>
          <a:bodyPr/>
          <a:lstStyle/>
          <a:p>
            <a:pPr marL="114300" indent="0">
              <a:buNone/>
            </a:pPr>
            <a:r>
              <a:rPr lang="en-US" sz="1800" dirty="0">
                <a:solidFill>
                  <a:schemeClr val="accent1">
                    <a:lumMod val="75000"/>
                  </a:schemeClr>
                </a:solidFill>
              </a:rPr>
              <a:t>Adviser must disclose, or reasonably believe the person giving the testimonial or endorsement discloses, at the time of dissemination: </a:t>
            </a:r>
          </a:p>
          <a:p>
            <a:pPr marL="114300" indent="0">
              <a:buNone/>
            </a:pPr>
            <a:endParaRPr lang="en-US" sz="100" dirty="0"/>
          </a:p>
          <a:p>
            <a:r>
              <a:rPr lang="en-US" sz="1800" b="1" dirty="0">
                <a:solidFill>
                  <a:schemeClr val="accent1">
                    <a:lumMod val="75000"/>
                  </a:schemeClr>
                </a:solidFill>
              </a:rPr>
              <a:t>Clearly and prominently: </a:t>
            </a:r>
          </a:p>
          <a:p>
            <a:pPr lvl="1"/>
            <a:r>
              <a:rPr lang="en-US" sz="1400" dirty="0"/>
              <a:t>The testimonial is given by a current client or investor, and the endorsement was given by a person other than a current client or investor, as applicable; </a:t>
            </a:r>
          </a:p>
          <a:p>
            <a:pPr lvl="1"/>
            <a:r>
              <a:rPr lang="en-US" sz="1400" b="1" i="1" dirty="0"/>
              <a:t>That cash or non-cash compensation was provided</a:t>
            </a:r>
            <a:r>
              <a:rPr lang="en-US" sz="1400" dirty="0"/>
              <a:t>, if applicable; and </a:t>
            </a:r>
          </a:p>
          <a:p>
            <a:pPr lvl="1"/>
            <a:r>
              <a:rPr lang="en-US" sz="1400" dirty="0"/>
              <a:t>A brief statement of any material conflicts of interest on the part of the person giving the testimonial or endorsement resulting from the adviser relationship.</a:t>
            </a:r>
          </a:p>
          <a:p>
            <a:pPr lvl="1"/>
            <a:endParaRPr lang="en-US" sz="100" dirty="0"/>
          </a:p>
          <a:p>
            <a:r>
              <a:rPr lang="en-US" sz="1800" b="1" dirty="0">
                <a:solidFill>
                  <a:schemeClr val="accent1">
                    <a:lumMod val="75000"/>
                  </a:schemeClr>
                </a:solidFill>
              </a:rPr>
              <a:t>Additional disclosures:</a:t>
            </a:r>
          </a:p>
          <a:p>
            <a:pPr lvl="1"/>
            <a:r>
              <a:rPr lang="en-US" sz="1400" dirty="0"/>
              <a:t>The material terms of any compensation arrangement, including a description of the compensation provided or to be provided, directly or indirectly, to the person for the testimonial or endorsement; and </a:t>
            </a:r>
          </a:p>
          <a:p>
            <a:pPr lvl="1"/>
            <a:r>
              <a:rPr lang="en-US" sz="1400" dirty="0"/>
              <a:t>A description of any material conflicts of interest on the part of the person giving the testimonial or endorsement resulting from the adviser’s relationship with such person and/or any compensation arrangement. </a:t>
            </a:r>
          </a:p>
        </p:txBody>
      </p:sp>
    </p:spTree>
    <p:extLst>
      <p:ext uri="{BB962C8B-B14F-4D97-AF65-F5344CB8AC3E}">
        <p14:creationId xmlns:p14="http://schemas.microsoft.com/office/powerpoint/2010/main" val="189745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53504B0-767B-E96B-3169-C739C6375033}"/>
              </a:ext>
            </a:extLst>
          </p:cNvPr>
          <p:cNvPicPr>
            <a:picLocks noGrp="1" noChangeAspect="1"/>
          </p:cNvPicPr>
          <p:nvPr>
            <p:ph type="pic" idx="2"/>
          </p:nvPr>
        </p:nvPicPr>
        <p:blipFill>
          <a:blip r:embed="rId2"/>
          <a:srcRect l="18080" r="18080"/>
          <a:stretch>
            <a:fillRect/>
          </a:stretch>
        </p:blipFill>
        <p:spPr>
          <a:xfrm>
            <a:off x="6195361" y="457199"/>
            <a:ext cx="2594577" cy="4102699"/>
          </a:xfrm>
          <a:prstGeom prst="rect">
            <a:avLst/>
          </a:prstGeom>
        </p:spPr>
      </p:pic>
      <p:sp>
        <p:nvSpPr>
          <p:cNvPr id="2" name="Title 1">
            <a:extLst>
              <a:ext uri="{FF2B5EF4-FFF2-40B4-BE49-F238E27FC236}">
                <a16:creationId xmlns:a16="http://schemas.microsoft.com/office/drawing/2014/main" id="{1F43E521-9ED3-6D0E-2B25-61C54F8EB4E2}"/>
              </a:ext>
            </a:extLst>
          </p:cNvPr>
          <p:cNvSpPr>
            <a:spLocks noGrp="1"/>
          </p:cNvSpPr>
          <p:nvPr>
            <p:ph type="title"/>
          </p:nvPr>
        </p:nvSpPr>
        <p:spPr/>
        <p:txBody>
          <a:bodyPr/>
          <a:lstStyle/>
          <a:p>
            <a:r>
              <a:rPr kumimoji="0" lang="en-US" sz="2800" b="0" i="0"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Testimonials / Endorsements  1. Disclosure</a:t>
            </a:r>
            <a:endParaRPr lang="en-US" dirty="0"/>
          </a:p>
        </p:txBody>
      </p:sp>
      <p:sp>
        <p:nvSpPr>
          <p:cNvPr id="10" name="Text Placeholder 9">
            <a:extLst>
              <a:ext uri="{FF2B5EF4-FFF2-40B4-BE49-F238E27FC236}">
                <a16:creationId xmlns:a16="http://schemas.microsoft.com/office/drawing/2014/main" id="{8042D6BD-F335-B1B1-4B7A-A77E77B2D7BC}"/>
              </a:ext>
            </a:extLst>
          </p:cNvPr>
          <p:cNvSpPr>
            <a:spLocks noGrp="1"/>
          </p:cNvSpPr>
          <p:nvPr>
            <p:ph type="body" idx="1"/>
          </p:nvPr>
        </p:nvSpPr>
        <p:spPr>
          <a:xfrm>
            <a:off x="534837" y="791939"/>
            <a:ext cx="4578401" cy="3767959"/>
          </a:xfrm>
        </p:spPr>
        <p:txBody>
          <a:bodyPr/>
          <a:lstStyle/>
          <a:p>
            <a:pPr marL="0" marR="0" indent="0">
              <a:lnSpc>
                <a:spcPct val="106000"/>
              </a:lnSpc>
              <a:spcBef>
                <a:spcPts val="4400"/>
              </a:spcBef>
              <a:spcAft>
                <a:spcPts val="1200"/>
              </a:spcAft>
              <a:buNone/>
            </a:pPr>
            <a:r>
              <a:rPr lang="en-US" sz="2000" b="1" kern="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constitutes “clear and prominent” disclosure?</a:t>
            </a:r>
            <a:endParaRPr lang="en-US" sz="2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1400" b="1" i="1" u="sng"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If written</a:t>
            </a:r>
            <a:r>
              <a:rPr lang="en-US" sz="1400"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must be at least as prominent as the testimonial or endorsement.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1400" b="1" i="1" u="sng"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If oral</a:t>
            </a:r>
            <a:r>
              <a:rPr lang="en-US" sz="1400"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should be provided at the same time as the testimonial / endorsement.</a:t>
            </a:r>
            <a:r>
              <a:rPr lang="en-US" sz="600"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1400" b="1" i="1" u="sng"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If video post or audio recording</a:t>
            </a:r>
            <a:r>
              <a:rPr lang="en-US" sz="1400" kern="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should generally be included as a banner frame or read aloud during the recorded statement.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117C5711-83CB-3924-5A1F-2EDED501DD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dirty="0"/>
          </a:p>
        </p:txBody>
      </p:sp>
    </p:spTree>
    <p:extLst>
      <p:ext uri="{BB962C8B-B14F-4D97-AF65-F5344CB8AC3E}">
        <p14:creationId xmlns:p14="http://schemas.microsoft.com/office/powerpoint/2010/main" val="2184238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1BB54-1220-E33F-94B1-D1BBD8A2B8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dirty="0"/>
          </a:p>
        </p:txBody>
      </p:sp>
      <p:sp>
        <p:nvSpPr>
          <p:cNvPr id="3" name="Title 2">
            <a:extLst>
              <a:ext uri="{FF2B5EF4-FFF2-40B4-BE49-F238E27FC236}">
                <a16:creationId xmlns:a16="http://schemas.microsoft.com/office/drawing/2014/main" id="{B148ACB5-03B2-85B5-9EA0-CFE83031237B}"/>
              </a:ext>
            </a:extLst>
          </p:cNvPr>
          <p:cNvSpPr>
            <a:spLocks noGrp="1"/>
          </p:cNvSpPr>
          <p:nvPr>
            <p:ph type="title"/>
          </p:nvPr>
        </p:nvSpPr>
        <p:spPr/>
        <p:txBody>
          <a:bodyPr/>
          <a:lstStyle/>
          <a:p>
            <a:r>
              <a:rPr lang="en-US" sz="2500" dirty="0"/>
              <a:t>Testimonials / Endorsements – 2. </a:t>
            </a:r>
            <a:r>
              <a:rPr lang="en-US" sz="2500" i="1" dirty="0"/>
              <a:t>Ineligible Persons</a:t>
            </a:r>
          </a:p>
        </p:txBody>
      </p:sp>
      <p:sp>
        <p:nvSpPr>
          <p:cNvPr id="4" name="Text Placeholder 3">
            <a:extLst>
              <a:ext uri="{FF2B5EF4-FFF2-40B4-BE49-F238E27FC236}">
                <a16:creationId xmlns:a16="http://schemas.microsoft.com/office/drawing/2014/main" id="{711AA148-FD67-CC3C-28EF-DFDE0E06A384}"/>
              </a:ext>
            </a:extLst>
          </p:cNvPr>
          <p:cNvSpPr>
            <a:spLocks noGrp="1"/>
          </p:cNvSpPr>
          <p:nvPr>
            <p:ph type="body" idx="1"/>
          </p:nvPr>
        </p:nvSpPr>
        <p:spPr>
          <a:xfrm>
            <a:off x="457200" y="926508"/>
            <a:ext cx="7608498" cy="3933232"/>
          </a:xfrm>
        </p:spPr>
        <p:txBody>
          <a:bodyPr/>
          <a:lstStyle/>
          <a:p>
            <a:pPr marL="114300" indent="0">
              <a:buNone/>
            </a:pPr>
            <a:r>
              <a:rPr lang="en-US" sz="2000" b="1" dirty="0">
                <a:solidFill>
                  <a:schemeClr val="accent1">
                    <a:lumMod val="75000"/>
                  </a:schemeClr>
                </a:solidFill>
              </a:rPr>
              <a:t>Can’t pay </a:t>
            </a:r>
            <a:r>
              <a:rPr lang="en-US" sz="2000" b="1" i="1" dirty="0">
                <a:solidFill>
                  <a:schemeClr val="accent1">
                    <a:lumMod val="75000"/>
                  </a:schemeClr>
                </a:solidFill>
              </a:rPr>
              <a:t>just anyone </a:t>
            </a:r>
            <a:r>
              <a:rPr lang="en-US" sz="2000" b="1" dirty="0">
                <a:solidFill>
                  <a:schemeClr val="accent1">
                    <a:lumMod val="75000"/>
                  </a:schemeClr>
                </a:solidFill>
              </a:rPr>
              <a:t>to provide a testimonial / endorsement</a:t>
            </a:r>
          </a:p>
          <a:p>
            <a:r>
              <a:rPr lang="en-US" dirty="0"/>
              <a:t>An investment adviser may not compensate a person, directly or indirectly, for a testimonial or endorsement if the adviser knows, or in the exercise of reasonable care should know, that the person giving the testimonial or endorsement is an ineligible person (as defined) at the time the testimonial or endorsement is disseminated. </a:t>
            </a:r>
          </a:p>
          <a:p>
            <a:endParaRPr lang="en-US" sz="200" dirty="0"/>
          </a:p>
          <a:p>
            <a:r>
              <a:rPr lang="en-US" sz="1400" dirty="0">
                <a:effectLst/>
                <a:latin typeface="Arial" panose="020B0604020202020204" pitchFamily="34" charset="0"/>
                <a:ea typeface="Calibri" panose="020F0502020204030204" pitchFamily="34" charset="0"/>
              </a:rPr>
              <a:t>An </a:t>
            </a:r>
            <a:r>
              <a:rPr lang="en-US" sz="1400" i="1" u="sng" dirty="0">
                <a:effectLst/>
                <a:latin typeface="Arial" panose="020B0604020202020204" pitchFamily="34" charset="0"/>
                <a:ea typeface="Calibri" panose="020F0502020204030204" pitchFamily="34" charset="0"/>
              </a:rPr>
              <a:t>ineligible person</a:t>
            </a:r>
            <a:r>
              <a:rPr lang="en-US" sz="1400" dirty="0">
                <a:effectLst/>
                <a:latin typeface="Arial" panose="020B0604020202020204" pitchFamily="34" charset="0"/>
                <a:ea typeface="Calibri" panose="020F0502020204030204" pitchFamily="34" charset="0"/>
              </a:rPr>
              <a:t> is a person subject to a disqualifying Commission action or any disqualifying event and certain persons associated with such person as defined at section (e)(9) of the rule. These generally include: </a:t>
            </a:r>
          </a:p>
          <a:p>
            <a:pPr lvl="1"/>
            <a:r>
              <a:rPr lang="en-US" dirty="0">
                <a:effectLst/>
                <a:latin typeface="Arial" panose="020B0604020202020204" pitchFamily="34" charset="0"/>
                <a:ea typeface="Calibri" panose="020F0502020204030204" pitchFamily="34" charset="0"/>
              </a:rPr>
              <a:t>convictions of various felonies or misdemeanors, </a:t>
            </a:r>
          </a:p>
          <a:p>
            <a:pPr lvl="1"/>
            <a:r>
              <a:rPr lang="en-US" dirty="0">
                <a:effectLst/>
                <a:latin typeface="Arial" panose="020B0604020202020204" pitchFamily="34" charset="0"/>
                <a:ea typeface="Calibri" panose="020F0502020204030204" pitchFamily="34" charset="0"/>
              </a:rPr>
              <a:t>final orders, </a:t>
            </a:r>
          </a:p>
          <a:p>
            <a:pPr lvl="1"/>
            <a:r>
              <a:rPr lang="en-US" dirty="0">
                <a:effectLst/>
                <a:latin typeface="Arial" panose="020B0604020202020204" pitchFamily="34" charset="0"/>
                <a:ea typeface="Calibri" panose="020F0502020204030204" pitchFamily="34" charset="0"/>
              </a:rPr>
              <a:t>judgments, </a:t>
            </a:r>
          </a:p>
          <a:p>
            <a:pPr lvl="1"/>
            <a:r>
              <a:rPr lang="en-US" dirty="0">
                <a:effectLst/>
                <a:latin typeface="Arial" panose="020B0604020202020204" pitchFamily="34" charset="0"/>
                <a:ea typeface="Calibri" panose="020F0502020204030204" pitchFamily="34" charset="0"/>
              </a:rPr>
              <a:t>decrees by a court of competent jurisdiction, and </a:t>
            </a:r>
          </a:p>
          <a:p>
            <a:pPr lvl="1"/>
            <a:r>
              <a:rPr lang="en-US" dirty="0">
                <a:effectLst/>
                <a:latin typeface="Arial" panose="020B0604020202020204" pitchFamily="34" charset="0"/>
                <a:ea typeface="Calibri" panose="020F0502020204030204" pitchFamily="34" charset="0"/>
              </a:rPr>
              <a:t>cease and desist orders by the SEC for certain scienter-based anti-fraud violations. </a:t>
            </a:r>
            <a:endParaRPr lang="en-US" dirty="0"/>
          </a:p>
          <a:p>
            <a:endParaRPr lang="en-US" dirty="0"/>
          </a:p>
          <a:p>
            <a:endParaRPr lang="en-US" dirty="0"/>
          </a:p>
        </p:txBody>
      </p:sp>
    </p:spTree>
    <p:extLst>
      <p:ext uri="{BB962C8B-B14F-4D97-AF65-F5344CB8AC3E}">
        <p14:creationId xmlns:p14="http://schemas.microsoft.com/office/powerpoint/2010/main" val="38623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50A87-355D-72B4-3AC7-383E19463902}"/>
              </a:ext>
            </a:extLst>
          </p:cNvPr>
          <p:cNvSpPr>
            <a:spLocks noGrp="1"/>
          </p:cNvSpPr>
          <p:nvPr>
            <p:ph type="title"/>
          </p:nvPr>
        </p:nvSpPr>
        <p:spPr/>
        <p:txBody>
          <a:bodyPr/>
          <a:lstStyle/>
          <a:p>
            <a:r>
              <a:rPr kumimoji="0" lang="en-US" b="0" i="0"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Testimonials / Endorsements – 3. </a:t>
            </a:r>
            <a:r>
              <a:rPr kumimoji="0" lang="en-US" b="0" i="1"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Agreement, </a:t>
            </a:r>
            <a:r>
              <a:rPr kumimoji="0" lang="en-US" b="0"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4. </a:t>
            </a:r>
            <a:r>
              <a:rPr kumimoji="0" lang="en-US" b="0" i="1"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Oversight</a:t>
            </a:r>
            <a:endParaRPr lang="en-US" i="1" dirty="0"/>
          </a:p>
        </p:txBody>
      </p:sp>
      <p:sp>
        <p:nvSpPr>
          <p:cNvPr id="4" name="Text Placeholder 3">
            <a:extLst>
              <a:ext uri="{FF2B5EF4-FFF2-40B4-BE49-F238E27FC236}">
                <a16:creationId xmlns:a16="http://schemas.microsoft.com/office/drawing/2014/main" id="{40E92CF0-2479-6BCC-EBA6-19C9DD149BDC}"/>
              </a:ext>
            </a:extLst>
          </p:cNvPr>
          <p:cNvSpPr>
            <a:spLocks noGrp="1"/>
          </p:cNvSpPr>
          <p:nvPr>
            <p:ph type="body" idx="1"/>
          </p:nvPr>
        </p:nvSpPr>
        <p:spPr>
          <a:xfrm>
            <a:off x="457201" y="914398"/>
            <a:ext cx="8229600" cy="2970181"/>
          </a:xfrm>
        </p:spPr>
        <p:txBody>
          <a:bodyPr/>
          <a:lstStyle/>
          <a:p>
            <a:pPr marL="344488" marR="0" lvl="0" indent="-344488" algn="just">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3. </a:t>
            </a:r>
            <a:r>
              <a:rPr lang="en-US" sz="1800" b="1" i="1" u="sng" dirty="0">
                <a:effectLst/>
                <a:latin typeface="Arial" panose="020B0604020202020204" pitchFamily="34" charset="0"/>
                <a:ea typeface="Calibri" panose="020F0502020204030204" pitchFamily="34" charset="0"/>
                <a:cs typeface="Times New Roman" panose="02020603050405020304" pitchFamily="18" charset="0"/>
              </a:rPr>
              <a:t>Written Agreement</a:t>
            </a:r>
            <a:r>
              <a:rPr lang="en-US" sz="1800" dirty="0">
                <a:effectLst/>
                <a:latin typeface="Arial" panose="020B0604020202020204" pitchFamily="34" charset="0"/>
                <a:ea typeface="Calibri" panose="020F0502020204030204" pitchFamily="34" charset="0"/>
                <a:cs typeface="Times New Roman" panose="02020603050405020304" pitchFamily="18" charset="0"/>
              </a:rPr>
              <a:t>. A written agreement must be entered into with any person giving a testimonial or endorsement that describes the scope of the agreed-upon activities and the terms of compensation for those activities. </a:t>
            </a:r>
          </a:p>
          <a:p>
            <a:pPr marL="344488" marR="0" lvl="0" indent="-344488" algn="just">
              <a:lnSpc>
                <a:spcPct val="107000"/>
              </a:lnSpc>
              <a:spcAft>
                <a:spcPts val="800"/>
              </a:spcAft>
            </a:pPr>
            <a:endParaRPr lang="en-US" sz="100" dirty="0">
              <a:effectLst/>
              <a:latin typeface="Arial" panose="020B0604020202020204" pitchFamily="34" charset="0"/>
              <a:ea typeface="Calibri" panose="020F0502020204030204" pitchFamily="34" charset="0"/>
              <a:cs typeface="Times New Roman" panose="02020603050405020304" pitchFamily="18" charset="0"/>
            </a:endParaRPr>
          </a:p>
          <a:p>
            <a:pPr marL="284163" marR="0" lvl="0" indent="-284163" algn="just">
              <a:lnSpc>
                <a:spcPct val="107000"/>
              </a:lnSpc>
              <a:spcAft>
                <a:spcPts val="800"/>
              </a:spcAft>
            </a:pPr>
            <a:r>
              <a:rPr lang="en-US" sz="1800" b="1" dirty="0">
                <a:latin typeface="Arial" panose="020B0604020202020204" pitchFamily="34" charset="0"/>
                <a:ea typeface="Calibri" panose="020F0502020204030204" pitchFamily="34" charset="0"/>
                <a:cs typeface="Times New Roman" panose="02020603050405020304" pitchFamily="18" charset="0"/>
              </a:rPr>
              <a:t>4. </a:t>
            </a:r>
            <a:r>
              <a:rPr lang="en-US" sz="1800" b="1" i="1" u="sng" dirty="0">
                <a:effectLst/>
                <a:latin typeface="Arial" panose="020B0604020202020204" pitchFamily="34" charset="0"/>
                <a:ea typeface="Calibri" panose="020F0502020204030204" pitchFamily="34" charset="0"/>
                <a:cs typeface="Times New Roman" panose="02020603050405020304" pitchFamily="18" charset="0"/>
              </a:rPr>
              <a:t>Compliance and Oversight</a:t>
            </a:r>
            <a:r>
              <a:rPr lang="en-US" sz="1800" dirty="0">
                <a:effectLst/>
                <a:latin typeface="Arial" panose="020B0604020202020204" pitchFamily="34" charset="0"/>
                <a:ea typeface="Calibri" panose="020F0502020204030204" pitchFamily="34" charset="0"/>
                <a:cs typeface="Times New Roman" panose="02020603050405020304" pitchFamily="18" charset="0"/>
              </a:rPr>
              <a:t>. The investment adviser must have a reasonable basis for believing that the testimonial or endorsement complies with applicable requirements of the rule.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2B848C14-DA97-A9BB-824E-F70F91DDB86B}"/>
              </a:ext>
            </a:extLst>
          </p:cNvPr>
          <p:cNvSpPr>
            <a:spLocks noGrp="1"/>
          </p:cNvSpPr>
          <p:nvPr>
            <p:ph type="sldNum" idx="4294967295"/>
          </p:nvPr>
        </p:nvSpPr>
        <p:spPr>
          <a:xfrm>
            <a:off x="8858250" y="4859338"/>
            <a:ext cx="285750" cy="173037"/>
          </a:xfrm>
        </p:spPr>
        <p:txBody>
          <a:bodyPr/>
          <a:lstStyle/>
          <a:p>
            <a:pPr marL="0" lvl="0" indent="0" algn="r" rtl="0">
              <a:spcBef>
                <a:spcPts val="0"/>
              </a:spcBef>
              <a:spcAft>
                <a:spcPts val="0"/>
              </a:spcAft>
              <a:buNone/>
            </a:pPr>
            <a:fld id="{00000000-1234-1234-1234-123412341234}" type="slidenum">
              <a:rPr lang="en-US" smtClean="0"/>
              <a:t>46</a:t>
            </a:fld>
            <a:endParaRPr lang="en-US" dirty="0"/>
          </a:p>
        </p:txBody>
      </p:sp>
    </p:spTree>
    <p:extLst>
      <p:ext uri="{BB962C8B-B14F-4D97-AF65-F5344CB8AC3E}">
        <p14:creationId xmlns:p14="http://schemas.microsoft.com/office/powerpoint/2010/main" val="4089186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3933-D919-4900-89B2-5ADC6D98CEAA}"/>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142C5E"/>
                </a:solidFill>
                <a:effectLst/>
                <a:uLnTx/>
                <a:uFillTx/>
                <a:latin typeface="Arial" panose="020B0604020202020204" pitchFamily="34" charset="0"/>
                <a:cs typeface="Arial" panose="020B0604020202020204" pitchFamily="34" charset="0"/>
                <a:sym typeface="Arial"/>
              </a:rPr>
              <a:t>Testimonials / Endorsements – Partial Exceptions </a:t>
            </a:r>
            <a:endParaRPr lang="en-US" dirty="0"/>
          </a:p>
        </p:txBody>
      </p:sp>
      <p:sp>
        <p:nvSpPr>
          <p:cNvPr id="3" name="Text Placeholder 2">
            <a:extLst>
              <a:ext uri="{FF2B5EF4-FFF2-40B4-BE49-F238E27FC236}">
                <a16:creationId xmlns:a16="http://schemas.microsoft.com/office/drawing/2014/main" id="{0434C564-24DA-22B6-04DF-B0D2FAE8C0E7}"/>
              </a:ext>
            </a:extLst>
          </p:cNvPr>
          <p:cNvSpPr>
            <a:spLocks noGrp="1"/>
          </p:cNvSpPr>
          <p:nvPr>
            <p:ph type="body" idx="1"/>
          </p:nvPr>
        </p:nvSpPr>
        <p:spPr/>
        <p:txBody>
          <a:bodyPr/>
          <a:lstStyle/>
          <a:p>
            <a:pPr marL="228600" indent="0"/>
            <a:r>
              <a:rPr lang="en-US" sz="1800" b="1" dirty="0">
                <a:solidFill>
                  <a:schemeClr val="accent1">
                    <a:lumMod val="75000"/>
                  </a:schemeClr>
                </a:solidFill>
              </a:rPr>
              <a:t>Certain of the requirements 1 – 4 will apply to some arrangements but not to others depending on factors such as whether</a:t>
            </a:r>
            <a:r>
              <a:rPr lang="en-US" sz="1800" dirty="0">
                <a:solidFill>
                  <a:schemeClr val="accent1">
                    <a:lumMod val="75000"/>
                  </a:schemeClr>
                </a:solidFill>
              </a:rPr>
              <a:t>:</a:t>
            </a:r>
          </a:p>
          <a:p>
            <a:pPr marL="514350" indent="-285750">
              <a:buFont typeface="Arial" panose="020B0604020202020204" pitchFamily="34" charset="0"/>
              <a:buChar char="•"/>
            </a:pPr>
            <a:endParaRPr lang="en-US" sz="100" dirty="0"/>
          </a:p>
          <a:p>
            <a:pPr marL="571500" indent="-342900">
              <a:buFont typeface="+mj-lt"/>
              <a:buAutoNum type="arabicPeriod"/>
            </a:pPr>
            <a:r>
              <a:rPr lang="en-US" sz="1500" dirty="0"/>
              <a:t>the testimonial or endorsement is compensated or the compensation paid was less than $1,000 in a 12-month period (</a:t>
            </a:r>
            <a:r>
              <a:rPr lang="en-US" sz="1500" b="1" i="1" dirty="0"/>
              <a:t>de miminis comp</a:t>
            </a:r>
            <a:r>
              <a:rPr lang="en-US" sz="1500" dirty="0"/>
              <a:t>), </a:t>
            </a:r>
          </a:p>
          <a:p>
            <a:pPr marL="571500" indent="-342900">
              <a:buFont typeface="+mj-lt"/>
              <a:buAutoNum type="arabicPeriod"/>
            </a:pPr>
            <a:r>
              <a:rPr lang="en-US" sz="1500" dirty="0"/>
              <a:t>the testimonial or endorsement is provided by a </a:t>
            </a:r>
            <a:r>
              <a:rPr lang="en-US" sz="1500" b="1" i="1" dirty="0"/>
              <a:t>related person </a:t>
            </a:r>
            <a:r>
              <a:rPr lang="en-US" sz="1500" dirty="0"/>
              <a:t>of the investment adviser</a:t>
            </a:r>
          </a:p>
          <a:p>
            <a:pPr marL="571500" indent="-342900">
              <a:buFont typeface="+mj-lt"/>
              <a:buAutoNum type="arabicPeriod"/>
            </a:pPr>
            <a:r>
              <a:rPr lang="en-US" sz="1500" dirty="0"/>
              <a:t>the testimonial or endorsement is provided by an SEC registered </a:t>
            </a:r>
            <a:r>
              <a:rPr lang="en-US" sz="1500" b="1" i="1" dirty="0"/>
              <a:t>broker or dealer</a:t>
            </a:r>
          </a:p>
          <a:p>
            <a:pPr marL="571500" indent="-342900">
              <a:buFont typeface="+mj-lt"/>
              <a:buAutoNum type="arabicPeriod"/>
            </a:pPr>
            <a:r>
              <a:rPr lang="en-US" sz="1500" dirty="0"/>
              <a:t>the testimonial or endorsement is provided by a </a:t>
            </a:r>
            <a:r>
              <a:rPr lang="en-US" sz="1500" b="1" i="1" dirty="0"/>
              <a:t>person covered by rule 506(d) </a:t>
            </a:r>
            <a:r>
              <a:rPr lang="en-US" sz="1500" dirty="0"/>
              <a:t>of Regulation D under the Securities Act of 1933 with respect to a rule 506 securities offering under the Securities Act of 1933 and whose involvement would not disqualify the offering </a:t>
            </a:r>
          </a:p>
        </p:txBody>
      </p:sp>
    </p:spTree>
    <p:extLst>
      <p:ext uri="{BB962C8B-B14F-4D97-AF65-F5344CB8AC3E}">
        <p14:creationId xmlns:p14="http://schemas.microsoft.com/office/powerpoint/2010/main" val="1271845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F81-3C36-D412-846C-AE37B9971FB9}"/>
              </a:ext>
            </a:extLst>
          </p:cNvPr>
          <p:cNvSpPr>
            <a:spLocks noGrp="1"/>
          </p:cNvSpPr>
          <p:nvPr>
            <p:ph type="title"/>
          </p:nvPr>
        </p:nvSpPr>
        <p:spPr/>
        <p:txBody>
          <a:bodyPr/>
          <a:lstStyle/>
          <a:p>
            <a:r>
              <a:rPr lang="en-US" dirty="0"/>
              <a:t>Testimonials / Endorsements – Partial Exceptions </a:t>
            </a:r>
          </a:p>
        </p:txBody>
      </p:sp>
      <p:sp>
        <p:nvSpPr>
          <p:cNvPr id="3" name="Text Placeholder 2">
            <a:extLst>
              <a:ext uri="{FF2B5EF4-FFF2-40B4-BE49-F238E27FC236}">
                <a16:creationId xmlns:a16="http://schemas.microsoft.com/office/drawing/2014/main" id="{D16717F9-274F-5226-1E23-E548D6C65672}"/>
              </a:ext>
            </a:extLst>
          </p:cNvPr>
          <p:cNvSpPr>
            <a:spLocks noGrp="1"/>
          </p:cNvSpPr>
          <p:nvPr>
            <p:ph type="body" idx="1"/>
          </p:nvPr>
        </p:nvSpPr>
        <p:spPr/>
        <p:txBody>
          <a:bodyPr/>
          <a:lstStyle/>
          <a:p>
            <a:pPr marL="114300" indent="0">
              <a:buNone/>
            </a:pPr>
            <a:r>
              <a:rPr lang="en-US" dirty="0"/>
              <a:t>Partial Requirement Exceptions Chart</a:t>
            </a:r>
          </a:p>
          <a:p>
            <a:endParaRPr lang="en-US" dirty="0"/>
          </a:p>
        </p:txBody>
      </p:sp>
      <p:graphicFrame>
        <p:nvGraphicFramePr>
          <p:cNvPr id="6" name="Object 5">
            <a:extLst>
              <a:ext uri="{FF2B5EF4-FFF2-40B4-BE49-F238E27FC236}">
                <a16:creationId xmlns:a16="http://schemas.microsoft.com/office/drawing/2014/main" id="{30946927-1D6A-567C-5490-6F975B0597BF}"/>
              </a:ext>
            </a:extLst>
          </p:cNvPr>
          <p:cNvGraphicFramePr>
            <a:graphicFrameLocks noChangeAspect="1"/>
          </p:cNvGraphicFramePr>
          <p:nvPr>
            <p:extLst>
              <p:ext uri="{D42A27DB-BD31-4B8C-83A1-F6EECF244321}">
                <p14:modId xmlns:p14="http://schemas.microsoft.com/office/powerpoint/2010/main" val="4143126422"/>
              </p:ext>
            </p:extLst>
          </p:nvPr>
        </p:nvGraphicFramePr>
        <p:xfrm>
          <a:off x="595223" y="1253246"/>
          <a:ext cx="7116791" cy="3780006"/>
        </p:xfrm>
        <a:graphic>
          <a:graphicData uri="http://schemas.openxmlformats.org/presentationml/2006/ole">
            <mc:AlternateContent xmlns:mc="http://schemas.openxmlformats.org/markup-compatibility/2006">
              <mc:Choice xmlns:v="urn:schemas-microsoft-com:vml" Requires="v">
                <p:oleObj name="Document" r:id="rId2" imgW="6013402" imgH="3775471" progId="Word.Document.12">
                  <p:embed/>
                </p:oleObj>
              </mc:Choice>
              <mc:Fallback>
                <p:oleObj name="Document" r:id="rId2" imgW="6013402" imgH="3775471" progId="Word.Document.12">
                  <p:embed/>
                  <p:pic>
                    <p:nvPicPr>
                      <p:cNvPr id="6" name="Object 5">
                        <a:extLst>
                          <a:ext uri="{FF2B5EF4-FFF2-40B4-BE49-F238E27FC236}">
                            <a16:creationId xmlns:a16="http://schemas.microsoft.com/office/drawing/2014/main" id="{30946927-1D6A-567C-5490-6F975B0597BF}"/>
                          </a:ext>
                        </a:extLst>
                      </p:cNvPr>
                      <p:cNvPicPr/>
                      <p:nvPr/>
                    </p:nvPicPr>
                    <p:blipFill>
                      <a:blip r:embed="rId3"/>
                      <a:stretch>
                        <a:fillRect/>
                      </a:stretch>
                    </p:blipFill>
                    <p:spPr>
                      <a:xfrm>
                        <a:off x="595223" y="1253246"/>
                        <a:ext cx="7116791" cy="3780006"/>
                      </a:xfrm>
                      <a:prstGeom prst="rect">
                        <a:avLst/>
                      </a:prstGeom>
                    </p:spPr>
                  </p:pic>
                </p:oleObj>
              </mc:Fallback>
            </mc:AlternateContent>
          </a:graphicData>
        </a:graphic>
      </p:graphicFrame>
    </p:spTree>
    <p:extLst>
      <p:ext uri="{BB962C8B-B14F-4D97-AF65-F5344CB8AC3E}">
        <p14:creationId xmlns:p14="http://schemas.microsoft.com/office/powerpoint/2010/main" val="269031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8DBF8-FD47-B620-9EA2-413CC55535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dirty="0"/>
          </a:p>
        </p:txBody>
      </p:sp>
      <p:sp>
        <p:nvSpPr>
          <p:cNvPr id="3" name="Title 2">
            <a:extLst>
              <a:ext uri="{FF2B5EF4-FFF2-40B4-BE49-F238E27FC236}">
                <a16:creationId xmlns:a16="http://schemas.microsoft.com/office/drawing/2014/main" id="{5663AE18-BDF3-A5D4-735A-ECC842EEA978}"/>
              </a:ext>
            </a:extLst>
          </p:cNvPr>
          <p:cNvSpPr>
            <a:spLocks noGrp="1"/>
          </p:cNvSpPr>
          <p:nvPr>
            <p:ph type="title"/>
          </p:nvPr>
        </p:nvSpPr>
        <p:spPr/>
        <p:txBody>
          <a:bodyPr/>
          <a:lstStyle/>
          <a:p>
            <a:r>
              <a:rPr lang="en-US" dirty="0"/>
              <a:t>Third-Party Ratings</a:t>
            </a:r>
          </a:p>
        </p:txBody>
      </p:sp>
      <p:sp>
        <p:nvSpPr>
          <p:cNvPr id="4" name="Text Placeholder 3">
            <a:extLst>
              <a:ext uri="{FF2B5EF4-FFF2-40B4-BE49-F238E27FC236}">
                <a16:creationId xmlns:a16="http://schemas.microsoft.com/office/drawing/2014/main" id="{143EA6B7-48A0-A9A4-D151-7A9768BEE152}"/>
              </a:ext>
            </a:extLst>
          </p:cNvPr>
          <p:cNvSpPr>
            <a:spLocks noGrp="1"/>
          </p:cNvSpPr>
          <p:nvPr>
            <p:ph type="body" idx="1"/>
          </p:nvPr>
        </p:nvSpPr>
        <p:spPr>
          <a:xfrm>
            <a:off x="457200" y="914106"/>
            <a:ext cx="7953556" cy="3945633"/>
          </a:xfrm>
        </p:spPr>
        <p:txBody>
          <a:bodyPr/>
          <a:lstStyle/>
          <a:p>
            <a:pPr marL="0" indent="0">
              <a:spcBef>
                <a:spcPts val="1200"/>
              </a:spcBef>
              <a:buNone/>
            </a:pPr>
            <a:r>
              <a:rPr lang="en-US" sz="1600" b="1" dirty="0">
                <a:solidFill>
                  <a:schemeClr val="accent1"/>
                </a:solidFill>
                <a:ea typeface="Calibri"/>
                <a:cs typeface="Times New Roman"/>
              </a:rPr>
              <a:t>Definition of a third-party rating</a:t>
            </a:r>
          </a:p>
          <a:p>
            <a:pPr marL="463110" indent="-463110">
              <a:spcBef>
                <a:spcPts val="1200"/>
              </a:spcBef>
            </a:pPr>
            <a:r>
              <a:rPr lang="en-US" dirty="0"/>
              <a:t>A rating or ranking of an investment adviser provided by a person who is not a related person, and such person provides such ratings or rankings in the ordinary course of its business.</a:t>
            </a:r>
          </a:p>
          <a:p>
            <a:pPr marL="0" indent="0">
              <a:spcBef>
                <a:spcPts val="1200"/>
              </a:spcBef>
              <a:buNone/>
            </a:pPr>
            <a:r>
              <a:rPr lang="en-US" sz="1600" b="1" dirty="0">
                <a:solidFill>
                  <a:schemeClr val="accent1"/>
                </a:solidFill>
                <a:ea typeface="Calibri" panose="020F0502020204030204" pitchFamily="34" charset="0"/>
                <a:cs typeface="Times New Roman" panose="02020603050405020304" pitchFamily="18" charset="0"/>
              </a:rPr>
              <a:t>An advertisement may include third-party ratings if:</a:t>
            </a:r>
          </a:p>
          <a:p>
            <a:pPr marL="463110" indent="-463110">
              <a:spcBef>
                <a:spcPts val="1200"/>
              </a:spcBef>
            </a:pPr>
            <a:r>
              <a:rPr lang="en-US" dirty="0"/>
              <a:t>It complies with the rule’s general prohibitions and additional conditions.</a:t>
            </a:r>
          </a:p>
          <a:p>
            <a:pPr marL="463110" indent="-463110">
              <a:spcBef>
                <a:spcPts val="1200"/>
              </a:spcBef>
            </a:pPr>
            <a:r>
              <a:rPr lang="en-US" dirty="0"/>
              <a:t>Adviser has a reasonable basis to believe </a:t>
            </a:r>
            <a:r>
              <a:rPr lang="en-US" b="1" dirty="0">
                <a:solidFill>
                  <a:schemeClr val="accent1"/>
                </a:solidFill>
                <a:ea typeface="Calibri"/>
                <a:cs typeface="Calibri"/>
              </a:rPr>
              <a:t>any questionnaire or survey </a:t>
            </a:r>
            <a:r>
              <a:rPr lang="en-US" dirty="0"/>
              <a:t>used in the preparation of the third-party rating is structured to make it equally easy for a participant to provide favorable and unfavorable responses and is not designed or prepared to produce any predetermined result</a:t>
            </a:r>
            <a:r>
              <a:rPr lang="en-US" dirty="0">
                <a:solidFill>
                  <a:schemeClr val="accent1">
                    <a:lumMod val="75000"/>
                  </a:schemeClr>
                </a:solidFill>
                <a:ea typeface="Calibri"/>
                <a:cs typeface="Calibri"/>
              </a:rPr>
              <a:t> </a:t>
            </a:r>
            <a:r>
              <a:rPr lang="en-US" b="1" dirty="0">
                <a:solidFill>
                  <a:schemeClr val="accent1"/>
                </a:solidFill>
                <a:ea typeface="Calibri"/>
                <a:cs typeface="Calibri"/>
              </a:rPr>
              <a:t>(the due diligence requirement).</a:t>
            </a:r>
          </a:p>
          <a:p>
            <a:pPr marL="463110" indent="-463110">
              <a:spcBef>
                <a:spcPts val="1200"/>
              </a:spcBef>
            </a:pPr>
            <a:r>
              <a:rPr lang="en-US" b="1" dirty="0">
                <a:solidFill>
                  <a:schemeClr val="accent1"/>
                </a:solidFill>
              </a:rPr>
              <a:t>Clearly and prominently discloses</a:t>
            </a:r>
            <a:r>
              <a:rPr lang="en-US" dirty="0">
                <a:solidFill>
                  <a:schemeClr val="accent1"/>
                </a:solidFill>
              </a:rPr>
              <a:t>:</a:t>
            </a:r>
          </a:p>
          <a:p>
            <a:pPr lvl="1"/>
            <a:r>
              <a:rPr lang="en-US" sz="1400" dirty="0">
                <a:latin typeface="Arial" panose="020B0604020202020204" pitchFamily="34" charset="0"/>
                <a:ea typeface="Calibri" panose="020F0502020204030204" pitchFamily="34" charset="0"/>
              </a:rPr>
              <a:t>Date on which the rating was given and the period on which the rating was based.</a:t>
            </a:r>
          </a:p>
          <a:p>
            <a:pPr lvl="1"/>
            <a:r>
              <a:rPr lang="en-US" sz="1400" dirty="0">
                <a:latin typeface="Arial" panose="020B0604020202020204" pitchFamily="34" charset="0"/>
                <a:ea typeface="Calibri" panose="020F0502020204030204" pitchFamily="34" charset="0"/>
              </a:rPr>
              <a:t>Identity of the third-party which created and tabulated the rating.</a:t>
            </a:r>
          </a:p>
          <a:p>
            <a:pPr lvl="1"/>
            <a:r>
              <a:rPr lang="en-US" sz="1400" dirty="0">
                <a:latin typeface="Arial" panose="020B0604020202020204" pitchFamily="34" charset="0"/>
                <a:ea typeface="Calibri" panose="020F0502020204030204" pitchFamily="34" charset="0"/>
              </a:rPr>
              <a:t>If applicable, compensation has been provided directly or indirectly by the adviser in connection with obtaining or using the third-party rating.</a:t>
            </a:r>
          </a:p>
          <a:p>
            <a:endParaRPr lang="en-US" dirty="0"/>
          </a:p>
        </p:txBody>
      </p:sp>
    </p:spTree>
    <p:extLst>
      <p:ext uri="{BB962C8B-B14F-4D97-AF65-F5344CB8AC3E}">
        <p14:creationId xmlns:p14="http://schemas.microsoft.com/office/powerpoint/2010/main" val="6067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BC85B-6DB0-037F-701A-7FAE8E0A697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88CF4D6-3A90-45FC-B592-2EBCB27ADE40}"/>
              </a:ext>
            </a:extLst>
          </p:cNvPr>
          <p:cNvSpPr>
            <a:spLocks noGrp="1"/>
          </p:cNvSpPr>
          <p:nvPr>
            <p:ph type="title"/>
          </p:nvPr>
        </p:nvSpPr>
        <p:spPr>
          <a:xfrm>
            <a:off x="1370402" y="2114550"/>
            <a:ext cx="6841944" cy="457200"/>
          </a:xfrm>
        </p:spPr>
        <p:txBody>
          <a:bodyPr/>
          <a:lstStyle/>
          <a:p>
            <a:r>
              <a:rPr lang="en-US" sz="2800" b="1" dirty="0"/>
              <a:t>Advertising – Health Insurance</a:t>
            </a:r>
          </a:p>
        </p:txBody>
      </p:sp>
    </p:spTree>
    <p:extLst>
      <p:ext uri="{BB962C8B-B14F-4D97-AF65-F5344CB8AC3E}">
        <p14:creationId xmlns:p14="http://schemas.microsoft.com/office/powerpoint/2010/main" val="2837226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EF71-C7F9-53C5-2FC0-3AB756AC867C}"/>
              </a:ext>
            </a:extLst>
          </p:cNvPr>
          <p:cNvSpPr>
            <a:spLocks noGrp="1"/>
          </p:cNvSpPr>
          <p:nvPr>
            <p:ph type="title"/>
          </p:nvPr>
        </p:nvSpPr>
        <p:spPr/>
        <p:txBody>
          <a:bodyPr/>
          <a:lstStyle/>
          <a:p>
            <a:r>
              <a:rPr lang="en-US" dirty="0"/>
              <a:t>Performance Marketing</a:t>
            </a:r>
          </a:p>
        </p:txBody>
      </p:sp>
      <p:sp>
        <p:nvSpPr>
          <p:cNvPr id="3" name="Slide Number Placeholder 2">
            <a:extLst>
              <a:ext uri="{FF2B5EF4-FFF2-40B4-BE49-F238E27FC236}">
                <a16:creationId xmlns:a16="http://schemas.microsoft.com/office/drawing/2014/main" id="{3465A74E-BA51-494D-6088-0D1B32090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dirty="0"/>
          </a:p>
        </p:txBody>
      </p:sp>
      <p:sp>
        <p:nvSpPr>
          <p:cNvPr id="4" name="Text Placeholder 3">
            <a:extLst>
              <a:ext uri="{FF2B5EF4-FFF2-40B4-BE49-F238E27FC236}">
                <a16:creationId xmlns:a16="http://schemas.microsoft.com/office/drawing/2014/main" id="{4B84B64C-685D-47F3-1C13-5676A3AAE365}"/>
              </a:ext>
            </a:extLst>
          </p:cNvPr>
          <p:cNvSpPr>
            <a:spLocks noGrp="1"/>
          </p:cNvSpPr>
          <p:nvPr>
            <p:ph type="body" idx="1"/>
          </p:nvPr>
        </p:nvSpPr>
        <p:spPr/>
        <p:txBody>
          <a:bodyPr/>
          <a:lstStyle/>
          <a:p>
            <a:r>
              <a:rPr lang="en-US" b="1" dirty="0">
                <a:solidFill>
                  <a:schemeClr val="accent1">
                    <a:lumMod val="75000"/>
                  </a:schemeClr>
                </a:solidFill>
              </a:rPr>
              <a:t>Net Performance</a:t>
            </a:r>
            <a:r>
              <a:rPr lang="en-US" dirty="0"/>
              <a:t>. No gross performance unless also show net with equal prominence and calculated over same period using same methodology</a:t>
            </a:r>
          </a:p>
          <a:p>
            <a:r>
              <a:rPr lang="en-US" b="1" dirty="0">
                <a:solidFill>
                  <a:schemeClr val="accent1">
                    <a:lumMod val="75000"/>
                  </a:schemeClr>
                </a:solidFill>
              </a:rPr>
              <a:t>Specific Timeframes</a:t>
            </a:r>
            <a:r>
              <a:rPr lang="en-US" dirty="0"/>
              <a:t>. Performance results must be shown for one-, five-, and ten-year periods (except if portfolio didn’t exist for a period, then the life of the portfolio)</a:t>
            </a:r>
          </a:p>
          <a:p>
            <a:r>
              <a:rPr lang="en-US" b="1" dirty="0">
                <a:solidFill>
                  <a:schemeClr val="accent1">
                    <a:lumMod val="75000"/>
                  </a:schemeClr>
                </a:solidFill>
              </a:rPr>
              <a:t>SEC Approval</a:t>
            </a:r>
            <a:r>
              <a:rPr lang="en-US" dirty="0"/>
              <a:t>. May not state or imply calculation or presentation has been approved by SEC</a:t>
            </a:r>
          </a:p>
          <a:p>
            <a:r>
              <a:rPr lang="en-US" b="1" dirty="0">
                <a:solidFill>
                  <a:schemeClr val="accent1">
                    <a:lumMod val="75000"/>
                  </a:schemeClr>
                </a:solidFill>
              </a:rPr>
              <a:t>Related Performance</a:t>
            </a:r>
            <a:r>
              <a:rPr lang="en-US" dirty="0"/>
              <a:t>. May not show related performance unless it includes all related portfolios (subject to certain exceptions)</a:t>
            </a:r>
          </a:p>
          <a:p>
            <a:r>
              <a:rPr lang="en-US" b="1" dirty="0">
                <a:solidFill>
                  <a:schemeClr val="accent1">
                    <a:lumMod val="75000"/>
                  </a:schemeClr>
                </a:solidFill>
              </a:rPr>
              <a:t>Extracted Performance</a:t>
            </a:r>
            <a:r>
              <a:rPr lang="en-US" dirty="0"/>
              <a:t>. May not present extracted performance unless offer to provide promptly the performance results of the total portfolio from which extracted.</a:t>
            </a:r>
          </a:p>
        </p:txBody>
      </p:sp>
      <p:pic>
        <p:nvPicPr>
          <p:cNvPr id="5" name="Picture 4">
            <a:extLst>
              <a:ext uri="{FF2B5EF4-FFF2-40B4-BE49-F238E27FC236}">
                <a16:creationId xmlns:a16="http://schemas.microsoft.com/office/drawing/2014/main" id="{7D650898-0402-121F-AE2C-295F7EE2FAA5}"/>
              </a:ext>
            </a:extLst>
          </p:cNvPr>
          <p:cNvPicPr>
            <a:picLocks noChangeAspect="1"/>
          </p:cNvPicPr>
          <p:nvPr/>
        </p:nvPicPr>
        <p:blipFill>
          <a:blip r:embed="rId2"/>
          <a:stretch>
            <a:fillRect/>
          </a:stretch>
        </p:blipFill>
        <p:spPr>
          <a:xfrm>
            <a:off x="2070299" y="3497997"/>
            <a:ext cx="5634770" cy="1442765"/>
          </a:xfrm>
          <a:prstGeom prst="rect">
            <a:avLst/>
          </a:prstGeom>
        </p:spPr>
      </p:pic>
    </p:spTree>
    <p:extLst>
      <p:ext uri="{BB962C8B-B14F-4D97-AF65-F5344CB8AC3E}">
        <p14:creationId xmlns:p14="http://schemas.microsoft.com/office/powerpoint/2010/main" val="1834269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26846D-4DDD-5FB4-0C51-FFC3EE3DD1C0}"/>
              </a:ext>
            </a:extLst>
          </p:cNvPr>
          <p:cNvPicPr>
            <a:picLocks noChangeAspect="1"/>
          </p:cNvPicPr>
          <p:nvPr/>
        </p:nvPicPr>
        <p:blipFill>
          <a:blip r:embed="rId2"/>
          <a:stretch>
            <a:fillRect/>
          </a:stretch>
        </p:blipFill>
        <p:spPr>
          <a:xfrm>
            <a:off x="793632" y="1017917"/>
            <a:ext cx="7142670" cy="3062377"/>
          </a:xfrm>
          <a:prstGeom prst="rect">
            <a:avLst/>
          </a:prstGeom>
        </p:spPr>
      </p:pic>
      <p:sp>
        <p:nvSpPr>
          <p:cNvPr id="5" name="Title 4">
            <a:extLst>
              <a:ext uri="{FF2B5EF4-FFF2-40B4-BE49-F238E27FC236}">
                <a16:creationId xmlns:a16="http://schemas.microsoft.com/office/drawing/2014/main" id="{FC2D5064-015E-7AC0-A4E9-BB1619E11AA9}"/>
              </a:ext>
            </a:extLst>
          </p:cNvPr>
          <p:cNvSpPr>
            <a:spLocks noGrp="1"/>
          </p:cNvSpPr>
          <p:nvPr>
            <p:ph type="title"/>
          </p:nvPr>
        </p:nvSpPr>
        <p:spPr/>
        <p:txBody>
          <a:bodyPr/>
          <a:lstStyle/>
          <a:p>
            <a:r>
              <a:rPr lang="en-US" dirty="0"/>
              <a:t>Hypothetical Performance</a:t>
            </a:r>
          </a:p>
        </p:txBody>
      </p:sp>
      <p:sp>
        <p:nvSpPr>
          <p:cNvPr id="6" name="Text Placeholder 5">
            <a:extLst>
              <a:ext uri="{FF2B5EF4-FFF2-40B4-BE49-F238E27FC236}">
                <a16:creationId xmlns:a16="http://schemas.microsoft.com/office/drawing/2014/main" id="{5B520C16-E7CB-E1BC-92A3-8D5A76B11C46}"/>
              </a:ext>
            </a:extLst>
          </p:cNvPr>
          <p:cNvSpPr>
            <a:spLocks noGrp="1"/>
          </p:cNvSpPr>
          <p:nvPr>
            <p:ph type="body" idx="1"/>
          </p:nvPr>
        </p:nvSpPr>
        <p:spPr>
          <a:xfrm>
            <a:off x="567041" y="914398"/>
            <a:ext cx="8291209" cy="2970181"/>
          </a:xfrm>
        </p:spPr>
        <p:txBody>
          <a:bodyPr/>
          <a:lstStyle/>
          <a:p>
            <a:pPr marL="0" indent="4763"/>
            <a:endParaRPr lang="en-US" dirty="0"/>
          </a:p>
          <a:p>
            <a:pPr marL="0" indent="4763"/>
            <a:r>
              <a:rPr lang="en-US" dirty="0"/>
              <a:t>			</a:t>
            </a:r>
          </a:p>
          <a:p>
            <a:pPr marL="0" indent="4763"/>
            <a:r>
              <a:rPr lang="en-US" dirty="0"/>
              <a:t>		      </a:t>
            </a:r>
            <a:r>
              <a:rPr lang="en-US" sz="1800" dirty="0"/>
              <a:t>Hypothetical performance </a:t>
            </a:r>
          </a:p>
          <a:p>
            <a:pPr marL="0" indent="4763"/>
            <a:r>
              <a:rPr lang="en-US" sz="1800" dirty="0"/>
              <a:t>		means performance results that were </a:t>
            </a:r>
          </a:p>
          <a:p>
            <a:pPr marL="0" indent="4763"/>
            <a:r>
              <a:rPr lang="en-US" sz="1800" dirty="0"/>
              <a:t>	   not actually achieved by any portfolio of the </a:t>
            </a:r>
          </a:p>
          <a:p>
            <a:pPr marL="0" indent="4763"/>
            <a:r>
              <a:rPr lang="en-US" sz="1800" dirty="0"/>
              <a:t>			investment adviser.</a:t>
            </a:r>
            <a:endParaRPr lang="en-US" dirty="0"/>
          </a:p>
        </p:txBody>
      </p:sp>
      <p:sp>
        <p:nvSpPr>
          <p:cNvPr id="3" name="Slide Number Placeholder 2">
            <a:extLst>
              <a:ext uri="{FF2B5EF4-FFF2-40B4-BE49-F238E27FC236}">
                <a16:creationId xmlns:a16="http://schemas.microsoft.com/office/drawing/2014/main" id="{861657F8-F596-9473-A565-660588B8B365}"/>
              </a:ext>
            </a:extLst>
          </p:cNvPr>
          <p:cNvSpPr>
            <a:spLocks noGrp="1"/>
          </p:cNvSpPr>
          <p:nvPr>
            <p:ph type="sldNum" idx="4294967295"/>
          </p:nvPr>
        </p:nvSpPr>
        <p:spPr>
          <a:xfrm>
            <a:off x="8858250" y="4859338"/>
            <a:ext cx="285750" cy="173037"/>
          </a:xfrm>
        </p:spPr>
        <p:txBody>
          <a:bodyPr/>
          <a:lstStyle/>
          <a:p>
            <a:pPr marL="0" lvl="0" indent="0" algn="r" rtl="0">
              <a:spcBef>
                <a:spcPts val="0"/>
              </a:spcBef>
              <a:spcAft>
                <a:spcPts val="0"/>
              </a:spcAft>
              <a:buNone/>
            </a:pPr>
            <a:fld id="{00000000-1234-1234-1234-123412341234}" type="slidenum">
              <a:rPr lang="en-US" smtClean="0"/>
              <a:t>51</a:t>
            </a:fld>
            <a:endParaRPr lang="en-US" dirty="0"/>
          </a:p>
        </p:txBody>
      </p:sp>
    </p:spTree>
    <p:extLst>
      <p:ext uri="{BB962C8B-B14F-4D97-AF65-F5344CB8AC3E}">
        <p14:creationId xmlns:p14="http://schemas.microsoft.com/office/powerpoint/2010/main" val="1002961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226C2-1412-4C91-FAA3-F8033DFEDB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5E790-2375-9F68-8AF4-C24BDF519C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dirty="0"/>
          </a:p>
        </p:txBody>
      </p:sp>
      <p:sp>
        <p:nvSpPr>
          <p:cNvPr id="5" name="Title 4">
            <a:extLst>
              <a:ext uri="{FF2B5EF4-FFF2-40B4-BE49-F238E27FC236}">
                <a16:creationId xmlns:a16="http://schemas.microsoft.com/office/drawing/2014/main" id="{706B5181-098D-A2C9-E160-2E57421F932E}"/>
              </a:ext>
            </a:extLst>
          </p:cNvPr>
          <p:cNvSpPr>
            <a:spLocks noGrp="1"/>
          </p:cNvSpPr>
          <p:nvPr>
            <p:ph type="title"/>
          </p:nvPr>
        </p:nvSpPr>
        <p:spPr/>
        <p:txBody>
          <a:bodyPr/>
          <a:lstStyle/>
          <a:p>
            <a:r>
              <a:rPr lang="en-US" dirty="0"/>
              <a:t>Hypothetical Performance</a:t>
            </a:r>
          </a:p>
        </p:txBody>
      </p:sp>
      <p:graphicFrame>
        <p:nvGraphicFramePr>
          <p:cNvPr id="2" name="Table 1">
            <a:extLst>
              <a:ext uri="{FF2B5EF4-FFF2-40B4-BE49-F238E27FC236}">
                <a16:creationId xmlns:a16="http://schemas.microsoft.com/office/drawing/2014/main" id="{4F6876B2-AD46-BC79-355F-86CEFBA3C2AA}"/>
              </a:ext>
            </a:extLst>
          </p:cNvPr>
          <p:cNvGraphicFramePr>
            <a:graphicFrameLocks noGrp="1"/>
          </p:cNvGraphicFramePr>
          <p:nvPr>
            <p:extLst>
              <p:ext uri="{D42A27DB-BD31-4B8C-83A1-F6EECF244321}">
                <p14:modId xmlns:p14="http://schemas.microsoft.com/office/powerpoint/2010/main" val="2264198950"/>
              </p:ext>
            </p:extLst>
          </p:nvPr>
        </p:nvGraphicFramePr>
        <p:xfrm>
          <a:off x="457200" y="1090409"/>
          <a:ext cx="7544270" cy="3286977"/>
        </p:xfrm>
        <a:graphic>
          <a:graphicData uri="http://schemas.openxmlformats.org/drawingml/2006/table">
            <a:tbl>
              <a:tblPr firstRow="1" firstCol="1" bandRow="1">
                <a:tableStyleId>{74BF55A5-0659-4595-B158-EFEF9AB162D2}</a:tableStyleId>
              </a:tblPr>
              <a:tblGrid>
                <a:gridCol w="3772135">
                  <a:extLst>
                    <a:ext uri="{9D8B030D-6E8A-4147-A177-3AD203B41FA5}">
                      <a16:colId xmlns:a16="http://schemas.microsoft.com/office/drawing/2014/main" val="2595682230"/>
                    </a:ext>
                  </a:extLst>
                </a:gridCol>
                <a:gridCol w="3772135">
                  <a:extLst>
                    <a:ext uri="{9D8B030D-6E8A-4147-A177-3AD203B41FA5}">
                      <a16:colId xmlns:a16="http://schemas.microsoft.com/office/drawing/2014/main" val="1818256131"/>
                    </a:ext>
                  </a:extLst>
                </a:gridCol>
              </a:tblGrid>
              <a:tr h="552861">
                <a:tc>
                  <a:txBody>
                    <a:bodyPr/>
                    <a:lstStyle/>
                    <a:p>
                      <a:pPr marL="0" marR="0">
                        <a:lnSpc>
                          <a:spcPct val="115000"/>
                        </a:lnSpc>
                        <a:spcAft>
                          <a:spcPts val="800"/>
                        </a:spcAft>
                      </a:pPr>
                      <a:r>
                        <a:rPr lang="en-US" sz="1400" kern="0" dirty="0">
                          <a:effectLst/>
                        </a:rPr>
                        <a:t>Hypothetical performance includes (but is not limited to):</a:t>
                      </a:r>
                    </a:p>
                    <a:p>
                      <a:pPr marL="0" marR="0">
                        <a:lnSpc>
                          <a:spcPct val="115000"/>
                        </a:lnSpc>
                        <a:spcAft>
                          <a:spcPts val="800"/>
                        </a:spcAft>
                      </a:pPr>
                      <a:endParaRPr lang="en-US" sz="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nSpc>
                          <a:spcPct val="115000"/>
                        </a:lnSpc>
                        <a:spcAft>
                          <a:spcPts val="800"/>
                        </a:spcAft>
                      </a:pPr>
                      <a:r>
                        <a:rPr lang="en-US" sz="1400" kern="0" dirty="0">
                          <a:effectLst/>
                        </a:rPr>
                        <a:t>Hypothetical performance </a:t>
                      </a:r>
                      <a:r>
                        <a:rPr lang="en-US" sz="1400" u="sng" kern="0" dirty="0">
                          <a:effectLst/>
                        </a:rPr>
                        <a:t>does not </a:t>
                      </a:r>
                      <a:r>
                        <a:rPr lang="en-US" sz="1400" kern="0" dirty="0">
                          <a:effectLst/>
                        </a:rPr>
                        <a:t>include: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3855901791"/>
                  </a:ext>
                </a:extLst>
              </a:tr>
              <a:tr h="2661311">
                <a:tc>
                  <a:txBody>
                    <a:bodyPr/>
                    <a:lstStyle/>
                    <a:p>
                      <a:pPr marL="342900" marR="0" lvl="0" indent="-342900">
                        <a:lnSpc>
                          <a:spcPct val="115000"/>
                        </a:lnSpc>
                        <a:spcAft>
                          <a:spcPts val="800"/>
                        </a:spcAft>
                        <a:buFont typeface="Symbol" panose="05050102010706020507" pitchFamily="18" charset="2"/>
                        <a:buChar char=""/>
                      </a:pPr>
                      <a:r>
                        <a:rPr lang="en-US" sz="1200" kern="0" dirty="0">
                          <a:effectLst/>
                        </a:rPr>
                        <a:t>Performance derived from model portfolios; </a:t>
                      </a:r>
                      <a:endParaRPr lang="en-US" sz="1400" kern="100" dirty="0">
                        <a:effectLst/>
                      </a:endParaRPr>
                    </a:p>
                    <a:p>
                      <a:pPr marL="342900" marR="0" lvl="0" indent="-342900">
                        <a:lnSpc>
                          <a:spcPct val="115000"/>
                        </a:lnSpc>
                        <a:spcAft>
                          <a:spcPts val="800"/>
                        </a:spcAft>
                        <a:buFont typeface="Symbol" panose="05050102010706020507" pitchFamily="18" charset="2"/>
                        <a:buChar char=""/>
                      </a:pPr>
                      <a:r>
                        <a:rPr lang="en-US" sz="1200" kern="0" dirty="0">
                          <a:effectLst/>
                        </a:rPr>
                        <a:t>Performance that is backtested by the application of a strategy to data from prior time periods when the strategy was not actually used during those time periods; and</a:t>
                      </a:r>
                      <a:endParaRPr lang="en-US" sz="1400" kern="100" dirty="0">
                        <a:effectLst/>
                      </a:endParaRPr>
                    </a:p>
                    <a:p>
                      <a:pPr marL="342900" marR="0" lvl="0" indent="-342900">
                        <a:lnSpc>
                          <a:spcPct val="115000"/>
                        </a:lnSpc>
                        <a:spcAft>
                          <a:spcPts val="800"/>
                        </a:spcAft>
                        <a:buFont typeface="Symbol" panose="05050102010706020507" pitchFamily="18" charset="2"/>
                        <a:buChar char=""/>
                      </a:pPr>
                      <a:r>
                        <a:rPr lang="en-US" sz="1200" kern="0" dirty="0">
                          <a:effectLst/>
                        </a:rPr>
                        <a:t>Targeted or projected performance returns with respect to any portfolio or to the investment advisory services with regard to securities offered in the advertisement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Aft>
                          <a:spcPts val="800"/>
                        </a:spcAft>
                        <a:buFont typeface="Symbol" panose="05050102010706020507" pitchFamily="18" charset="2"/>
                        <a:buChar char=""/>
                      </a:pPr>
                      <a:r>
                        <a:rPr lang="en-US" sz="1200" kern="0" dirty="0">
                          <a:effectLst/>
                        </a:rPr>
                        <a:t>An interactive analysis tool where a client, or prospective client, uses the tool to produce simulations and statistical analyses that present the likelihood of various investment outcomes (provided the adviser meets certain criteria)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729426"/>
                  </a:ext>
                </a:extLst>
              </a:tr>
            </a:tbl>
          </a:graphicData>
        </a:graphic>
      </p:graphicFrame>
    </p:spTree>
    <p:extLst>
      <p:ext uri="{BB962C8B-B14F-4D97-AF65-F5344CB8AC3E}">
        <p14:creationId xmlns:p14="http://schemas.microsoft.com/office/powerpoint/2010/main" val="4002987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BAE0C-9597-4801-4702-8ECFE24710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dirty="0"/>
          </a:p>
        </p:txBody>
      </p:sp>
      <p:sp>
        <p:nvSpPr>
          <p:cNvPr id="3" name="Title 2">
            <a:extLst>
              <a:ext uri="{FF2B5EF4-FFF2-40B4-BE49-F238E27FC236}">
                <a16:creationId xmlns:a16="http://schemas.microsoft.com/office/drawing/2014/main" id="{DDCB3E47-A7AE-8640-28BA-E9BFBFBD62C6}"/>
              </a:ext>
            </a:extLst>
          </p:cNvPr>
          <p:cNvSpPr>
            <a:spLocks noGrp="1"/>
          </p:cNvSpPr>
          <p:nvPr>
            <p:ph type="title"/>
          </p:nvPr>
        </p:nvSpPr>
        <p:spPr/>
        <p:txBody>
          <a:bodyPr/>
          <a:lstStyle/>
          <a:p>
            <a:r>
              <a:rPr lang="en-US" sz="2800" dirty="0"/>
              <a:t>Hypothetical Performance - Requirements</a:t>
            </a:r>
          </a:p>
        </p:txBody>
      </p:sp>
      <p:sp>
        <p:nvSpPr>
          <p:cNvPr id="4" name="Text Placeholder 3">
            <a:extLst>
              <a:ext uri="{FF2B5EF4-FFF2-40B4-BE49-F238E27FC236}">
                <a16:creationId xmlns:a16="http://schemas.microsoft.com/office/drawing/2014/main" id="{4EEE19C6-9F72-6B7A-C9DA-C1AF03062A76}"/>
              </a:ext>
            </a:extLst>
          </p:cNvPr>
          <p:cNvSpPr>
            <a:spLocks noGrp="1"/>
          </p:cNvSpPr>
          <p:nvPr>
            <p:ph type="body" idx="1"/>
          </p:nvPr>
        </p:nvSpPr>
        <p:spPr/>
        <p:txBody>
          <a:bodyPr/>
          <a:lstStyle/>
          <a:p>
            <a:pPr marL="0" indent="0">
              <a:lnSpc>
                <a:spcPct val="107000"/>
              </a:lnSpc>
              <a:spcAft>
                <a:spcPts val="800"/>
              </a:spcAft>
              <a:buNone/>
            </a:pPr>
            <a:r>
              <a:rPr lang="en-US" sz="2000" b="1"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An investment adviser </a:t>
            </a:r>
            <a:r>
              <a:rPr lang="en-US" sz="2000" b="1" u="sng"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may not </a:t>
            </a:r>
            <a:r>
              <a:rPr lang="en-US" sz="2000" b="1"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include in any advertisement any hypothetical performance unless the investment adviser:</a:t>
            </a:r>
            <a:endParaRPr lang="en-US" sz="2000" b="1"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1600" kern="0" dirty="0">
                <a:effectLst/>
                <a:latin typeface="Arial" panose="020B0604020202020204" pitchFamily="34" charset="0"/>
                <a:ea typeface="Calibri" panose="020F0502020204030204" pitchFamily="34" charset="0"/>
                <a:cs typeface="Times New Roman" panose="02020603050405020304" pitchFamily="18" charset="0"/>
              </a:rPr>
              <a:t>Adopts and implements policies and procedures to ensure the hypothetical performance is </a:t>
            </a:r>
            <a:r>
              <a:rPr lang="en-US" sz="1600" b="1" i="1"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relevant to the likely financial situation </a:t>
            </a:r>
            <a:r>
              <a:rPr lang="en-US" sz="1600" kern="0" dirty="0">
                <a:effectLst/>
                <a:latin typeface="Arial" panose="020B0604020202020204" pitchFamily="34" charset="0"/>
                <a:ea typeface="Calibri" panose="020F0502020204030204" pitchFamily="34" charset="0"/>
                <a:cs typeface="Times New Roman" panose="02020603050405020304" pitchFamily="18" charset="0"/>
              </a:rPr>
              <a:t>and investment objectives of the intended audience of the advertisement;</a:t>
            </a:r>
            <a:endParaRPr lang="en-US" sz="1600" kern="100" dirty="0">
              <a:latin typeface="Aptos" panose="020B00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1600" kern="0" dirty="0">
                <a:effectLst/>
                <a:latin typeface="Arial" panose="020B0604020202020204" pitchFamily="34" charset="0"/>
                <a:ea typeface="Calibri" panose="020F0502020204030204" pitchFamily="34" charset="0"/>
                <a:cs typeface="Times New Roman" panose="02020603050405020304" pitchFamily="18" charset="0"/>
              </a:rPr>
              <a:t>Provides sufficient information to enable the intended audience to </a:t>
            </a:r>
            <a:r>
              <a:rPr lang="en-US" sz="1600" b="1" i="1"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understand the criteria used and assumptions </a:t>
            </a:r>
            <a:r>
              <a:rPr lang="en-US" sz="1600" kern="0" dirty="0">
                <a:effectLst/>
                <a:latin typeface="Arial" panose="020B0604020202020204" pitchFamily="34" charset="0"/>
                <a:ea typeface="Calibri" panose="020F0502020204030204" pitchFamily="34" charset="0"/>
                <a:cs typeface="Times New Roman" panose="02020603050405020304" pitchFamily="18" charset="0"/>
              </a:rPr>
              <a:t>made in calculating such hypothetical performance; and </a:t>
            </a:r>
            <a:endParaRPr lang="en-US" sz="1600" kern="100" dirty="0">
              <a:latin typeface="Aptos" panose="020B00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1600" kern="0" dirty="0">
                <a:effectLst/>
                <a:latin typeface="Arial" panose="020B0604020202020204" pitchFamily="34" charset="0"/>
                <a:ea typeface="Calibri" panose="020F0502020204030204" pitchFamily="34" charset="0"/>
                <a:cs typeface="Times New Roman" panose="02020603050405020304" pitchFamily="18" charset="0"/>
              </a:rPr>
              <a:t>Provides sufficient information to enable the intended audience to </a:t>
            </a:r>
            <a:r>
              <a:rPr lang="en-US" sz="1600" b="1" i="1" kern="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understand the risks and limitations </a:t>
            </a:r>
            <a:r>
              <a:rPr lang="en-US" sz="1600" kern="0" dirty="0">
                <a:effectLst/>
                <a:latin typeface="Arial" panose="020B0604020202020204" pitchFamily="34" charset="0"/>
                <a:ea typeface="Calibri" panose="020F0502020204030204" pitchFamily="34" charset="0"/>
                <a:cs typeface="Times New Roman" panose="02020603050405020304" pitchFamily="18" charset="0"/>
              </a:rPr>
              <a:t>of using such hypothetical performance in making investment decisions.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675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FD35C-8B0D-BEC1-FD2F-D7F599A3FA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dirty="0"/>
          </a:p>
        </p:txBody>
      </p:sp>
      <p:sp>
        <p:nvSpPr>
          <p:cNvPr id="3" name="Title 2">
            <a:extLst>
              <a:ext uri="{FF2B5EF4-FFF2-40B4-BE49-F238E27FC236}">
                <a16:creationId xmlns:a16="http://schemas.microsoft.com/office/drawing/2014/main" id="{26422ABD-1549-5F24-1BCF-204841C17514}"/>
              </a:ext>
            </a:extLst>
          </p:cNvPr>
          <p:cNvSpPr>
            <a:spLocks noGrp="1"/>
          </p:cNvSpPr>
          <p:nvPr>
            <p:ph type="title"/>
          </p:nvPr>
        </p:nvSpPr>
        <p:spPr/>
        <p:txBody>
          <a:bodyPr/>
          <a:lstStyle/>
          <a:p>
            <a:r>
              <a:rPr lang="en-US" sz="2800" dirty="0"/>
              <a:t>Predecessor-Firm Performance</a:t>
            </a:r>
          </a:p>
        </p:txBody>
      </p:sp>
      <p:sp>
        <p:nvSpPr>
          <p:cNvPr id="4" name="Text Placeholder 3">
            <a:extLst>
              <a:ext uri="{FF2B5EF4-FFF2-40B4-BE49-F238E27FC236}">
                <a16:creationId xmlns:a16="http://schemas.microsoft.com/office/drawing/2014/main" id="{0F73D95B-855A-7A6D-2FC4-C38C0F384FCE}"/>
              </a:ext>
            </a:extLst>
          </p:cNvPr>
          <p:cNvSpPr>
            <a:spLocks noGrp="1"/>
          </p:cNvSpPr>
          <p:nvPr>
            <p:ph type="body" idx="1"/>
          </p:nvPr>
        </p:nvSpPr>
        <p:spPr>
          <a:xfrm>
            <a:off x="457199" y="926507"/>
            <a:ext cx="7772401" cy="4361485"/>
          </a:xfrm>
        </p:spPr>
        <p:txBody>
          <a:bodyPr/>
          <a:lstStyle/>
          <a:p>
            <a:pPr marL="114300" indent="0">
              <a:buNone/>
            </a:pPr>
            <a:r>
              <a:rPr lang="en-US" sz="1800" b="1" dirty="0">
                <a:solidFill>
                  <a:schemeClr val="accent1"/>
                </a:solidFill>
              </a:rPr>
              <a:t>An investment adviser may not include in any advertisement any performance attained by a predecessor firm unless: </a:t>
            </a:r>
          </a:p>
          <a:p>
            <a:pPr marL="114300" indent="0">
              <a:buNone/>
            </a:pPr>
            <a:endParaRPr lang="en-US" sz="700" dirty="0">
              <a:solidFill>
                <a:schemeClr val="accent1"/>
              </a:solidFill>
            </a:endParaRPr>
          </a:p>
          <a:p>
            <a:r>
              <a:rPr lang="en-US" dirty="0"/>
              <a:t>The person or persons who were </a:t>
            </a:r>
            <a:r>
              <a:rPr lang="en-US" b="1" i="1" dirty="0">
                <a:solidFill>
                  <a:schemeClr val="accent1"/>
                </a:solidFill>
              </a:rPr>
              <a:t>primarily responsible </a:t>
            </a:r>
            <a:r>
              <a:rPr lang="en-US" dirty="0"/>
              <a:t>for achieving the prior performance results manage accounts at the advertising adviser; </a:t>
            </a:r>
          </a:p>
          <a:p>
            <a:r>
              <a:rPr lang="en-US" dirty="0"/>
              <a:t>The accounts managed at the predecessor adviser are </a:t>
            </a:r>
            <a:r>
              <a:rPr lang="en-US" b="1" i="1" dirty="0">
                <a:solidFill>
                  <a:schemeClr val="accent1"/>
                </a:solidFill>
              </a:rPr>
              <a:t>sufficiently similar </a:t>
            </a:r>
            <a:r>
              <a:rPr lang="en-US" dirty="0"/>
              <a:t>to the accounts managed at the advertising investment adviser that the performance results would provide relevant information to clients or investors; </a:t>
            </a:r>
          </a:p>
          <a:p>
            <a:r>
              <a:rPr lang="en-US" b="1" i="1" dirty="0">
                <a:solidFill>
                  <a:schemeClr val="accent1"/>
                </a:solidFill>
              </a:rPr>
              <a:t>All accounts </a:t>
            </a:r>
            <a:r>
              <a:rPr lang="en-US" dirty="0"/>
              <a:t>that were managed in a substantially similar manner are advertised </a:t>
            </a:r>
          </a:p>
          <a:p>
            <a:pPr lvl="1"/>
            <a:r>
              <a:rPr lang="en-US" dirty="0"/>
              <a:t>unless the exclusion of any such account would not result in materially higher performance and the exclusion of any account does not alter the presentation of any applicable time periods prescribed by the IA Marketing Rule (e.g., 1-, 5-, and 10-year); and </a:t>
            </a:r>
          </a:p>
          <a:p>
            <a:r>
              <a:rPr lang="en-US" dirty="0"/>
              <a:t>The advertisement clearly and prominently includes all </a:t>
            </a:r>
            <a:r>
              <a:rPr lang="en-US" b="1" i="1" dirty="0">
                <a:solidFill>
                  <a:schemeClr val="accent1"/>
                </a:solidFill>
              </a:rPr>
              <a:t>relevant disclosures</a:t>
            </a:r>
            <a:r>
              <a:rPr lang="en-US" dirty="0"/>
              <a:t>, including that the performance results were from accounts managed at another entity.</a:t>
            </a:r>
          </a:p>
          <a:p>
            <a:endParaRPr lang="en-US" dirty="0"/>
          </a:p>
        </p:txBody>
      </p:sp>
    </p:spTree>
    <p:extLst>
      <p:ext uri="{BB962C8B-B14F-4D97-AF65-F5344CB8AC3E}">
        <p14:creationId xmlns:p14="http://schemas.microsoft.com/office/powerpoint/2010/main" val="3131795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08E910-2A4A-38DA-DC7F-618CB751A1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dirty="0"/>
          </a:p>
        </p:txBody>
      </p:sp>
      <p:sp>
        <p:nvSpPr>
          <p:cNvPr id="3" name="Title 2">
            <a:extLst>
              <a:ext uri="{FF2B5EF4-FFF2-40B4-BE49-F238E27FC236}">
                <a16:creationId xmlns:a16="http://schemas.microsoft.com/office/drawing/2014/main" id="{DA279C1A-3B20-8740-7CED-71828675CB11}"/>
              </a:ext>
            </a:extLst>
          </p:cNvPr>
          <p:cNvSpPr>
            <a:spLocks noGrp="1"/>
          </p:cNvSpPr>
          <p:nvPr>
            <p:ph type="title"/>
          </p:nvPr>
        </p:nvSpPr>
        <p:spPr/>
        <p:txBody>
          <a:bodyPr/>
          <a:lstStyle/>
          <a:p>
            <a:r>
              <a:rPr lang="en-US" dirty="0"/>
              <a:t>SEC Risk Alerts</a:t>
            </a:r>
          </a:p>
        </p:txBody>
      </p:sp>
      <p:sp>
        <p:nvSpPr>
          <p:cNvPr id="4" name="Text Placeholder 3">
            <a:extLst>
              <a:ext uri="{FF2B5EF4-FFF2-40B4-BE49-F238E27FC236}">
                <a16:creationId xmlns:a16="http://schemas.microsoft.com/office/drawing/2014/main" id="{6D71299A-1AC6-38C1-7AFF-09B2C378178F}"/>
              </a:ext>
            </a:extLst>
          </p:cNvPr>
          <p:cNvSpPr>
            <a:spLocks noGrp="1"/>
          </p:cNvSpPr>
          <p:nvPr>
            <p:ph type="body" idx="1"/>
          </p:nvPr>
        </p:nvSpPr>
        <p:spPr>
          <a:xfrm>
            <a:off x="235887" y="1082270"/>
            <a:ext cx="2906202" cy="3945633"/>
          </a:xfrm>
        </p:spPr>
        <p:txBody>
          <a:bodyPr/>
          <a:lstStyle/>
          <a:p>
            <a:pPr marL="114300" indent="0">
              <a:buNone/>
            </a:pPr>
            <a:r>
              <a:rPr lang="en-US" b="1" dirty="0">
                <a:solidFill>
                  <a:schemeClr val="accent3">
                    <a:lumMod val="75000"/>
                  </a:schemeClr>
                </a:solidFill>
              </a:rPr>
              <a:t>Observations from Examinations – April 2024</a:t>
            </a:r>
          </a:p>
          <a:p>
            <a:r>
              <a:rPr lang="en-US" sz="1200" dirty="0">
                <a:solidFill>
                  <a:schemeClr val="accent1"/>
                </a:solidFill>
              </a:rPr>
              <a:t>Books and Records -</a:t>
            </a:r>
            <a:r>
              <a:rPr lang="en-US" sz="1200" dirty="0"/>
              <a:t> third-party rating surveys, copies of social media posts, documents to support performance claims maintained.</a:t>
            </a:r>
          </a:p>
          <a:p>
            <a:r>
              <a:rPr lang="en-US" sz="1200" dirty="0">
                <a:solidFill>
                  <a:schemeClr val="accent1"/>
                </a:solidFill>
              </a:rPr>
              <a:t>Policies and Procedures - </a:t>
            </a:r>
            <a:r>
              <a:rPr lang="en-US" sz="1200" dirty="0"/>
              <a:t>must be relevant/specific to firm’s marketing practices. </a:t>
            </a:r>
          </a:p>
          <a:p>
            <a:r>
              <a:rPr lang="en-US" sz="1200" dirty="0"/>
              <a:t>New Rule “206(4)-1” must be reflected in all documents.</a:t>
            </a:r>
          </a:p>
          <a:p>
            <a:r>
              <a:rPr lang="en-US" sz="1200" dirty="0"/>
              <a:t>ADV 1A must be completed and updated as needed.</a:t>
            </a:r>
          </a:p>
          <a:p>
            <a:r>
              <a:rPr lang="en-US" sz="1200" dirty="0"/>
              <a:t>Violations of the General Prohibitions</a:t>
            </a:r>
          </a:p>
          <a:p>
            <a:r>
              <a:rPr lang="en-US" sz="1200" dirty="0"/>
              <a:t>Performance Results containing misleading claims. </a:t>
            </a:r>
          </a:p>
          <a:p>
            <a:endParaRPr lang="en-US" dirty="0"/>
          </a:p>
        </p:txBody>
      </p:sp>
      <p:sp>
        <p:nvSpPr>
          <p:cNvPr id="5" name="Text Placeholder 3">
            <a:extLst>
              <a:ext uri="{FF2B5EF4-FFF2-40B4-BE49-F238E27FC236}">
                <a16:creationId xmlns:a16="http://schemas.microsoft.com/office/drawing/2014/main" id="{B7B00BD7-948E-556E-5821-4412A7ED58C6}"/>
              </a:ext>
            </a:extLst>
          </p:cNvPr>
          <p:cNvSpPr txBox="1">
            <a:spLocks/>
          </p:cNvSpPr>
          <p:nvPr/>
        </p:nvSpPr>
        <p:spPr>
          <a:xfrm>
            <a:off x="3063125" y="1082270"/>
            <a:ext cx="2906202" cy="3945633"/>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114300" indent="0">
              <a:buFont typeface="Arial"/>
              <a:buNone/>
            </a:pPr>
            <a:r>
              <a:rPr lang="en-US" b="1" dirty="0">
                <a:solidFill>
                  <a:schemeClr val="accent3">
                    <a:lumMod val="75000"/>
                  </a:schemeClr>
                </a:solidFill>
              </a:rPr>
              <a:t>Examinations Focused on Additional Areas of the Adviser Marketing Rule – June 2023</a:t>
            </a:r>
          </a:p>
          <a:p>
            <a:r>
              <a:rPr lang="en-US" sz="1200" dirty="0">
                <a:solidFill>
                  <a:schemeClr val="accent1"/>
                </a:solidFill>
              </a:rPr>
              <a:t>Testimonials and Endorsements </a:t>
            </a:r>
            <a:r>
              <a:rPr lang="en-US" sz="1200" dirty="0"/>
              <a:t>requirements</a:t>
            </a:r>
          </a:p>
          <a:p>
            <a:r>
              <a:rPr lang="en-US" sz="1200" dirty="0">
                <a:solidFill>
                  <a:schemeClr val="accent1"/>
                </a:solidFill>
              </a:rPr>
              <a:t>Disclosures </a:t>
            </a:r>
            <a:r>
              <a:rPr lang="en-US" sz="1200" dirty="0"/>
              <a:t>are provided</a:t>
            </a:r>
          </a:p>
          <a:p>
            <a:r>
              <a:rPr lang="en-US" sz="1200" dirty="0">
                <a:solidFill>
                  <a:schemeClr val="accent1"/>
                </a:solidFill>
              </a:rPr>
              <a:t>Oversight </a:t>
            </a:r>
            <a:r>
              <a:rPr lang="en-US" sz="1200" dirty="0"/>
              <a:t>conditions are met</a:t>
            </a:r>
          </a:p>
          <a:p>
            <a:r>
              <a:rPr lang="en-US" sz="1200" dirty="0">
                <a:solidFill>
                  <a:schemeClr val="accent1"/>
                </a:solidFill>
              </a:rPr>
              <a:t>Written agreements </a:t>
            </a:r>
            <a:r>
              <a:rPr lang="en-US" sz="1200" dirty="0"/>
              <a:t>are entered</a:t>
            </a:r>
          </a:p>
          <a:p>
            <a:r>
              <a:rPr lang="en-US" sz="1200" dirty="0"/>
              <a:t>Whether or not </a:t>
            </a:r>
            <a:r>
              <a:rPr lang="en-US" sz="1200" dirty="0">
                <a:solidFill>
                  <a:schemeClr val="accent1"/>
                </a:solidFill>
              </a:rPr>
              <a:t>ineligible persons </a:t>
            </a:r>
            <a:r>
              <a:rPr lang="en-US" sz="1200" dirty="0">
                <a:solidFill>
                  <a:schemeClr val="tx2">
                    <a:lumMod val="50000"/>
                  </a:schemeClr>
                </a:solidFill>
              </a:rPr>
              <a:t>have been compensated for testimonials or endorsements</a:t>
            </a:r>
          </a:p>
          <a:p>
            <a:r>
              <a:rPr lang="en-US" sz="1200" dirty="0"/>
              <a:t>Third-Party Ratings</a:t>
            </a:r>
          </a:p>
          <a:p>
            <a:r>
              <a:rPr lang="en-US" sz="1200" dirty="0">
                <a:solidFill>
                  <a:schemeClr val="accent1"/>
                </a:solidFill>
              </a:rPr>
              <a:t>Clear and prominent disclosures </a:t>
            </a:r>
          </a:p>
          <a:p>
            <a:r>
              <a:rPr lang="en-US" sz="1200" dirty="0"/>
              <a:t>Questionnaires or surveys used meet certain conditions</a:t>
            </a:r>
          </a:p>
          <a:p>
            <a:r>
              <a:rPr lang="en-US" sz="1200" dirty="0"/>
              <a:t>Form ADV</a:t>
            </a:r>
          </a:p>
          <a:p>
            <a:endParaRPr lang="en-US" sz="1200" dirty="0"/>
          </a:p>
          <a:p>
            <a:endParaRPr lang="en-US" dirty="0"/>
          </a:p>
        </p:txBody>
      </p:sp>
      <p:sp>
        <p:nvSpPr>
          <p:cNvPr id="6" name="Text Placeholder 3">
            <a:extLst>
              <a:ext uri="{FF2B5EF4-FFF2-40B4-BE49-F238E27FC236}">
                <a16:creationId xmlns:a16="http://schemas.microsoft.com/office/drawing/2014/main" id="{C53059B7-A8B6-C302-D198-B2F75CB55F91}"/>
              </a:ext>
            </a:extLst>
          </p:cNvPr>
          <p:cNvSpPr txBox="1">
            <a:spLocks/>
          </p:cNvSpPr>
          <p:nvPr/>
        </p:nvSpPr>
        <p:spPr>
          <a:xfrm>
            <a:off x="6025101" y="1082270"/>
            <a:ext cx="2883012" cy="3945633"/>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114300" indent="0">
              <a:buFont typeface="Arial"/>
              <a:buNone/>
            </a:pPr>
            <a:r>
              <a:rPr lang="en-US" b="1" dirty="0">
                <a:solidFill>
                  <a:schemeClr val="accent3">
                    <a:lumMod val="75000"/>
                  </a:schemeClr>
                </a:solidFill>
              </a:rPr>
              <a:t>Examinations Focused on the New Investment Adviser Marketing Rule – Sept. 2023</a:t>
            </a:r>
          </a:p>
          <a:p>
            <a:r>
              <a:rPr lang="en-US" sz="1200" dirty="0">
                <a:solidFill>
                  <a:schemeClr val="accent1"/>
                </a:solidFill>
              </a:rPr>
              <a:t>Procedures </a:t>
            </a:r>
            <a:r>
              <a:rPr lang="en-US" sz="1200" dirty="0">
                <a:solidFill>
                  <a:schemeClr val="tx2">
                    <a:lumMod val="50000"/>
                  </a:schemeClr>
                </a:solidFill>
              </a:rPr>
              <a:t>not implemented</a:t>
            </a:r>
          </a:p>
          <a:p>
            <a:r>
              <a:rPr lang="en-US" sz="1200" dirty="0">
                <a:solidFill>
                  <a:schemeClr val="accent1"/>
                </a:solidFill>
              </a:rPr>
              <a:t>Substantiation </a:t>
            </a:r>
            <a:r>
              <a:rPr lang="en-US" sz="1200" dirty="0">
                <a:solidFill>
                  <a:schemeClr val="tx2">
                    <a:lumMod val="50000"/>
                  </a:schemeClr>
                </a:solidFill>
              </a:rPr>
              <a:t>not met</a:t>
            </a:r>
          </a:p>
          <a:p>
            <a:r>
              <a:rPr lang="en-US" sz="1200" dirty="0">
                <a:solidFill>
                  <a:schemeClr val="accent1"/>
                </a:solidFill>
              </a:rPr>
              <a:t>Performance advertising requirements not met</a:t>
            </a:r>
          </a:p>
          <a:p>
            <a:r>
              <a:rPr lang="en-US" sz="1200" dirty="0">
                <a:solidFill>
                  <a:schemeClr val="tx2">
                    <a:lumMod val="50000"/>
                  </a:schemeClr>
                </a:solidFill>
              </a:rPr>
              <a:t>Gross performance</a:t>
            </a:r>
          </a:p>
          <a:p>
            <a:r>
              <a:rPr lang="en-US" sz="1200" dirty="0">
                <a:solidFill>
                  <a:schemeClr val="tx2">
                    <a:lumMod val="50000"/>
                  </a:schemeClr>
                </a:solidFill>
              </a:rPr>
              <a:t>No specific time periods</a:t>
            </a:r>
          </a:p>
          <a:p>
            <a:r>
              <a:rPr lang="en-US" sz="1200" dirty="0">
                <a:solidFill>
                  <a:schemeClr val="tx2">
                    <a:lumMod val="50000"/>
                  </a:schemeClr>
                </a:solidFill>
              </a:rPr>
              <a:t>Statements of approval by SEC</a:t>
            </a:r>
          </a:p>
          <a:p>
            <a:r>
              <a:rPr lang="en-US" sz="1200" dirty="0">
                <a:solidFill>
                  <a:schemeClr val="tx2">
                    <a:lumMod val="50000"/>
                  </a:schemeClr>
                </a:solidFill>
              </a:rPr>
              <a:t>Misleading use of portfolios and extracted performance</a:t>
            </a:r>
          </a:p>
          <a:p>
            <a:r>
              <a:rPr lang="en-US" sz="1200" dirty="0">
                <a:solidFill>
                  <a:schemeClr val="accent1"/>
                </a:solidFill>
              </a:rPr>
              <a:t>Hypothetical </a:t>
            </a:r>
            <a:r>
              <a:rPr lang="en-US" sz="1200" dirty="0">
                <a:solidFill>
                  <a:schemeClr val="tx2">
                    <a:lumMod val="50000"/>
                  </a:schemeClr>
                </a:solidFill>
              </a:rPr>
              <a:t>conditions not met</a:t>
            </a:r>
          </a:p>
          <a:p>
            <a:r>
              <a:rPr lang="en-US" sz="1200" dirty="0">
                <a:solidFill>
                  <a:schemeClr val="tx2">
                    <a:lumMod val="50000"/>
                  </a:schemeClr>
                </a:solidFill>
              </a:rPr>
              <a:t>Predecessor performance conditions not met</a:t>
            </a:r>
          </a:p>
          <a:p>
            <a:r>
              <a:rPr lang="en-US" sz="1200" dirty="0">
                <a:solidFill>
                  <a:schemeClr val="tx2">
                    <a:lumMod val="50000"/>
                  </a:schemeClr>
                </a:solidFill>
              </a:rPr>
              <a:t>Books and Records not kept</a:t>
            </a:r>
          </a:p>
          <a:p>
            <a:endParaRPr lang="en-US" dirty="0"/>
          </a:p>
        </p:txBody>
      </p:sp>
    </p:spTree>
    <p:extLst>
      <p:ext uri="{BB962C8B-B14F-4D97-AF65-F5344CB8AC3E}">
        <p14:creationId xmlns:p14="http://schemas.microsoft.com/office/powerpoint/2010/main" val="1067686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18716-3D5F-4B03-44D7-464AE0AE28E1}"/>
              </a:ext>
            </a:extLst>
          </p:cNvPr>
          <p:cNvSpPr>
            <a:spLocks noGrp="1"/>
          </p:cNvSpPr>
          <p:nvPr>
            <p:ph type="title"/>
          </p:nvPr>
        </p:nvSpPr>
        <p:spPr/>
        <p:txBody>
          <a:bodyPr/>
          <a:lstStyle/>
          <a:p>
            <a:r>
              <a:rPr lang="en-US" dirty="0"/>
              <a:t>Sample Enforcement Cases – March 18, 2024</a:t>
            </a:r>
          </a:p>
        </p:txBody>
      </p:sp>
      <p:sp>
        <p:nvSpPr>
          <p:cNvPr id="6" name="Text Placeholder 1">
            <a:extLst>
              <a:ext uri="{FF2B5EF4-FFF2-40B4-BE49-F238E27FC236}">
                <a16:creationId xmlns:a16="http://schemas.microsoft.com/office/drawing/2014/main" id="{D5B7EAFA-A2FB-03D3-4808-BB4107932F9D}"/>
              </a:ext>
            </a:extLst>
          </p:cNvPr>
          <p:cNvSpPr txBox="1">
            <a:spLocks/>
          </p:cNvSpPr>
          <p:nvPr/>
        </p:nvSpPr>
        <p:spPr>
          <a:xfrm>
            <a:off x="457200" y="1035170"/>
            <a:ext cx="8031192" cy="3131388"/>
          </a:xfrm>
          <a:prstGeom prst="rect">
            <a:avLst/>
          </a:prstGeom>
        </p:spPr>
        <p:txBody>
          <a:bodyPr vert="horz" lIns="91440" tIns="45720" rIns="91440" bIns="45720" rtlCol="0">
            <a:normAutofit fontScale="47500" lnSpcReduction="20000"/>
          </a:bodyPr>
          <a:lstStyle>
            <a:lvl1pPr marL="342877" indent="-342877" algn="l" defTabSz="1371509" rtl="0" eaLnBrk="1" latinLnBrk="0" hangingPunct="1">
              <a:lnSpc>
                <a:spcPct val="100000"/>
              </a:lnSpc>
              <a:spcBef>
                <a:spcPts val="1500"/>
              </a:spcBef>
              <a:buFont typeface="Arial" panose="020B0604020202020204" pitchFamily="34" charset="0"/>
              <a:buChar char="•"/>
              <a:defRPr sz="3200" kern="1200">
                <a:solidFill>
                  <a:schemeClr val="tx1"/>
                </a:solidFill>
                <a:latin typeface="Aptos" panose="020B0004020202020204" pitchFamily="34" charset="0"/>
                <a:ea typeface="+mn-ea"/>
                <a:cs typeface="+mn-cs"/>
              </a:defRPr>
            </a:lvl1pPr>
            <a:lvl2pPr marL="1028631" indent="-342877" algn="l" defTabSz="1371509" rtl="0" eaLnBrk="1" latinLnBrk="0" hangingPunct="1">
              <a:lnSpc>
                <a:spcPct val="10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714386" indent="-342877" algn="l" defTabSz="1371509" rtl="0" eaLnBrk="1" latinLnBrk="0" hangingPunct="1">
              <a:lnSpc>
                <a:spcPct val="100000"/>
              </a:lnSpc>
              <a:spcBef>
                <a:spcPts val="75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2400140"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3085894"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SEC charges two investment advisers with making false and misleading statements about their use of artificial intelligence</a:t>
            </a:r>
          </a:p>
          <a:p>
            <a:pPr>
              <a:spcBef>
                <a:spcPts val="1200"/>
              </a:spcBef>
              <a:buClrTx/>
            </a:pPr>
            <a:r>
              <a:rPr kumimoji="0" lang="en-US" sz="3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Marketed to clients that they were using AI in certain ways when they were not (AI Washing)</a:t>
            </a:r>
            <a:endParaRPr kumimoji="0" lang="en-US" sz="29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lvl="1">
              <a:spcBef>
                <a:spcPts val="1200"/>
              </a:spcBef>
              <a:buClrTx/>
            </a:pPr>
            <a:r>
              <a:rPr kumimoji="0" lang="en-US" sz="3200" b="0"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rPr>
              <a:t>“[We] put collective data to work to make our artificial intelligence smarter so it can predict which companies and trends are about to make it big and invest in them before everyone else” </a:t>
            </a:r>
            <a:r>
              <a:rPr kumimoji="0" lang="en-US" sz="3200" b="1" i="0" u="none" strike="noStrike" kern="1200" cap="none" spc="0" normalizeH="0" baseline="0" noProof="0" dirty="0">
                <a:ln>
                  <a:noFill/>
                </a:ln>
                <a:solidFill>
                  <a:srgbClr val="00578A"/>
                </a:solidFill>
                <a:effectLst/>
                <a:uLnTx/>
                <a:uFillTx/>
                <a:latin typeface="Arial" panose="020B0604020202020204" pitchFamily="34" charset="0"/>
                <a:cs typeface="Arial" panose="020B0604020202020204" pitchFamily="34" charset="0"/>
              </a:rPr>
              <a:t>FALSE AND MISLEADING</a:t>
            </a:r>
          </a:p>
          <a:p>
            <a:pPr lvl="1">
              <a:spcBef>
                <a:spcPts val="1200"/>
              </a:spcBef>
              <a:buClrTx/>
            </a:pPr>
            <a:r>
              <a:rPr kumimoji="0" lang="en-US" sz="3200" b="0"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rPr>
              <a:t>“…First regulated AI financial advisor” </a:t>
            </a:r>
            <a:r>
              <a:rPr kumimoji="0" lang="en-US" sz="3200" b="1" i="0" u="none" strike="noStrike" kern="1200" cap="none" spc="0" normalizeH="0" baseline="0" noProof="0" dirty="0">
                <a:ln>
                  <a:noFill/>
                </a:ln>
                <a:solidFill>
                  <a:srgbClr val="00578A"/>
                </a:solidFill>
                <a:effectLst/>
                <a:uLnTx/>
                <a:uFillTx/>
                <a:latin typeface="Arial" panose="020B0604020202020204" pitchFamily="34" charset="0"/>
                <a:cs typeface="Arial" panose="020B0604020202020204" pitchFamily="34" charset="0"/>
              </a:rPr>
              <a:t>FALSE AND MISLEADING</a:t>
            </a:r>
          </a:p>
          <a:p>
            <a:pPr lvl="1">
              <a:spcBef>
                <a:spcPts val="1200"/>
              </a:spcBef>
              <a:buClrTx/>
            </a:pPr>
            <a:r>
              <a:rPr kumimoji="0" lang="en-US" sz="3200" b="0"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rPr>
              <a:t>…platform provides “[e]xpert AI-driven forecasts”</a:t>
            </a:r>
            <a:r>
              <a:rPr kumimoji="0" lang="en-US" sz="3200" b="1"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578A"/>
                </a:solidFill>
                <a:effectLst/>
                <a:uLnTx/>
                <a:uFillTx/>
                <a:latin typeface="Arial" panose="020B0604020202020204" pitchFamily="34" charset="0"/>
                <a:cs typeface="Arial" panose="020B0604020202020204" pitchFamily="34" charset="0"/>
              </a:rPr>
              <a:t>FALSE AND MISLEADING</a:t>
            </a:r>
            <a:endParaRPr kumimoji="0" lang="en-US" sz="3000" b="1"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endParaRPr>
          </a:p>
          <a:p>
            <a:pPr marL="342877" marR="0" lvl="0"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rPr>
              <a:t>$400,000 in combined civil penalties</a:t>
            </a:r>
            <a:endParaRPr kumimoji="0" lang="en-US" sz="3800" b="0" i="0" u="none" strike="noStrike" kern="1200" cap="none" spc="0" normalizeH="0" baseline="0" noProof="0" dirty="0">
              <a:ln>
                <a:noFill/>
              </a:ln>
              <a:solidFill>
                <a:srgbClr val="35393B"/>
              </a:solidFill>
              <a:effectLst/>
              <a:uLnTx/>
              <a:uFillTx/>
              <a:latin typeface="Arial" panose="020B0604020202020204" pitchFamily="34" charset="0"/>
              <a:cs typeface="Arial" panose="020B0604020202020204" pitchFamily="34" charset="0"/>
            </a:endParaRPr>
          </a:p>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hlinkClick r:id="rId2">
                  <a:extLst>
                    <a:ext uri="{A12FA001-AC4F-418D-AE19-62706E023703}">
                      <ahyp:hlinkClr xmlns:ahyp="http://schemas.microsoft.com/office/drawing/2018/hyperlinkcolor" val="tx"/>
                    </a:ext>
                  </a:extLst>
                </a:hlinkClick>
              </a:rPr>
              <a:t>https://www.sec.gov/news/press-release/2024-36</a:t>
            </a:r>
            <a:endParaRPr kumimoji="0" lang="en-US" sz="22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endParaRPr>
          </a:p>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IN" sz="3200" b="0" i="0" u="none" strike="noStrike" kern="1200" cap="none" spc="0" normalizeH="0" baseline="0" noProof="0" dirty="0">
              <a:ln>
                <a:noFill/>
              </a:ln>
              <a:solidFill>
                <a:srgbClr val="35393B"/>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614189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A7C4-6104-7978-6A48-BD3CAC2298B9}"/>
              </a:ext>
            </a:extLst>
          </p:cNvPr>
          <p:cNvSpPr>
            <a:spLocks noGrp="1"/>
          </p:cNvSpPr>
          <p:nvPr>
            <p:ph type="title"/>
          </p:nvPr>
        </p:nvSpPr>
        <p:spPr/>
        <p:txBody>
          <a:bodyPr/>
          <a:lstStyle/>
          <a:p>
            <a:r>
              <a:rPr lang="en-US" dirty="0"/>
              <a:t>Sample Enforcement Cases – April 12, 2024</a:t>
            </a:r>
          </a:p>
        </p:txBody>
      </p:sp>
      <p:sp>
        <p:nvSpPr>
          <p:cNvPr id="4" name="Text Placeholder 1">
            <a:extLst>
              <a:ext uri="{FF2B5EF4-FFF2-40B4-BE49-F238E27FC236}">
                <a16:creationId xmlns:a16="http://schemas.microsoft.com/office/drawing/2014/main" id="{10EB4F9F-634D-4D07-6DF2-C43ED602B3E4}"/>
              </a:ext>
            </a:extLst>
          </p:cNvPr>
          <p:cNvSpPr txBox="1">
            <a:spLocks/>
          </p:cNvSpPr>
          <p:nvPr/>
        </p:nvSpPr>
        <p:spPr>
          <a:xfrm>
            <a:off x="457201" y="1017915"/>
            <a:ext cx="8291208" cy="3381557"/>
          </a:xfrm>
          <a:prstGeom prst="rect">
            <a:avLst/>
          </a:prstGeom>
        </p:spPr>
        <p:txBody>
          <a:bodyPr vert="horz" lIns="91440" tIns="45720" rIns="91440" bIns="45720" rtlCol="0">
            <a:normAutofit fontScale="25000" lnSpcReduction="20000"/>
          </a:bodyPr>
          <a:lstStyle>
            <a:lvl1pPr marL="342877" indent="-342877" algn="l" defTabSz="1371509" rtl="0" eaLnBrk="1" latinLnBrk="0" hangingPunct="1">
              <a:lnSpc>
                <a:spcPct val="100000"/>
              </a:lnSpc>
              <a:spcBef>
                <a:spcPts val="1500"/>
              </a:spcBef>
              <a:buFont typeface="Arial" panose="020B0604020202020204" pitchFamily="34" charset="0"/>
              <a:buChar char="•"/>
              <a:defRPr sz="3200" kern="1200">
                <a:solidFill>
                  <a:schemeClr val="tx1"/>
                </a:solidFill>
                <a:latin typeface="Aptos" panose="020B0004020202020204" pitchFamily="34" charset="0"/>
                <a:ea typeface="+mn-ea"/>
                <a:cs typeface="+mn-cs"/>
              </a:defRPr>
            </a:lvl1pPr>
            <a:lvl2pPr marL="1028631" indent="-342877" algn="l" defTabSz="1371509" rtl="0" eaLnBrk="1" latinLnBrk="0" hangingPunct="1">
              <a:lnSpc>
                <a:spcPct val="10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714386" indent="-342877" algn="l" defTabSz="1371509" rtl="0" eaLnBrk="1" latinLnBrk="0" hangingPunct="1">
              <a:lnSpc>
                <a:spcPct val="100000"/>
              </a:lnSpc>
              <a:spcBef>
                <a:spcPts val="75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2400140"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3085894"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7200" b="0" i="0" u="none" strike="noStrike" kern="1200" cap="none" spc="0" normalizeH="0" baseline="0" noProof="0" dirty="0">
                <a:ln>
                  <a:noFill/>
                </a:ln>
                <a:solidFill>
                  <a:schemeClr val="accent1"/>
                </a:solidFill>
                <a:effectLst/>
                <a:uLnTx/>
                <a:uFillTx/>
                <a:latin typeface="+mn-lt"/>
                <a:ea typeface="+mn-ea"/>
                <a:cs typeface="+mn-cs"/>
              </a:rPr>
              <a:t>SEC charges </a:t>
            </a:r>
            <a:r>
              <a:rPr kumimoji="0" lang="en-US" sz="7200" b="1" i="1" u="none" strike="noStrike" kern="1200" cap="none" spc="0" normalizeH="0" baseline="0" noProof="0" dirty="0">
                <a:ln>
                  <a:noFill/>
                </a:ln>
                <a:solidFill>
                  <a:schemeClr val="accent1"/>
                </a:solidFill>
                <a:effectLst/>
                <a:uLnTx/>
                <a:uFillTx/>
                <a:latin typeface="+mn-lt"/>
                <a:ea typeface="+mn-ea"/>
                <a:cs typeface="+mn-cs"/>
              </a:rPr>
              <a:t>five investment advisers </a:t>
            </a:r>
            <a:r>
              <a:rPr kumimoji="0" lang="en-US" sz="7200" b="0" i="0" u="none" strike="noStrike" kern="1200" cap="none" spc="0" normalizeH="0" baseline="0" noProof="0" dirty="0">
                <a:ln>
                  <a:noFill/>
                </a:ln>
                <a:solidFill>
                  <a:schemeClr val="accent1"/>
                </a:solidFill>
                <a:effectLst/>
                <a:uLnTx/>
                <a:uFillTx/>
                <a:latin typeface="+mn-lt"/>
                <a:ea typeface="+mn-ea"/>
                <a:cs typeface="+mn-cs"/>
              </a:rPr>
              <a:t>for marketing rule violations</a:t>
            </a:r>
          </a:p>
          <a:p>
            <a:pPr marL="1028631" marR="0" lvl="1"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0070C0"/>
                </a:solidFill>
                <a:effectLst/>
                <a:uLnTx/>
                <a:uFillTx/>
                <a:latin typeface="+mn-lt"/>
                <a:ea typeface="+mn-ea"/>
                <a:cs typeface="+mn-cs"/>
              </a:rPr>
              <a:t>Hypothetical Performance advertising to the general public:</a:t>
            </a:r>
          </a:p>
          <a:p>
            <a:pPr marL="1714386" marR="0" lvl="2"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5600" b="0" i="0" u="none" strike="noStrike" kern="1200" cap="none" spc="0" normalizeH="0" baseline="0" noProof="0" dirty="0">
                <a:ln>
                  <a:noFill/>
                </a:ln>
                <a:solidFill>
                  <a:srgbClr val="35393B"/>
                </a:solidFill>
                <a:effectLst/>
                <a:uLnTx/>
                <a:uFillTx/>
                <a:latin typeface="+mn-lt"/>
                <a:ea typeface="+mn-ea"/>
                <a:cs typeface="+mn-cs"/>
              </a:rPr>
              <a:t>Not adopting and implementing policies and procedures reasonably designed to ensure that hypothetical performance was relative to the likely financial situation and investment objectives of each advertisement’s intended audience.</a:t>
            </a:r>
          </a:p>
          <a:p>
            <a:pPr marL="1028631" marR="0" lvl="1"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0070C0"/>
                </a:solidFill>
                <a:effectLst/>
                <a:uLnTx/>
                <a:uFillTx/>
                <a:latin typeface="+mn-lt"/>
                <a:ea typeface="+mn-ea"/>
                <a:cs typeface="+mn-cs"/>
              </a:rPr>
              <a:t>False and misleading model performance</a:t>
            </a:r>
          </a:p>
          <a:p>
            <a:pPr marL="1028631" marR="0" lvl="1"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0070C0"/>
                </a:solidFill>
                <a:effectLst/>
                <a:uLnTx/>
                <a:uFillTx/>
                <a:latin typeface="+mn-lt"/>
                <a:ea typeface="+mn-ea"/>
                <a:cs typeface="+mn-cs"/>
              </a:rPr>
              <a:t>Unable to substantiate performance shown in advertisements</a:t>
            </a:r>
          </a:p>
          <a:p>
            <a:pPr marL="1028631" marR="0" lvl="1"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0070C0"/>
                </a:solidFill>
                <a:effectLst/>
                <a:uLnTx/>
                <a:uFillTx/>
                <a:latin typeface="+mn-lt"/>
                <a:ea typeface="+mn-ea"/>
                <a:cs typeface="+mn-cs"/>
              </a:rPr>
              <a:t>Failing to enter into written agreements with people compensated for endorsements</a:t>
            </a:r>
          </a:p>
          <a:p>
            <a:pPr marL="342877" marR="0" lvl="0"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5600" b="0" i="0" u="none" strike="noStrike" kern="1200" cap="none" spc="0" normalizeH="0" baseline="0" noProof="0" dirty="0">
                <a:ln>
                  <a:noFill/>
                </a:ln>
                <a:solidFill>
                  <a:srgbClr val="35393B"/>
                </a:solidFill>
                <a:effectLst/>
                <a:uLnTx/>
                <a:uFillTx/>
                <a:latin typeface="+mn-lt"/>
                <a:ea typeface="+mn-ea"/>
                <a:cs typeface="+mn-cs"/>
              </a:rPr>
              <a:t>$200,000 in combined civil penalties</a:t>
            </a:r>
          </a:p>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hlinkClick r:id="rId2">
                  <a:extLst>
                    <a:ext uri="{A12FA001-AC4F-418D-AE19-62706E023703}">
                      <ahyp:hlinkClr xmlns:ahyp="http://schemas.microsoft.com/office/drawing/2018/hyperlinkcolor" val="tx"/>
                    </a:ext>
                  </a:extLst>
                </a:hlinkClick>
              </a:rPr>
              <a:t>https://www.sec.gov/news/press-release/2024-46</a:t>
            </a:r>
            <a:endParaRPr kumimoji="0" lang="en-US" sz="36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endParaRPr>
          </a:p>
          <a:p>
            <a:pPr marL="342877" marR="0" lvl="0" indent="-342877" algn="l" defTabSz="1371509" rtl="0" eaLnBrk="1" fontAlgn="auto" latinLnBrk="0" hangingPunct="1">
              <a:lnSpc>
                <a:spcPct val="100000"/>
              </a:lnSpc>
              <a:spcBef>
                <a:spcPts val="1500"/>
              </a:spcBef>
              <a:spcAft>
                <a:spcPts val="0"/>
              </a:spcAft>
              <a:buClrTx/>
              <a:buSzTx/>
              <a:buFont typeface="Arial" panose="020B0604020202020204" pitchFamily="34" charset="0"/>
              <a:buChar char="•"/>
              <a:tabLst/>
              <a:defRPr/>
            </a:pPr>
            <a:endParaRPr kumimoji="0" lang="en-IN" sz="3200" b="0" i="0" u="none" strike="noStrike" kern="1200" cap="none" spc="0" normalizeH="0" baseline="0" noProof="0" dirty="0">
              <a:ln>
                <a:noFill/>
              </a:ln>
              <a:solidFill>
                <a:srgbClr val="04486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179327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285D-2FDF-B516-DF1A-9CE24D883183}"/>
              </a:ext>
            </a:extLst>
          </p:cNvPr>
          <p:cNvSpPr>
            <a:spLocks noGrp="1"/>
          </p:cNvSpPr>
          <p:nvPr>
            <p:ph type="title"/>
          </p:nvPr>
        </p:nvSpPr>
        <p:spPr>
          <a:xfrm>
            <a:off x="457200" y="399496"/>
            <a:ext cx="8291209" cy="457200"/>
          </a:xfrm>
        </p:spPr>
        <p:txBody>
          <a:bodyPr/>
          <a:lstStyle/>
          <a:p>
            <a:r>
              <a:rPr lang="en-US" dirty="0"/>
              <a:t>Sample Enforcement Cases – </a:t>
            </a:r>
          </a:p>
        </p:txBody>
      </p:sp>
      <p:sp>
        <p:nvSpPr>
          <p:cNvPr id="4" name="Text Placeholder 1">
            <a:extLst>
              <a:ext uri="{FF2B5EF4-FFF2-40B4-BE49-F238E27FC236}">
                <a16:creationId xmlns:a16="http://schemas.microsoft.com/office/drawing/2014/main" id="{474D7767-BCDF-83A2-D54C-AD702842CDEE}"/>
              </a:ext>
            </a:extLst>
          </p:cNvPr>
          <p:cNvSpPr txBox="1">
            <a:spLocks/>
          </p:cNvSpPr>
          <p:nvPr/>
        </p:nvSpPr>
        <p:spPr>
          <a:xfrm>
            <a:off x="457200" y="998893"/>
            <a:ext cx="8291209" cy="3383326"/>
          </a:xfrm>
          <a:prstGeom prst="rect">
            <a:avLst/>
          </a:prstGeom>
        </p:spPr>
        <p:txBody>
          <a:bodyPr vert="horz" lIns="91440" tIns="45720" rIns="91440" bIns="45720" rtlCol="0">
            <a:normAutofit fontScale="40000" lnSpcReduction="20000"/>
          </a:bodyPr>
          <a:lstStyle>
            <a:lvl1pPr marL="342877" indent="-342877" algn="l" defTabSz="1371509" rtl="0" eaLnBrk="1" latinLnBrk="0" hangingPunct="1">
              <a:lnSpc>
                <a:spcPct val="100000"/>
              </a:lnSpc>
              <a:spcBef>
                <a:spcPts val="1500"/>
              </a:spcBef>
              <a:buFont typeface="Arial" panose="020B0604020202020204" pitchFamily="34" charset="0"/>
              <a:buChar char="•"/>
              <a:defRPr sz="3200" kern="1200">
                <a:solidFill>
                  <a:schemeClr val="tx1"/>
                </a:solidFill>
                <a:latin typeface="Aptos" panose="020B0004020202020204" pitchFamily="34" charset="0"/>
                <a:ea typeface="+mn-ea"/>
                <a:cs typeface="+mn-cs"/>
              </a:defRPr>
            </a:lvl1pPr>
            <a:lvl2pPr marL="1028631" indent="-342877" algn="l" defTabSz="1371509" rtl="0" eaLnBrk="1" latinLnBrk="0" hangingPunct="1">
              <a:lnSpc>
                <a:spcPct val="10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714386" indent="-342877" algn="l" defTabSz="1371509" rtl="0" eaLnBrk="1" latinLnBrk="0" hangingPunct="1">
              <a:lnSpc>
                <a:spcPct val="100000"/>
              </a:lnSpc>
              <a:spcBef>
                <a:spcPts val="75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2400140"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3085894" indent="-342877" algn="l" defTabSz="1371509" rtl="0" eaLnBrk="1" latinLnBrk="0" hangingPunct="1">
              <a:lnSpc>
                <a:spcPct val="100000"/>
              </a:lnSpc>
              <a:spcBef>
                <a:spcPts val="75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509"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5000" b="0" i="0" u="none" strike="noStrike" kern="1200" cap="none" spc="0" normalizeH="0" baseline="0" noProof="0" dirty="0">
                <a:ln>
                  <a:noFill/>
                </a:ln>
                <a:solidFill>
                  <a:schemeClr val="accent1"/>
                </a:solidFill>
                <a:effectLst/>
                <a:uLnTx/>
                <a:uFillTx/>
                <a:latin typeface="+mn-lt"/>
                <a:ea typeface="+mn-ea"/>
                <a:cs typeface="+mn-cs"/>
              </a:rPr>
              <a:t>SEC charges </a:t>
            </a:r>
            <a:r>
              <a:rPr kumimoji="0" lang="en-US" sz="5000" b="1" i="1" u="none" strike="noStrike" kern="1200" cap="none" spc="0" normalizeH="0" baseline="0" noProof="0" dirty="0">
                <a:ln>
                  <a:noFill/>
                </a:ln>
                <a:solidFill>
                  <a:schemeClr val="accent1"/>
                </a:solidFill>
                <a:effectLst/>
                <a:uLnTx/>
                <a:uFillTx/>
                <a:latin typeface="+mn-lt"/>
                <a:ea typeface="+mn-ea"/>
                <a:cs typeface="+mn-cs"/>
              </a:rPr>
              <a:t>nine investment advisers </a:t>
            </a:r>
            <a:r>
              <a:rPr kumimoji="0" lang="en-US" sz="5000" b="0" i="0" u="none" strike="noStrike" kern="1200" cap="none" spc="0" normalizeH="0" baseline="0" noProof="0" dirty="0">
                <a:ln>
                  <a:noFill/>
                </a:ln>
                <a:solidFill>
                  <a:schemeClr val="accent1"/>
                </a:solidFill>
                <a:effectLst/>
                <a:uLnTx/>
                <a:uFillTx/>
                <a:latin typeface="+mn-lt"/>
                <a:ea typeface="+mn-ea"/>
                <a:cs typeface="+mn-cs"/>
              </a:rPr>
              <a:t>in ongoing sweep into marketing rule violations</a:t>
            </a:r>
          </a:p>
          <a:p>
            <a:pPr marL="1028631" marR="0" lvl="1" indent="-342877" algn="l" defTabSz="1371509"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007CC0"/>
                </a:solidFill>
                <a:effectLst/>
                <a:uLnTx/>
                <a:uFillTx/>
                <a:latin typeface="+mn-lt"/>
                <a:ea typeface="+mn-ea"/>
                <a:cs typeface="+mn-cs"/>
              </a:rPr>
              <a:t>Untrue Statements Regarding Third-Party Ratings</a:t>
            </a:r>
            <a:r>
              <a:rPr kumimoji="0" lang="en-US" sz="3500" b="0" i="0" u="none" strike="noStrike" kern="1200" cap="none" spc="0" normalizeH="0" baseline="0" noProof="0" dirty="0">
                <a:ln>
                  <a:noFill/>
                </a:ln>
                <a:solidFill>
                  <a:srgbClr val="35393B"/>
                </a:solidFill>
                <a:effectLst/>
                <a:uLnTx/>
                <a:uFillTx/>
                <a:latin typeface="+mn-lt"/>
                <a:ea typeface="+mn-ea"/>
                <a:cs typeface="+mn-cs"/>
              </a:rPr>
              <a:t>; Not disclosing date of rating and period covered, claiming to be members of an organization that does not exist.</a:t>
            </a:r>
          </a:p>
          <a:p>
            <a:pPr marL="1028631" marR="0" lvl="1" indent="-342877" algn="l" defTabSz="1371509"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007CC0"/>
                </a:solidFill>
                <a:effectLst/>
                <a:uLnTx/>
                <a:uFillTx/>
                <a:latin typeface="+mn-lt"/>
                <a:ea typeface="+mn-ea"/>
                <a:cs typeface="+mn-cs"/>
              </a:rPr>
              <a:t>Not being able to substantiate ADV claim(s) of “eliminating conflicts of interest” or providing advice “free of conflicts”</a:t>
            </a:r>
          </a:p>
          <a:p>
            <a:pPr marL="1028631" marR="0" lvl="1" indent="-342877" algn="l" defTabSz="1371509"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007CC0"/>
                </a:solidFill>
                <a:effectLst/>
                <a:uLnTx/>
                <a:uFillTx/>
                <a:latin typeface="+mn-lt"/>
                <a:ea typeface="+mn-ea"/>
                <a:cs typeface="+mn-cs"/>
              </a:rPr>
              <a:t>Testimonials that did not come from current clients</a:t>
            </a:r>
          </a:p>
          <a:p>
            <a:pPr marL="1028631" marR="0" lvl="1" indent="-342877" algn="l" defTabSz="1371509"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007CC0"/>
                </a:solidFill>
                <a:effectLst/>
                <a:uLnTx/>
                <a:uFillTx/>
                <a:latin typeface="+mn-lt"/>
                <a:ea typeface="+mn-ea"/>
                <a:cs typeface="+mn-cs"/>
              </a:rPr>
              <a:t>Paid endorsements that did not disclose payment details</a:t>
            </a:r>
            <a:endParaRPr kumimoji="0" lang="en-US" sz="3200" b="1" i="0" u="none" strike="noStrike" kern="1200" cap="none" spc="0" normalizeH="0" baseline="0" noProof="0" dirty="0">
              <a:ln>
                <a:noFill/>
              </a:ln>
              <a:solidFill>
                <a:srgbClr val="35393B"/>
              </a:solidFill>
              <a:effectLst/>
              <a:uLnTx/>
              <a:uFillTx/>
              <a:latin typeface="+mn-lt"/>
              <a:ea typeface="+mn-ea"/>
              <a:cs typeface="+mn-cs"/>
            </a:endParaRPr>
          </a:p>
          <a:p>
            <a:pPr marL="342877" marR="0" lvl="0"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35393B"/>
                </a:solidFill>
                <a:effectLst/>
                <a:uLnTx/>
                <a:uFillTx/>
                <a:latin typeface="+mn-lt"/>
                <a:ea typeface="+mn-ea"/>
                <a:cs typeface="+mn-cs"/>
              </a:rPr>
              <a:t>$1,240,000 in combined civil penalties</a:t>
            </a:r>
          </a:p>
          <a:p>
            <a:pPr marL="342877" marR="0" lvl="0" indent="-342877" algn="l" defTabSz="1371509"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l" defTabSz="1371509"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hlinkClick r:id="" action="ppaction://noaction">
                  <a:extLst>
                    <a:ext uri="{A12FA001-AC4F-418D-AE19-62706E023703}">
                      <ahyp:hlinkClr xmlns:ahyp="http://schemas.microsoft.com/office/drawing/2018/hyperlinkcolor" val="tx"/>
                    </a:ext>
                  </a:extLst>
                </a:hlinkClick>
              </a:rPr>
              <a:t>https://www.sec.gov/newsroom/press-releases/2024-121</a:t>
            </a:r>
            <a:endParaRPr kumimoji="0" lang="en-US" sz="28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endParaRPr>
          </a:p>
          <a:p>
            <a:pPr marL="342877" marR="0" lvl="0" indent="-342877" algn="l" defTabSz="1371509" rtl="0" eaLnBrk="1" fontAlgn="auto" latinLnBrk="0" hangingPunct="1">
              <a:lnSpc>
                <a:spcPct val="100000"/>
              </a:lnSpc>
              <a:spcBef>
                <a:spcPts val="1500"/>
              </a:spcBef>
              <a:spcAft>
                <a:spcPts val="0"/>
              </a:spcAft>
              <a:buClrTx/>
              <a:buSzTx/>
              <a:buFont typeface="Arial" panose="020B0604020202020204" pitchFamily="34" charset="0"/>
              <a:buChar char="•"/>
              <a:tabLst/>
              <a:defRPr/>
            </a:pPr>
            <a:endParaRPr kumimoji="0" lang="en-IN" sz="3200" b="0" i="0" u="none" strike="noStrike" kern="1200" cap="none" spc="0" normalizeH="0" baseline="0" noProof="0" dirty="0">
              <a:ln>
                <a:noFill/>
              </a:ln>
              <a:solidFill>
                <a:srgbClr val="04486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338410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4D4DF9-1C23-8174-6D13-F46C544BE137}"/>
              </a:ext>
            </a:extLst>
          </p:cNvPr>
          <p:cNvPicPr>
            <a:picLocks noChangeAspect="1"/>
          </p:cNvPicPr>
          <p:nvPr/>
        </p:nvPicPr>
        <p:blipFill>
          <a:blip r:embed="rId2"/>
          <a:stretch>
            <a:fillRect/>
          </a:stretch>
        </p:blipFill>
        <p:spPr>
          <a:xfrm>
            <a:off x="7395112" y="1733910"/>
            <a:ext cx="1485245" cy="2251494"/>
          </a:xfrm>
          <a:prstGeom prst="rect">
            <a:avLst/>
          </a:prstGeom>
        </p:spPr>
      </p:pic>
      <p:sp>
        <p:nvSpPr>
          <p:cNvPr id="4" name="Title 3">
            <a:extLst>
              <a:ext uri="{FF2B5EF4-FFF2-40B4-BE49-F238E27FC236}">
                <a16:creationId xmlns:a16="http://schemas.microsoft.com/office/drawing/2014/main" id="{C45C42D1-4D35-662F-3A1E-649BCA2F69D2}"/>
              </a:ext>
            </a:extLst>
          </p:cNvPr>
          <p:cNvSpPr>
            <a:spLocks noGrp="1"/>
          </p:cNvSpPr>
          <p:nvPr>
            <p:ph type="title"/>
          </p:nvPr>
        </p:nvSpPr>
        <p:spPr/>
        <p:txBody>
          <a:bodyPr/>
          <a:lstStyle/>
          <a:p>
            <a:r>
              <a:rPr lang="en-US" dirty="0"/>
              <a:t>IA Marketing Best Practices</a:t>
            </a:r>
          </a:p>
        </p:txBody>
      </p:sp>
      <p:sp>
        <p:nvSpPr>
          <p:cNvPr id="5" name="Text Placeholder 4">
            <a:extLst>
              <a:ext uri="{FF2B5EF4-FFF2-40B4-BE49-F238E27FC236}">
                <a16:creationId xmlns:a16="http://schemas.microsoft.com/office/drawing/2014/main" id="{8E3F14FF-A952-6735-3BE5-81B7F9F7BA66}"/>
              </a:ext>
            </a:extLst>
          </p:cNvPr>
          <p:cNvSpPr>
            <a:spLocks noGrp="1"/>
          </p:cNvSpPr>
          <p:nvPr>
            <p:ph type="body" idx="1"/>
          </p:nvPr>
        </p:nvSpPr>
        <p:spPr>
          <a:xfrm>
            <a:off x="457197" y="926507"/>
            <a:ext cx="7082289" cy="3945633"/>
          </a:xfrm>
        </p:spPr>
        <p:txBody>
          <a:bodyPr/>
          <a:lstStyle/>
          <a:p>
            <a:r>
              <a:rPr lang="en-US" sz="1600" dirty="0"/>
              <a:t>Recognize that info included in responses to </a:t>
            </a:r>
            <a:r>
              <a:rPr lang="en-US" sz="1600" kern="1200" dirty="0">
                <a:solidFill>
                  <a:srgbClr val="007CC0"/>
                </a:solidFill>
                <a:latin typeface="Arial" panose="020B0604020202020204" pitchFamily="34" charset="0"/>
                <a:ea typeface="+mn-ea"/>
                <a:cs typeface="Arial" panose="020B0604020202020204" pitchFamily="34" charset="0"/>
              </a:rPr>
              <a:t>RFPs and DDQs </a:t>
            </a:r>
            <a:r>
              <a:rPr lang="en-US" sz="1600" dirty="0"/>
              <a:t>can become an “advertisement.”</a:t>
            </a:r>
          </a:p>
          <a:p>
            <a:r>
              <a:rPr lang="en-US" sz="1600" dirty="0"/>
              <a:t>Consider whether </a:t>
            </a:r>
            <a:r>
              <a:rPr lang="en-US" sz="1600" kern="1200" dirty="0">
                <a:solidFill>
                  <a:srgbClr val="007CC0"/>
                </a:solidFill>
                <a:latin typeface="Arial" panose="020B0604020202020204" pitchFamily="34" charset="0"/>
                <a:ea typeface="+mn-ea"/>
                <a:cs typeface="Arial" panose="020B0604020202020204" pitchFamily="34" charset="0"/>
              </a:rPr>
              <a:t>omitting details </a:t>
            </a:r>
            <a:r>
              <a:rPr lang="en-US" sz="1600" dirty="0"/>
              <a:t>from marketing changes the message.</a:t>
            </a:r>
          </a:p>
          <a:p>
            <a:r>
              <a:rPr lang="en-US" sz="1600" dirty="0"/>
              <a:t>Identify </a:t>
            </a:r>
            <a:r>
              <a:rPr lang="en-US" sz="1600" kern="1200" dirty="0">
                <a:solidFill>
                  <a:srgbClr val="007CC0"/>
                </a:solidFill>
                <a:latin typeface="Arial" panose="020B0604020202020204" pitchFamily="34" charset="0"/>
                <a:ea typeface="+mn-ea"/>
                <a:cs typeface="Arial" panose="020B0604020202020204" pitchFamily="34" charset="0"/>
              </a:rPr>
              <a:t>lead generation sources </a:t>
            </a:r>
            <a:r>
              <a:rPr lang="en-US" sz="1600" dirty="0"/>
              <a:t>and determine whether anything of value is provided in exchange for client referrals.</a:t>
            </a:r>
          </a:p>
          <a:p>
            <a:r>
              <a:rPr lang="en-US" sz="1600" dirty="0"/>
              <a:t>Ensure that any material claims made in marketing can be </a:t>
            </a:r>
            <a:r>
              <a:rPr lang="en-US" sz="1600" kern="1200" dirty="0">
                <a:solidFill>
                  <a:srgbClr val="007CC0"/>
                </a:solidFill>
                <a:latin typeface="Arial" panose="020B0604020202020204" pitchFamily="34" charset="0"/>
                <a:ea typeface="+mn-ea"/>
                <a:cs typeface="Arial" panose="020B0604020202020204" pitchFamily="34" charset="0"/>
              </a:rPr>
              <a:t>substantiated</a:t>
            </a:r>
            <a:r>
              <a:rPr lang="en-US" sz="1600" dirty="0"/>
              <a:t>.</a:t>
            </a:r>
          </a:p>
          <a:p>
            <a:r>
              <a:rPr lang="en-US" sz="1600" dirty="0"/>
              <a:t>Consider the </a:t>
            </a:r>
            <a:r>
              <a:rPr lang="en-US" sz="1600" kern="1200" dirty="0">
                <a:solidFill>
                  <a:srgbClr val="007CC0"/>
                </a:solidFill>
                <a:latin typeface="Arial" panose="020B0604020202020204" pitchFamily="34" charset="0"/>
                <a:ea typeface="+mn-ea"/>
                <a:cs typeface="Arial" panose="020B0604020202020204" pitchFamily="34" charset="0"/>
              </a:rPr>
              <a:t>nature and sophistication </a:t>
            </a:r>
            <a:r>
              <a:rPr lang="en-US" sz="1600" dirty="0"/>
              <a:t>of the intended (or likely) audience of any marketing materials.</a:t>
            </a:r>
          </a:p>
          <a:p>
            <a:r>
              <a:rPr lang="en-US" sz="1600" dirty="0"/>
              <a:t>Verify </a:t>
            </a:r>
            <a:r>
              <a:rPr lang="en-US" sz="1600" kern="1200" dirty="0">
                <a:solidFill>
                  <a:srgbClr val="007CC0"/>
                </a:solidFill>
                <a:latin typeface="Arial" panose="020B0604020202020204" pitchFamily="34" charset="0"/>
                <a:ea typeface="+mn-ea"/>
                <a:cs typeface="Arial" panose="020B0604020202020204" pitchFamily="34" charset="0"/>
              </a:rPr>
              <a:t>information provided by third-parties </a:t>
            </a:r>
            <a:r>
              <a:rPr lang="en-US" sz="1600" dirty="0"/>
              <a:t>that is included in firm marketing materials.</a:t>
            </a:r>
          </a:p>
          <a:p>
            <a:r>
              <a:rPr lang="en-US" sz="1600" kern="1200" dirty="0">
                <a:solidFill>
                  <a:srgbClr val="007CC0"/>
                </a:solidFill>
                <a:latin typeface="Arial" panose="020B0604020202020204" pitchFamily="34" charset="0"/>
                <a:ea typeface="+mn-ea"/>
                <a:cs typeface="Arial" panose="020B0604020202020204" pitchFamily="34" charset="0"/>
              </a:rPr>
              <a:t>Do not edit/sort/curate third-party posts </a:t>
            </a:r>
            <a:r>
              <a:rPr lang="en-US" sz="1600" dirty="0"/>
              <a:t>on firm-controlled social media.</a:t>
            </a:r>
          </a:p>
          <a:p>
            <a:r>
              <a:rPr lang="en-US" sz="1600" dirty="0"/>
              <a:t>Ensure marketing materials reviewed and </a:t>
            </a:r>
            <a:r>
              <a:rPr lang="en-US" sz="1600" kern="1200" dirty="0">
                <a:solidFill>
                  <a:srgbClr val="007CC0"/>
                </a:solidFill>
                <a:latin typeface="Arial" panose="020B0604020202020204" pitchFamily="34" charset="0"/>
                <a:ea typeface="+mn-ea"/>
                <a:cs typeface="Arial" panose="020B0604020202020204" pitchFamily="34" charset="0"/>
              </a:rPr>
              <a:t>approved by the CCO</a:t>
            </a:r>
            <a:r>
              <a:rPr lang="en-US" sz="1600" dirty="0"/>
              <a:t>, or other person designated by your firm’s policies prior to use.</a:t>
            </a:r>
          </a:p>
        </p:txBody>
      </p:sp>
    </p:spTree>
    <p:extLst>
      <p:ext uri="{BB962C8B-B14F-4D97-AF65-F5344CB8AC3E}">
        <p14:creationId xmlns:p14="http://schemas.microsoft.com/office/powerpoint/2010/main" val="335606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6"/>
          <p:cNvSpPr txBox="1">
            <a:spLocks noGrp="1"/>
          </p:cNvSpPr>
          <p:nvPr>
            <p:ph type="sldNum" idx="4294967295"/>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2" name="Title 4">
            <a:extLst>
              <a:ext uri="{FF2B5EF4-FFF2-40B4-BE49-F238E27FC236}">
                <a16:creationId xmlns:a16="http://schemas.microsoft.com/office/drawing/2014/main" id="{8AA89756-421E-89BB-229D-DB4256F0A5AA}"/>
              </a:ext>
            </a:extLst>
          </p:cNvPr>
          <p:cNvSpPr>
            <a:spLocks noGrp="1"/>
          </p:cNvSpPr>
          <p:nvPr>
            <p:ph type="title"/>
          </p:nvPr>
        </p:nvSpPr>
        <p:spPr>
          <a:xfrm>
            <a:off x="457200" y="457200"/>
            <a:ext cx="4733925" cy="457200"/>
          </a:xfrm>
        </p:spPr>
        <p:txBody>
          <a:bodyPr wrap="square" anchor="t">
            <a:normAutofit/>
          </a:bodyPr>
          <a:lstStyle/>
          <a:p>
            <a:r>
              <a:rPr lang="en-US" b="1" dirty="0"/>
              <a:t>Advertising Health Insurance</a:t>
            </a:r>
          </a:p>
        </p:txBody>
      </p:sp>
      <p:pic>
        <p:nvPicPr>
          <p:cNvPr id="3" name="Picture 2" descr="123 Insurance Advert - insurance">
            <a:extLst>
              <a:ext uri="{FF2B5EF4-FFF2-40B4-BE49-F238E27FC236}">
                <a16:creationId xmlns:a16="http://schemas.microsoft.com/office/drawing/2014/main" id="{4F3F5753-D1F7-C2F3-C839-29D1A839D1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5986" y="457200"/>
            <a:ext cx="2860814" cy="3703320"/>
          </a:xfrm>
          <a:prstGeom prst="rect">
            <a:avLst/>
          </a:prstGeom>
          <a:solidFill>
            <a:srgbClr val="FFFFFF"/>
          </a:solidFill>
        </p:spPr>
      </p:pic>
      <p:sp>
        <p:nvSpPr>
          <p:cNvPr id="5" name="Content Placeholder 5">
            <a:extLst>
              <a:ext uri="{FF2B5EF4-FFF2-40B4-BE49-F238E27FC236}">
                <a16:creationId xmlns:a16="http://schemas.microsoft.com/office/drawing/2014/main" id="{CF17AD5F-BACC-DB71-E13B-1C91272B8000}"/>
              </a:ext>
            </a:extLst>
          </p:cNvPr>
          <p:cNvSpPr>
            <a:spLocks noGrp="1"/>
          </p:cNvSpPr>
          <p:nvPr>
            <p:ph type="body" idx="1"/>
          </p:nvPr>
        </p:nvSpPr>
        <p:spPr>
          <a:xfrm>
            <a:off x="457200" y="1121869"/>
            <a:ext cx="4733925" cy="3246438"/>
          </a:xfrm>
        </p:spPr>
        <p:txBody>
          <a:bodyPr wrap="square" anchor="t">
            <a:normAutofit/>
          </a:bodyPr>
          <a:lstStyle/>
          <a:p>
            <a:r>
              <a:rPr lang="en-US" sz="2000" dirty="0"/>
              <a:t>	</a:t>
            </a:r>
            <a:r>
              <a:rPr lang="en-US" sz="2200" dirty="0"/>
              <a:t>Health insurers are held to a higher standard</a:t>
            </a:r>
          </a:p>
          <a:p>
            <a:r>
              <a:rPr lang="en-US" sz="2200" dirty="0"/>
              <a:t>	Nearly every state has adopted either the NAIC’s Model Regulation or some version of it – which makes clear that you cannot use fear tactics to induce a consumer to purchase insurance.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6"/>
          <p:cNvSpPr txBox="1">
            <a:spLocks noGrp="1"/>
          </p:cNvSpPr>
          <p:nvPr>
            <p:ph type="sldNum" idx="4294967295"/>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dirty="0"/>
          </a:p>
        </p:txBody>
      </p:sp>
      <p:sp>
        <p:nvSpPr>
          <p:cNvPr id="2" name="Title 1">
            <a:extLst>
              <a:ext uri="{FF2B5EF4-FFF2-40B4-BE49-F238E27FC236}">
                <a16:creationId xmlns:a16="http://schemas.microsoft.com/office/drawing/2014/main" id="{B19AC5B9-FF89-F113-3AD2-030E0AA2DFD2}"/>
              </a:ext>
            </a:extLst>
          </p:cNvPr>
          <p:cNvSpPr>
            <a:spLocks noGrp="1"/>
          </p:cNvSpPr>
          <p:nvPr>
            <p:ph type="title"/>
          </p:nvPr>
        </p:nvSpPr>
        <p:spPr>
          <a:xfrm>
            <a:off x="457200" y="165005"/>
            <a:ext cx="4733925" cy="391885"/>
          </a:xfrm>
        </p:spPr>
        <p:txBody>
          <a:bodyPr/>
          <a:lstStyle/>
          <a:p>
            <a:r>
              <a:rPr lang="en-US" b="1" dirty="0"/>
              <a:t>Advertising for Insurance…</a:t>
            </a:r>
          </a:p>
        </p:txBody>
      </p:sp>
      <p:sp>
        <p:nvSpPr>
          <p:cNvPr id="4" name="Content Placeholder 2">
            <a:extLst>
              <a:ext uri="{FF2B5EF4-FFF2-40B4-BE49-F238E27FC236}">
                <a16:creationId xmlns:a16="http://schemas.microsoft.com/office/drawing/2014/main" id="{B35FD996-730D-024A-22AD-97E4A5700F94}"/>
              </a:ext>
            </a:extLst>
          </p:cNvPr>
          <p:cNvSpPr>
            <a:spLocks noGrp="1"/>
          </p:cNvSpPr>
          <p:nvPr>
            <p:ph type="body" idx="1"/>
          </p:nvPr>
        </p:nvSpPr>
        <p:spPr>
          <a:xfrm>
            <a:off x="457200" y="732810"/>
            <a:ext cx="4733925" cy="3361621"/>
          </a:xfrm>
        </p:spPr>
        <p:txBody>
          <a:bodyPr>
            <a:normAutofit/>
          </a:bodyPr>
          <a:lstStyle/>
          <a:p>
            <a:pPr marL="0" indent="0">
              <a:spcBef>
                <a:spcPts val="450"/>
              </a:spcBef>
              <a:spcAft>
                <a:spcPts val="450"/>
              </a:spcAft>
              <a:buNone/>
            </a:pPr>
            <a:r>
              <a:rPr lang="en-US" sz="1100" dirty="0"/>
              <a:t>An advertisement, including invitations to inquire or invitations to contract, shall not employ devices that are designed to create undue fear or anxiety in the minds of those to whom they are directed. </a:t>
            </a:r>
          </a:p>
          <a:p>
            <a:pPr>
              <a:spcBef>
                <a:spcPts val="450"/>
              </a:spcBef>
              <a:spcAft>
                <a:spcPts val="450"/>
              </a:spcAft>
            </a:pPr>
            <a:r>
              <a:rPr lang="en-US" sz="1100" dirty="0"/>
              <a:t>	The use of phrases such as “cancer kills somebody every two minutes” and “total number of accidents” without reference to the total population from which the statistics are drawn.</a:t>
            </a:r>
          </a:p>
          <a:p>
            <a:pPr>
              <a:spcBef>
                <a:spcPts val="450"/>
              </a:spcBef>
              <a:spcAft>
                <a:spcPts val="450"/>
              </a:spcAft>
            </a:pPr>
            <a:r>
              <a:rPr lang="en-US" sz="1100" dirty="0"/>
              <a:t>	The use of phrases such as “the finest kind of treatment,” implying that the treatment would be unavailable without insurance. </a:t>
            </a:r>
          </a:p>
          <a:p>
            <a:pPr>
              <a:spcBef>
                <a:spcPts val="450"/>
              </a:spcBef>
              <a:spcAft>
                <a:spcPts val="450"/>
              </a:spcAft>
            </a:pPr>
            <a:r>
              <a:rPr lang="en-US" sz="1100" dirty="0"/>
              <a:t>	The use of images that unduly emphasize automobile accidents, disabled persons or persons confined in beds who are in obvious distress, persons receiving hospital or medical bills or persons being evicted from their homes due to their medical bills.</a:t>
            </a:r>
          </a:p>
          <a:p>
            <a:pPr>
              <a:spcBef>
                <a:spcPts val="450"/>
              </a:spcBef>
              <a:spcAft>
                <a:spcPts val="450"/>
              </a:spcAft>
            </a:pPr>
            <a:r>
              <a:rPr lang="en-US" sz="1100" dirty="0"/>
              <a:t>	The use of phrases or devices that imply that long sicknesses or hospital stays are common among the elderly.</a:t>
            </a:r>
          </a:p>
          <a:p>
            <a:pPr marL="0" indent="0" algn="r">
              <a:spcBef>
                <a:spcPts val="450"/>
              </a:spcBef>
              <a:spcAft>
                <a:spcPts val="450"/>
              </a:spcAft>
              <a:buNone/>
            </a:pPr>
            <a:r>
              <a:rPr lang="en-US" sz="1100" i="1" dirty="0"/>
              <a:t>NAIC Model Regulation 040 (Advertisements of Accident and Sickness)</a:t>
            </a:r>
          </a:p>
        </p:txBody>
      </p:sp>
      <p:pic>
        <p:nvPicPr>
          <p:cNvPr id="5" name="Picture 4">
            <a:extLst>
              <a:ext uri="{FF2B5EF4-FFF2-40B4-BE49-F238E27FC236}">
                <a16:creationId xmlns:a16="http://schemas.microsoft.com/office/drawing/2014/main" id="{758AA494-C719-B043-AA55-BB94B922743B}"/>
              </a:ext>
            </a:extLst>
          </p:cNvPr>
          <p:cNvPicPr>
            <a:picLocks noChangeAspect="1"/>
          </p:cNvPicPr>
          <p:nvPr/>
        </p:nvPicPr>
        <p:blipFill>
          <a:blip r:embed="rId3"/>
          <a:stretch>
            <a:fillRect/>
          </a:stretch>
        </p:blipFill>
        <p:spPr>
          <a:xfrm>
            <a:off x="5598468" y="300019"/>
            <a:ext cx="2933300" cy="36568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7"/>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dirty="0"/>
          </a:p>
        </p:txBody>
      </p:sp>
      <p:pic>
        <p:nvPicPr>
          <p:cNvPr id="2" name="Picture 2" descr="8 Amazing Insurance Marketing Postcards for Agents and Brokers">
            <a:extLst>
              <a:ext uri="{FF2B5EF4-FFF2-40B4-BE49-F238E27FC236}">
                <a16:creationId xmlns:a16="http://schemas.microsoft.com/office/drawing/2014/main" id="{5BFCBDC6-8769-B1F2-D5E2-B26567DA1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801" y="1072158"/>
            <a:ext cx="3982673" cy="28144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D2B9E01-42FD-3FFB-4EED-124AF9AFA8A5}"/>
              </a:ext>
            </a:extLst>
          </p:cNvPr>
          <p:cNvSpPr>
            <a:spLocks noGrp="1"/>
          </p:cNvSpPr>
          <p:nvPr>
            <p:ph type="title"/>
          </p:nvPr>
        </p:nvSpPr>
        <p:spPr>
          <a:xfrm>
            <a:off x="457200" y="271360"/>
            <a:ext cx="5075304" cy="457200"/>
          </a:xfrm>
        </p:spPr>
        <p:txBody>
          <a:bodyPr/>
          <a:lstStyle/>
          <a:p>
            <a:r>
              <a:rPr lang="en-US" b="1" dirty="0"/>
              <a:t>Introductory or Special Offers</a:t>
            </a:r>
          </a:p>
        </p:txBody>
      </p:sp>
      <p:sp>
        <p:nvSpPr>
          <p:cNvPr id="4" name="Content Placeholder 2">
            <a:extLst>
              <a:ext uri="{FF2B5EF4-FFF2-40B4-BE49-F238E27FC236}">
                <a16:creationId xmlns:a16="http://schemas.microsoft.com/office/drawing/2014/main" id="{40FA27C1-1D0B-AECA-02CD-19F202F35E4F}"/>
              </a:ext>
            </a:extLst>
          </p:cNvPr>
          <p:cNvSpPr>
            <a:spLocks noGrp="1"/>
          </p:cNvSpPr>
          <p:nvPr>
            <p:ph type="body" idx="1"/>
          </p:nvPr>
        </p:nvSpPr>
        <p:spPr>
          <a:xfrm>
            <a:off x="457200" y="927100"/>
            <a:ext cx="4733925" cy="3944938"/>
          </a:xfrm>
        </p:spPr>
        <p:txBody>
          <a:bodyPr>
            <a:normAutofit/>
          </a:bodyPr>
          <a:lstStyle/>
          <a:p>
            <a:pPr marL="114300" indent="0">
              <a:buNone/>
            </a:pPr>
            <a:r>
              <a:rPr lang="en-US" sz="1725" dirty="0"/>
              <a:t>An advertisement of an individual policy shall not directly or by implication represent that a contract or combination of contracts is an </a:t>
            </a:r>
            <a:r>
              <a:rPr lang="en-US" sz="1725" b="1" dirty="0"/>
              <a:t>introductory, initial or special offer,</a:t>
            </a:r>
            <a:r>
              <a:rPr lang="en-US" sz="1725" dirty="0"/>
              <a:t> or that applicants will receive substantial advantages only to a specified group of individuals, </a:t>
            </a:r>
            <a:r>
              <a:rPr lang="en-US" sz="1725" b="1" dirty="0"/>
              <a:t>unless such is the fact.</a:t>
            </a:r>
            <a:r>
              <a:rPr lang="en-US" sz="1725" dirty="0"/>
              <a:t> An advertisement shall not contain phrases describing an enrollment period as “special,” “limited,” or in similar words or phrases when the insurer uses such enrollment periods as the usual method of advertising sickness and accident insurance</a:t>
            </a:r>
          </a:p>
          <a:p>
            <a:pPr marL="114300" indent="0">
              <a:buNone/>
            </a:pPr>
            <a:endParaRPr lang="en-US" sz="1725" dirty="0"/>
          </a:p>
          <a:p>
            <a:pPr marL="0" indent="0" algn="r">
              <a:buNone/>
            </a:pPr>
            <a:r>
              <a:rPr lang="en-US" sz="1050" i="1" dirty="0"/>
              <a:t>NAIC Model Regulation 040 (Advertisements of Accident and Sickness)</a:t>
            </a:r>
          </a:p>
          <a:p>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txBox="1">
            <a:spLocks noGrp="1"/>
          </p:cNvSpPr>
          <p:nvPr>
            <p:ph type="sldNum" idx="12"/>
          </p:nvPr>
        </p:nvSpPr>
        <p:spPr>
          <a:xfrm>
            <a:off x="8690658" y="4859739"/>
            <a:ext cx="284826" cy="17293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dirty="0"/>
          </a:p>
        </p:txBody>
      </p:sp>
      <p:sp>
        <p:nvSpPr>
          <p:cNvPr id="2" name="Content Placeholder 2">
            <a:extLst>
              <a:ext uri="{FF2B5EF4-FFF2-40B4-BE49-F238E27FC236}">
                <a16:creationId xmlns:a16="http://schemas.microsoft.com/office/drawing/2014/main" id="{C4F05120-0E43-EC71-B056-36801C2BC6E5}"/>
              </a:ext>
            </a:extLst>
          </p:cNvPr>
          <p:cNvSpPr txBox="1">
            <a:spLocks/>
          </p:cNvSpPr>
          <p:nvPr/>
        </p:nvSpPr>
        <p:spPr>
          <a:xfrm>
            <a:off x="1731132" y="990027"/>
            <a:ext cx="6502553" cy="4042647"/>
          </a:xfrm>
          <a:prstGeom prst="rect">
            <a:avLst/>
          </a:prstGeom>
          <a:noFill/>
          <a:ln>
            <a:noFill/>
          </a:ln>
        </p:spPr>
        <p:txBody>
          <a:bodyPr spcFirstLastPara="1" wrap="square" lIns="0" tIns="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accent1"/>
              </a:buClr>
              <a:buSzPts val="1800"/>
              <a:buFont typeface="Arial"/>
              <a:buChar char="•"/>
              <a:defRPr sz="1400" b="0" i="0" u="none" strike="noStrike" cap="none">
                <a:solidFill>
                  <a:schemeClr val="accent6"/>
                </a:solidFill>
                <a:latin typeface="Arial"/>
                <a:ea typeface="Arial"/>
                <a:cs typeface="Arial"/>
                <a:sym typeface="Arial"/>
              </a:defRPr>
            </a:lvl1pPr>
            <a:lvl2pPr marL="914400" marR="0" lvl="1"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2pPr>
            <a:lvl3pPr marL="1371600" marR="0" lvl="2"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4pPr>
            <a:lvl5pPr marL="2286000" marR="0" lvl="4" indent="-304800" algn="l" rtl="0">
              <a:lnSpc>
                <a:spcPct val="90000"/>
              </a:lnSpc>
              <a:spcBef>
                <a:spcPts val="375"/>
              </a:spcBef>
              <a:spcAft>
                <a:spcPts val="0"/>
              </a:spcAft>
              <a:buClr>
                <a:schemeClr val="accent1"/>
              </a:buClr>
              <a:buSzPts val="1200"/>
              <a:buFont typeface="Arial"/>
              <a:buChar char="•"/>
              <a:defRPr sz="12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r>
              <a:rPr lang="en-US" sz="1800" dirty="0"/>
              <a:t>Be truthful</a:t>
            </a:r>
          </a:p>
          <a:p>
            <a:r>
              <a:rPr lang="en-US" sz="1800" dirty="0"/>
              <a:t>Do not disparage competitors</a:t>
            </a:r>
          </a:p>
          <a:p>
            <a:r>
              <a:rPr lang="en-US" sz="1800" dirty="0"/>
              <a:t>Do not mislead</a:t>
            </a:r>
          </a:p>
          <a:p>
            <a:r>
              <a:rPr lang="en-US" sz="1800" dirty="0"/>
              <a:t>Do not create undue anxiety</a:t>
            </a:r>
          </a:p>
          <a:p>
            <a:r>
              <a:rPr lang="en-US" sz="1800" dirty="0"/>
              <a:t>Use accurate and current testimonials</a:t>
            </a:r>
          </a:p>
          <a:p>
            <a:r>
              <a:rPr lang="en-US" sz="1800" dirty="0"/>
              <a:t>Make sure statistics are accurate and relevant – disclose sources</a:t>
            </a:r>
          </a:p>
          <a:p>
            <a:r>
              <a:rPr lang="en-US" sz="1800" dirty="0"/>
              <a:t>Identify legal name of insurer in all advertisements</a:t>
            </a:r>
          </a:p>
          <a:p>
            <a:r>
              <a:rPr lang="en-US" sz="1800" dirty="0"/>
              <a:t>If advertising insurance, required disclosures</a:t>
            </a:r>
          </a:p>
          <a:p>
            <a:r>
              <a:rPr lang="en-US" sz="1800" dirty="0"/>
              <a:t>Keep advertising file</a:t>
            </a:r>
          </a:p>
        </p:txBody>
      </p:sp>
      <p:sp>
        <p:nvSpPr>
          <p:cNvPr id="3" name="Title 1">
            <a:extLst>
              <a:ext uri="{FF2B5EF4-FFF2-40B4-BE49-F238E27FC236}">
                <a16:creationId xmlns:a16="http://schemas.microsoft.com/office/drawing/2014/main" id="{F52238EA-E0E9-A75B-7FF5-8B44DFDF0A3A}"/>
              </a:ext>
            </a:extLst>
          </p:cNvPr>
          <p:cNvSpPr>
            <a:spLocks noGrp="1"/>
          </p:cNvSpPr>
          <p:nvPr>
            <p:ph type="title"/>
          </p:nvPr>
        </p:nvSpPr>
        <p:spPr>
          <a:xfrm>
            <a:off x="1277938" y="457200"/>
            <a:ext cx="7408862" cy="457200"/>
          </a:xfrm>
        </p:spPr>
        <p:txBody>
          <a:bodyPr>
            <a:noAutofit/>
          </a:bodyPr>
          <a:lstStyle/>
          <a:p>
            <a:r>
              <a:rPr lang="en-US" sz="2000" b="1" dirty="0"/>
              <a:t>Best Practices for Advertising Health Insurance Products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467"/>
</p:tagLst>
</file>

<file path=ppt/tags/tag10.xml><?xml version="1.0" encoding="utf-8"?>
<p:tagLst xmlns:a="http://schemas.openxmlformats.org/drawingml/2006/main" xmlns:r="http://schemas.openxmlformats.org/officeDocument/2006/relationships" xmlns:p="http://schemas.openxmlformats.org/presentationml/2006/main">
  <p:tag name="AS_UNIQUEID" val="477"/>
</p:tagLst>
</file>

<file path=ppt/tags/tag11.xml><?xml version="1.0" encoding="utf-8"?>
<p:tagLst xmlns:a="http://schemas.openxmlformats.org/drawingml/2006/main" xmlns:r="http://schemas.openxmlformats.org/officeDocument/2006/relationships" xmlns:p="http://schemas.openxmlformats.org/presentationml/2006/main">
  <p:tag name="AS_UNIQUEID" val="478"/>
</p:tagLst>
</file>

<file path=ppt/tags/tag12.xml><?xml version="1.0" encoding="utf-8"?>
<p:tagLst xmlns:a="http://schemas.openxmlformats.org/drawingml/2006/main" xmlns:r="http://schemas.openxmlformats.org/officeDocument/2006/relationships" xmlns:p="http://schemas.openxmlformats.org/presentationml/2006/main">
  <p:tag name="AS_UNIQUEID" val="479"/>
</p:tagLst>
</file>

<file path=ppt/tags/tag13.xml><?xml version="1.0" encoding="utf-8"?>
<p:tagLst xmlns:a="http://schemas.openxmlformats.org/drawingml/2006/main" xmlns:r="http://schemas.openxmlformats.org/officeDocument/2006/relationships" xmlns:p="http://schemas.openxmlformats.org/presentationml/2006/main">
  <p:tag name="AS_UNIQUEID" val="520"/>
</p:tagLst>
</file>

<file path=ppt/tags/tag14.xml><?xml version="1.0" encoding="utf-8"?>
<p:tagLst xmlns:a="http://schemas.openxmlformats.org/drawingml/2006/main" xmlns:r="http://schemas.openxmlformats.org/officeDocument/2006/relationships" xmlns:p="http://schemas.openxmlformats.org/presentationml/2006/main">
  <p:tag name="AS_UNIQUEID" val="521"/>
</p:tagLst>
</file>

<file path=ppt/tags/tag15.xml><?xml version="1.0" encoding="utf-8"?>
<p:tagLst xmlns:a="http://schemas.openxmlformats.org/drawingml/2006/main" xmlns:r="http://schemas.openxmlformats.org/officeDocument/2006/relationships" xmlns:p="http://schemas.openxmlformats.org/presentationml/2006/main">
  <p:tag name="AS_UNIQUEID" val="522"/>
</p:tagLst>
</file>

<file path=ppt/tags/tag16.xml><?xml version="1.0" encoding="utf-8"?>
<p:tagLst xmlns:a="http://schemas.openxmlformats.org/drawingml/2006/main" xmlns:r="http://schemas.openxmlformats.org/officeDocument/2006/relationships" xmlns:p="http://schemas.openxmlformats.org/presentationml/2006/main">
  <p:tag name="AS_UNIQUEID" val="523"/>
</p:tagLst>
</file>

<file path=ppt/tags/tag17.xml><?xml version="1.0" encoding="utf-8"?>
<p:tagLst xmlns:a="http://schemas.openxmlformats.org/drawingml/2006/main" xmlns:r="http://schemas.openxmlformats.org/officeDocument/2006/relationships" xmlns:p="http://schemas.openxmlformats.org/presentationml/2006/main">
  <p:tag name="AS_UNIQUEID" val="524"/>
</p:tagLst>
</file>

<file path=ppt/tags/tag18.xml><?xml version="1.0" encoding="utf-8"?>
<p:tagLst xmlns:a="http://schemas.openxmlformats.org/drawingml/2006/main" xmlns:r="http://schemas.openxmlformats.org/officeDocument/2006/relationships" xmlns:p="http://schemas.openxmlformats.org/presentationml/2006/main">
  <p:tag name="AS_UNIQUEID" val="525"/>
</p:tagLst>
</file>

<file path=ppt/tags/tag19.xml><?xml version="1.0" encoding="utf-8"?>
<p:tagLst xmlns:a="http://schemas.openxmlformats.org/drawingml/2006/main" xmlns:r="http://schemas.openxmlformats.org/officeDocument/2006/relationships" xmlns:p="http://schemas.openxmlformats.org/presentationml/2006/main">
  <p:tag name="AS_UNIQUEID" val="569"/>
</p:tagLst>
</file>

<file path=ppt/tags/tag2.xml><?xml version="1.0" encoding="utf-8"?>
<p:tagLst xmlns:a="http://schemas.openxmlformats.org/drawingml/2006/main" xmlns:r="http://schemas.openxmlformats.org/officeDocument/2006/relationships" xmlns:p="http://schemas.openxmlformats.org/presentationml/2006/main">
  <p:tag name="AS_UNIQUEID" val="468"/>
</p:tagLst>
</file>

<file path=ppt/tags/tag20.xml><?xml version="1.0" encoding="utf-8"?>
<p:tagLst xmlns:a="http://schemas.openxmlformats.org/drawingml/2006/main" xmlns:r="http://schemas.openxmlformats.org/officeDocument/2006/relationships" xmlns:p="http://schemas.openxmlformats.org/presentationml/2006/main">
  <p:tag name="AS_UNIQUEID" val="570"/>
</p:tagLst>
</file>

<file path=ppt/tags/tag21.xml><?xml version="1.0" encoding="utf-8"?>
<p:tagLst xmlns:a="http://schemas.openxmlformats.org/drawingml/2006/main" xmlns:r="http://schemas.openxmlformats.org/officeDocument/2006/relationships" xmlns:p="http://schemas.openxmlformats.org/presentationml/2006/main">
  <p:tag name="AS_UNIQUEID" val="571"/>
</p:tagLst>
</file>

<file path=ppt/tags/tag22.xml><?xml version="1.0" encoding="utf-8"?>
<p:tagLst xmlns:a="http://schemas.openxmlformats.org/drawingml/2006/main" xmlns:r="http://schemas.openxmlformats.org/officeDocument/2006/relationships" xmlns:p="http://schemas.openxmlformats.org/presentationml/2006/main">
  <p:tag name="AS_UNIQUEID" val="762"/>
</p:tagLst>
</file>

<file path=ppt/tags/tag23.xml><?xml version="1.0" encoding="utf-8"?>
<p:tagLst xmlns:a="http://schemas.openxmlformats.org/drawingml/2006/main" xmlns:r="http://schemas.openxmlformats.org/officeDocument/2006/relationships" xmlns:p="http://schemas.openxmlformats.org/presentationml/2006/main">
  <p:tag name="AS_UNIQUEID" val="763"/>
</p:tagLst>
</file>

<file path=ppt/tags/tag24.xml><?xml version="1.0" encoding="utf-8"?>
<p:tagLst xmlns:a="http://schemas.openxmlformats.org/drawingml/2006/main" xmlns:r="http://schemas.openxmlformats.org/officeDocument/2006/relationships" xmlns:p="http://schemas.openxmlformats.org/presentationml/2006/main">
  <p:tag name="AS_UNIQUEID" val="764"/>
</p:tagLst>
</file>

<file path=ppt/tags/tag25.xml><?xml version="1.0" encoding="utf-8"?>
<p:tagLst xmlns:a="http://schemas.openxmlformats.org/drawingml/2006/main" xmlns:r="http://schemas.openxmlformats.org/officeDocument/2006/relationships" xmlns:p="http://schemas.openxmlformats.org/presentationml/2006/main">
  <p:tag name="AS_UNIQUEID" val="822"/>
</p:tagLst>
</file>

<file path=ppt/tags/tag26.xml><?xml version="1.0" encoding="utf-8"?>
<p:tagLst xmlns:a="http://schemas.openxmlformats.org/drawingml/2006/main" xmlns:r="http://schemas.openxmlformats.org/officeDocument/2006/relationships" xmlns:p="http://schemas.openxmlformats.org/presentationml/2006/main">
  <p:tag name="AS_UNIQUEID" val="823"/>
</p:tagLst>
</file>

<file path=ppt/tags/tag27.xml><?xml version="1.0" encoding="utf-8"?>
<p:tagLst xmlns:a="http://schemas.openxmlformats.org/drawingml/2006/main" xmlns:r="http://schemas.openxmlformats.org/officeDocument/2006/relationships" xmlns:p="http://schemas.openxmlformats.org/presentationml/2006/main">
  <p:tag name="AS_UNIQUEID" val="824"/>
</p:tagLst>
</file>

<file path=ppt/tags/tag3.xml><?xml version="1.0" encoding="utf-8"?>
<p:tagLst xmlns:a="http://schemas.openxmlformats.org/drawingml/2006/main" xmlns:r="http://schemas.openxmlformats.org/officeDocument/2006/relationships" xmlns:p="http://schemas.openxmlformats.org/presentationml/2006/main">
  <p:tag name="AS_UNIQUEID" val="469"/>
</p:tagLst>
</file>

<file path=ppt/tags/tag4.xml><?xml version="1.0" encoding="utf-8"?>
<p:tagLst xmlns:a="http://schemas.openxmlformats.org/drawingml/2006/main" xmlns:r="http://schemas.openxmlformats.org/officeDocument/2006/relationships" xmlns:p="http://schemas.openxmlformats.org/presentationml/2006/main">
  <p:tag name="AS_UNIQUEID" val="470"/>
</p:tagLst>
</file>

<file path=ppt/tags/tag5.xml><?xml version="1.0" encoding="utf-8"?>
<p:tagLst xmlns:a="http://schemas.openxmlformats.org/drawingml/2006/main" xmlns:r="http://schemas.openxmlformats.org/officeDocument/2006/relationships" xmlns:p="http://schemas.openxmlformats.org/presentationml/2006/main">
  <p:tag name="AS_UNIQUEID" val="471"/>
</p:tagLst>
</file>

<file path=ppt/tags/tag6.xml><?xml version="1.0" encoding="utf-8"?>
<p:tagLst xmlns:a="http://schemas.openxmlformats.org/drawingml/2006/main" xmlns:r="http://schemas.openxmlformats.org/officeDocument/2006/relationships" xmlns:p="http://schemas.openxmlformats.org/presentationml/2006/main">
  <p:tag name="AS_UNIQUEID" val="472"/>
</p:tagLst>
</file>

<file path=ppt/tags/tag7.xml><?xml version="1.0" encoding="utf-8"?>
<p:tagLst xmlns:a="http://schemas.openxmlformats.org/drawingml/2006/main" xmlns:r="http://schemas.openxmlformats.org/officeDocument/2006/relationships" xmlns:p="http://schemas.openxmlformats.org/presentationml/2006/main">
  <p:tag name="AS_UNIQUEID" val="474"/>
</p:tagLst>
</file>

<file path=ppt/tags/tag8.xml><?xml version="1.0" encoding="utf-8"?>
<p:tagLst xmlns:a="http://schemas.openxmlformats.org/drawingml/2006/main" xmlns:r="http://schemas.openxmlformats.org/officeDocument/2006/relationships" xmlns:p="http://schemas.openxmlformats.org/presentationml/2006/main">
  <p:tag name="AS_UNIQUEID" val="475"/>
</p:tagLst>
</file>

<file path=ppt/tags/tag9.xml><?xml version="1.0" encoding="utf-8"?>
<p:tagLst xmlns:a="http://schemas.openxmlformats.org/drawingml/2006/main" xmlns:r="http://schemas.openxmlformats.org/officeDocument/2006/relationships" xmlns:p="http://schemas.openxmlformats.org/presentationml/2006/main">
  <p:tag name="AS_UNIQUEID" val="476"/>
</p:tagLst>
</file>

<file path=ppt/theme/theme1.xml><?xml version="1.0" encoding="utf-8"?>
<a:theme xmlns:a="http://schemas.openxmlformats.org/drawingml/2006/main" name="Integrity Screen">
  <a:themeElements>
    <a:clrScheme name="Integrity">
      <a:dk1>
        <a:srgbClr val="000000"/>
      </a:dk1>
      <a:lt1>
        <a:srgbClr val="FFFFFF"/>
      </a:lt1>
      <a:dk2>
        <a:srgbClr val="707070"/>
      </a:dk2>
      <a:lt2>
        <a:srgbClr val="E7E6E6"/>
      </a:lt2>
      <a:accent1>
        <a:srgbClr val="A78E61"/>
      </a:accent1>
      <a:accent2>
        <a:srgbClr val="4078FF"/>
      </a:accent2>
      <a:accent3>
        <a:srgbClr val="142C5E"/>
      </a:accent3>
      <a:accent4>
        <a:srgbClr val="CCCCCC"/>
      </a:accent4>
      <a:accent5>
        <a:srgbClr val="2BB9D9"/>
      </a:accent5>
      <a:accent6>
        <a:srgbClr val="717171"/>
      </a:accent6>
      <a:hlink>
        <a:srgbClr val="4078FF"/>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10969</TotalTime>
  <Words>5742</Words>
  <Application>Microsoft Office PowerPoint</Application>
  <PresentationFormat>On-screen Show (16:9)</PresentationFormat>
  <Paragraphs>486</Paragraphs>
  <Slides>59</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Aptos</vt:lpstr>
      <vt:lpstr>Arial</vt:lpstr>
      <vt:lpstr>Brandon Grotesque Bold</vt:lpstr>
      <vt:lpstr>Calibri</vt:lpstr>
      <vt:lpstr>Gotham-Book</vt:lpstr>
      <vt:lpstr>NTR</vt:lpstr>
      <vt:lpstr>Symbol</vt:lpstr>
      <vt:lpstr>Wingdings</vt:lpstr>
      <vt:lpstr>Integrity Screen</vt:lpstr>
      <vt:lpstr>Document</vt:lpstr>
      <vt:lpstr>Advertising Best Practices Health, Life &amp; Wealth</vt:lpstr>
      <vt:lpstr>Agenda</vt:lpstr>
      <vt:lpstr>Advertising Generally</vt:lpstr>
      <vt:lpstr>Identifying Advertisements</vt:lpstr>
      <vt:lpstr>Advertising – Health Insurance</vt:lpstr>
      <vt:lpstr>Advertising Health Insurance</vt:lpstr>
      <vt:lpstr>Advertising for Insurance…</vt:lpstr>
      <vt:lpstr>Introductory or Special Offers</vt:lpstr>
      <vt:lpstr>Best Practices for Advertising Health Insurance Products</vt:lpstr>
      <vt:lpstr>Medicare Advantage and Part D Advertising Best Practices</vt:lpstr>
      <vt:lpstr>Medicare Advantage and Part D Advertising Best Practices</vt:lpstr>
      <vt:lpstr>MA and Part D Communications</vt:lpstr>
      <vt:lpstr>MA / Part D Marketing Material </vt:lpstr>
      <vt:lpstr>MA / Part D Marketing Material </vt:lpstr>
      <vt:lpstr>MA / Part D: Lead Generation </vt:lpstr>
      <vt:lpstr>MA / Part D: Lead Generation (cont.)</vt:lpstr>
      <vt:lpstr>MA and Part D Contact Rules  </vt:lpstr>
      <vt:lpstr>MA and Part D Educational Events </vt:lpstr>
      <vt:lpstr>MA and Part D Sakes and Marketing Events </vt:lpstr>
      <vt:lpstr>Other laws apply to “federal healthcare programs” </vt:lpstr>
      <vt:lpstr>Advertising – Life &amp; Annuities</vt:lpstr>
      <vt:lpstr>NAIC Model Regulation 570 (Advertisements of Life Insurance and Annuities) </vt:lpstr>
      <vt:lpstr>Best Practices for Advertising Life &amp; Annuity Products</vt:lpstr>
      <vt:lpstr>Best Practices for Life Cash Value Products</vt:lpstr>
      <vt:lpstr>Best Practices for Products with Accelerated Death Benefits </vt:lpstr>
      <vt:lpstr>Best Practices for Accelerated Underwriting   </vt:lpstr>
      <vt:lpstr>Best Practices for Indexed Products</vt:lpstr>
      <vt:lpstr>Words Matter</vt:lpstr>
      <vt:lpstr>Case of the Misleading Vendor Mailer</vt:lpstr>
      <vt:lpstr>Broker-Dealer (BD) and Registered Investment Advisor (RIA)</vt:lpstr>
      <vt:lpstr>BD Communications</vt:lpstr>
      <vt:lpstr>FINRA Rule 2210</vt:lpstr>
      <vt:lpstr>Investment Advisers Act Marketing Rule</vt:lpstr>
      <vt:lpstr>Investment Advisers Act – Marketing Rule</vt:lpstr>
      <vt:lpstr>IA Marketing Rule – SEC “Hot Topic”</vt:lpstr>
      <vt:lpstr>IA Marketing Rule – Definition of “Advertisement”</vt:lpstr>
      <vt:lpstr>IA Marketing Rule – Definition of “Advertisement”</vt:lpstr>
      <vt:lpstr>IA Marketing Rule - Requirements</vt:lpstr>
      <vt:lpstr>IA Marketing Rule – General Prohibitions</vt:lpstr>
      <vt:lpstr>Testimonials / Endorsements</vt:lpstr>
      <vt:lpstr>Testimonials / Endorsements</vt:lpstr>
      <vt:lpstr>Testimonials / Endorsements</vt:lpstr>
      <vt:lpstr>Testimonials / Endorsements – 1. Disclosure</vt:lpstr>
      <vt:lpstr>Testimonials / Endorsements  1. Disclosure</vt:lpstr>
      <vt:lpstr>Testimonials / Endorsements – 2. Ineligible Persons</vt:lpstr>
      <vt:lpstr>Testimonials / Endorsements – 3. Agreement, 4. Oversight</vt:lpstr>
      <vt:lpstr>Testimonials / Endorsements – Partial Exceptions </vt:lpstr>
      <vt:lpstr>Testimonials / Endorsements – Partial Exceptions </vt:lpstr>
      <vt:lpstr>Third-Party Ratings</vt:lpstr>
      <vt:lpstr>Performance Marketing</vt:lpstr>
      <vt:lpstr>Hypothetical Performance</vt:lpstr>
      <vt:lpstr>Hypothetical Performance</vt:lpstr>
      <vt:lpstr>Hypothetical Performance - Requirements</vt:lpstr>
      <vt:lpstr>Predecessor-Firm Performance</vt:lpstr>
      <vt:lpstr>SEC Risk Alerts</vt:lpstr>
      <vt:lpstr>Sample Enforcement Cases – March 18, 2024</vt:lpstr>
      <vt:lpstr>Sample Enforcement Cases – April 12, 2024</vt:lpstr>
      <vt:lpstr>Sample Enforcement Cases – </vt:lpstr>
      <vt:lpstr>IA Marketing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  |</dc:title>
  <dc:creator>Mark Brooks</dc:creator>
  <cp:lastModifiedBy>Matt Fry</cp:lastModifiedBy>
  <cp:revision>30</cp:revision>
  <dcterms:created xsi:type="dcterms:W3CDTF">2021-12-02T22:36:40Z</dcterms:created>
  <dcterms:modified xsi:type="dcterms:W3CDTF">2025-04-28T13:53:41Z</dcterms:modified>
</cp:coreProperties>
</file>