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600" r:id="rId5"/>
    <p:sldId id="264" r:id="rId6"/>
    <p:sldId id="276" r:id="rId7"/>
    <p:sldId id="1448943585" r:id="rId8"/>
    <p:sldId id="279" r:id="rId9"/>
    <p:sldId id="281" r:id="rId10"/>
    <p:sldId id="282" r:id="rId11"/>
    <p:sldId id="1448943600" r:id="rId12"/>
    <p:sldId id="602" r:id="rId13"/>
    <p:sldId id="1448943586" r:id="rId14"/>
    <p:sldId id="1448943602" r:id="rId15"/>
    <p:sldId id="1448943601" r:id="rId16"/>
    <p:sldId id="277" r:id="rId17"/>
    <p:sldId id="278" r:id="rId18"/>
    <p:sldId id="594" r:id="rId19"/>
    <p:sldId id="596" r:id="rId20"/>
    <p:sldId id="595" r:id="rId21"/>
    <p:sldId id="597" r:id="rId22"/>
    <p:sldId id="598" r:id="rId23"/>
    <p:sldId id="599" r:id="rId24"/>
    <p:sldId id="262" r:id="rId25"/>
    <p:sldId id="2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65F"/>
    <a:srgbClr val="1B4640"/>
    <a:srgbClr val="655246"/>
    <a:srgbClr val="826227"/>
    <a:srgbClr val="595959"/>
    <a:srgbClr val="CA6F2E"/>
    <a:srgbClr val="BC94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FCACA0-5C05-4854-ACFD-1C15CFCC8E31}" v="9" dt="2025-04-16T18:11:03.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1"/>
    <p:restoredTop sz="63061"/>
  </p:normalViewPr>
  <p:slideViewPr>
    <p:cSldViewPr snapToGrid="0">
      <p:cViewPr varScale="1">
        <p:scale>
          <a:sx n="70" d="100"/>
          <a:sy n="70" d="100"/>
        </p:scale>
        <p:origin x="2454" y="54"/>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76D5E-3111-4537-AAC7-7C14430493A2}"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38A867AF-65F4-4191-BECF-C374E8E5345F}">
      <dgm:prSet custT="1"/>
      <dgm:spPr>
        <a:solidFill>
          <a:srgbClr val="00365F"/>
        </a:solidFill>
      </dgm:spPr>
      <dgm:t>
        <a:bodyPr/>
        <a:lstStyle/>
        <a:p>
          <a:r>
            <a:rPr lang="en-US" sz="1600" dirty="0"/>
            <a:t>Over 50 </a:t>
          </a:r>
          <a:br>
            <a:rPr lang="en-US" sz="1600" dirty="0"/>
          </a:br>
          <a:r>
            <a:rPr lang="en-US" sz="1600" dirty="0"/>
            <a:t>carriers</a:t>
          </a:r>
        </a:p>
      </dgm:t>
    </dgm:pt>
    <dgm:pt modelId="{D4486E7A-C901-4F22-AA21-32B8B784684C}" type="parTrans" cxnId="{6CF23720-77FE-450E-9AA3-4903EB45466C}">
      <dgm:prSet/>
      <dgm:spPr/>
      <dgm:t>
        <a:bodyPr/>
        <a:lstStyle/>
        <a:p>
          <a:endParaRPr lang="en-US"/>
        </a:p>
      </dgm:t>
    </dgm:pt>
    <dgm:pt modelId="{12D0B058-6DC2-48CD-ABB8-81EFDD6DE801}" type="sibTrans" cxnId="{6CF23720-77FE-450E-9AA3-4903EB45466C}">
      <dgm:prSet/>
      <dgm:spPr/>
      <dgm:t>
        <a:bodyPr/>
        <a:lstStyle/>
        <a:p>
          <a:endParaRPr lang="en-US"/>
        </a:p>
      </dgm:t>
    </dgm:pt>
    <dgm:pt modelId="{5CA38C74-D1BF-4DD9-AE0C-C0B644C845B3}">
      <dgm:prSet custT="1"/>
      <dgm:spPr>
        <a:solidFill>
          <a:schemeClr val="tx2"/>
        </a:solidFill>
      </dgm:spPr>
      <dgm:t>
        <a:bodyPr/>
        <a:lstStyle/>
        <a:p>
          <a:r>
            <a:rPr lang="en-US" sz="1600" dirty="0"/>
            <a:t>Bonus participation</a:t>
          </a:r>
        </a:p>
      </dgm:t>
    </dgm:pt>
    <dgm:pt modelId="{C84B20C0-51AB-44A7-906D-4EA5657F354F}" type="parTrans" cxnId="{5179085B-AC55-4A5A-A8B6-06EEC3358985}">
      <dgm:prSet/>
      <dgm:spPr/>
      <dgm:t>
        <a:bodyPr/>
        <a:lstStyle/>
        <a:p>
          <a:endParaRPr lang="en-US"/>
        </a:p>
      </dgm:t>
    </dgm:pt>
    <dgm:pt modelId="{7733E6D0-3803-4916-AB2A-42196D0FA5D2}" type="sibTrans" cxnId="{5179085B-AC55-4A5A-A8B6-06EEC3358985}">
      <dgm:prSet/>
      <dgm:spPr/>
      <dgm:t>
        <a:bodyPr/>
        <a:lstStyle/>
        <a:p>
          <a:endParaRPr lang="en-US"/>
        </a:p>
      </dgm:t>
    </dgm:pt>
    <dgm:pt modelId="{51BFDB47-649F-4E7F-9A63-0C9FF78C7F9F}">
      <dgm:prSet custT="1"/>
      <dgm:spPr>
        <a:solidFill>
          <a:schemeClr val="tx2"/>
        </a:solidFill>
      </dgm:spPr>
      <dgm:t>
        <a:bodyPr/>
        <a:lstStyle/>
        <a:p>
          <a:r>
            <a:rPr lang="en-US" sz="1600" dirty="0"/>
            <a:t>Aggressive </a:t>
          </a:r>
          <a:br>
            <a:rPr lang="en-US" sz="1600" dirty="0"/>
          </a:br>
          <a:r>
            <a:rPr lang="en-US" sz="1600" dirty="0"/>
            <a:t>day-one comp</a:t>
          </a:r>
        </a:p>
      </dgm:t>
    </dgm:pt>
    <dgm:pt modelId="{D6DD38CF-9FC4-4C40-A23D-D374036FA685}" type="parTrans" cxnId="{BF6A88E9-C799-419D-AAB6-C992F36E4A29}">
      <dgm:prSet/>
      <dgm:spPr/>
      <dgm:t>
        <a:bodyPr/>
        <a:lstStyle/>
        <a:p>
          <a:endParaRPr lang="en-US"/>
        </a:p>
      </dgm:t>
    </dgm:pt>
    <dgm:pt modelId="{220F27D2-5DB7-45B5-A6A4-C83AED62D534}" type="sibTrans" cxnId="{BF6A88E9-C799-419D-AAB6-C992F36E4A29}">
      <dgm:prSet/>
      <dgm:spPr/>
      <dgm:t>
        <a:bodyPr/>
        <a:lstStyle/>
        <a:p>
          <a:endParaRPr lang="en-US"/>
        </a:p>
      </dgm:t>
    </dgm:pt>
    <dgm:pt modelId="{5B560275-E1B2-4CAB-BCE0-41F60C24DF28}">
      <dgm:prSet/>
      <dgm:spPr>
        <a:solidFill>
          <a:schemeClr val="bg2"/>
        </a:solidFill>
      </dgm:spPr>
      <dgm:t>
        <a:bodyPr/>
        <a:lstStyle/>
        <a:p>
          <a:r>
            <a:rPr lang="en-US" dirty="0"/>
            <a:t>Comprehensive support</a:t>
          </a:r>
        </a:p>
      </dgm:t>
    </dgm:pt>
    <dgm:pt modelId="{A8DF86DA-30F3-49B8-91C2-81725403FEFB}" type="parTrans" cxnId="{5D82A757-8BA1-4FF8-B23C-8E971FC4D34B}">
      <dgm:prSet/>
      <dgm:spPr/>
      <dgm:t>
        <a:bodyPr/>
        <a:lstStyle/>
        <a:p>
          <a:endParaRPr lang="en-US"/>
        </a:p>
      </dgm:t>
    </dgm:pt>
    <dgm:pt modelId="{EF585145-60DE-4DB2-B9D5-AC59990C5F87}" type="sibTrans" cxnId="{5D82A757-8BA1-4FF8-B23C-8E971FC4D34B}">
      <dgm:prSet/>
      <dgm:spPr/>
      <dgm:t>
        <a:bodyPr/>
        <a:lstStyle/>
        <a:p>
          <a:endParaRPr lang="en-US"/>
        </a:p>
      </dgm:t>
    </dgm:pt>
    <dgm:pt modelId="{05F60E63-1A28-4AC2-B01D-75D46429909B}" type="pres">
      <dgm:prSet presAssocID="{48176D5E-3111-4537-AAC7-7C14430493A2}" presName="matrix" presStyleCnt="0">
        <dgm:presLayoutVars>
          <dgm:chMax val="1"/>
          <dgm:dir/>
          <dgm:resizeHandles val="exact"/>
        </dgm:presLayoutVars>
      </dgm:prSet>
      <dgm:spPr/>
    </dgm:pt>
    <dgm:pt modelId="{51FC4C34-D465-4129-8F9E-A867A1D6C7D8}" type="pres">
      <dgm:prSet presAssocID="{48176D5E-3111-4537-AAC7-7C14430493A2}" presName="diamond" presStyleLbl="bgShp" presStyleIdx="0" presStyleCnt="1"/>
      <dgm:spPr/>
    </dgm:pt>
    <dgm:pt modelId="{BBD13083-AFAD-4D17-9B80-86CF12D86ADA}" type="pres">
      <dgm:prSet presAssocID="{48176D5E-3111-4537-AAC7-7C14430493A2}" presName="quad1" presStyleLbl="node1" presStyleIdx="0" presStyleCnt="4">
        <dgm:presLayoutVars>
          <dgm:chMax val="0"/>
          <dgm:chPref val="0"/>
          <dgm:bulletEnabled val="1"/>
        </dgm:presLayoutVars>
      </dgm:prSet>
      <dgm:spPr/>
    </dgm:pt>
    <dgm:pt modelId="{9FD8076A-BB28-427B-9922-CE1A6F61D73B}" type="pres">
      <dgm:prSet presAssocID="{48176D5E-3111-4537-AAC7-7C14430493A2}" presName="quad2" presStyleLbl="node1" presStyleIdx="1" presStyleCnt="4">
        <dgm:presLayoutVars>
          <dgm:chMax val="0"/>
          <dgm:chPref val="0"/>
          <dgm:bulletEnabled val="1"/>
        </dgm:presLayoutVars>
      </dgm:prSet>
      <dgm:spPr/>
    </dgm:pt>
    <dgm:pt modelId="{791636C7-6410-48BE-A459-11275D0E658E}" type="pres">
      <dgm:prSet presAssocID="{48176D5E-3111-4537-AAC7-7C14430493A2}" presName="quad3" presStyleLbl="node1" presStyleIdx="2" presStyleCnt="4">
        <dgm:presLayoutVars>
          <dgm:chMax val="0"/>
          <dgm:chPref val="0"/>
          <dgm:bulletEnabled val="1"/>
        </dgm:presLayoutVars>
      </dgm:prSet>
      <dgm:spPr/>
    </dgm:pt>
    <dgm:pt modelId="{533EBF89-639D-47AB-8A13-97DD12F4C501}" type="pres">
      <dgm:prSet presAssocID="{48176D5E-3111-4537-AAC7-7C14430493A2}" presName="quad4" presStyleLbl="node1" presStyleIdx="3" presStyleCnt="4">
        <dgm:presLayoutVars>
          <dgm:chMax val="0"/>
          <dgm:chPref val="0"/>
          <dgm:bulletEnabled val="1"/>
        </dgm:presLayoutVars>
      </dgm:prSet>
      <dgm:spPr/>
    </dgm:pt>
  </dgm:ptLst>
  <dgm:cxnLst>
    <dgm:cxn modelId="{411ACC03-933C-4EE6-8DC2-94607C240D1E}" type="presOf" srcId="{38A867AF-65F4-4191-BECF-C374E8E5345F}" destId="{BBD13083-AFAD-4D17-9B80-86CF12D86ADA}" srcOrd="0" destOrd="0" presId="urn:microsoft.com/office/officeart/2005/8/layout/matrix3"/>
    <dgm:cxn modelId="{6CF23720-77FE-450E-9AA3-4903EB45466C}" srcId="{48176D5E-3111-4537-AAC7-7C14430493A2}" destId="{38A867AF-65F4-4191-BECF-C374E8E5345F}" srcOrd="0" destOrd="0" parTransId="{D4486E7A-C901-4F22-AA21-32B8B784684C}" sibTransId="{12D0B058-6DC2-48CD-ABB8-81EFDD6DE801}"/>
    <dgm:cxn modelId="{4A40D92C-AFC5-4190-852D-2C5E790FB6BF}" type="presOf" srcId="{48176D5E-3111-4537-AAC7-7C14430493A2}" destId="{05F60E63-1A28-4AC2-B01D-75D46429909B}" srcOrd="0" destOrd="0" presId="urn:microsoft.com/office/officeart/2005/8/layout/matrix3"/>
    <dgm:cxn modelId="{1F7C623F-DB98-4C82-B6CA-7612281445C6}" type="presOf" srcId="{5CA38C74-D1BF-4DD9-AE0C-C0B644C845B3}" destId="{9FD8076A-BB28-427B-9922-CE1A6F61D73B}" srcOrd="0" destOrd="0" presId="urn:microsoft.com/office/officeart/2005/8/layout/matrix3"/>
    <dgm:cxn modelId="{5179085B-AC55-4A5A-A8B6-06EEC3358985}" srcId="{48176D5E-3111-4537-AAC7-7C14430493A2}" destId="{5CA38C74-D1BF-4DD9-AE0C-C0B644C845B3}" srcOrd="1" destOrd="0" parTransId="{C84B20C0-51AB-44A7-906D-4EA5657F354F}" sibTransId="{7733E6D0-3803-4916-AB2A-42196D0FA5D2}"/>
    <dgm:cxn modelId="{F1354D5D-796A-4933-91F6-80A8F5CCB41F}" type="presOf" srcId="{5B560275-E1B2-4CAB-BCE0-41F60C24DF28}" destId="{533EBF89-639D-47AB-8A13-97DD12F4C501}" srcOrd="0" destOrd="0" presId="urn:microsoft.com/office/officeart/2005/8/layout/matrix3"/>
    <dgm:cxn modelId="{5D82A757-8BA1-4FF8-B23C-8E971FC4D34B}" srcId="{48176D5E-3111-4537-AAC7-7C14430493A2}" destId="{5B560275-E1B2-4CAB-BCE0-41F60C24DF28}" srcOrd="3" destOrd="0" parTransId="{A8DF86DA-30F3-49B8-91C2-81725403FEFB}" sibTransId="{EF585145-60DE-4DB2-B9D5-AC59990C5F87}"/>
    <dgm:cxn modelId="{5F10DEE7-0EEB-4B09-818C-020BC6B176F9}" type="presOf" srcId="{51BFDB47-649F-4E7F-9A63-0C9FF78C7F9F}" destId="{791636C7-6410-48BE-A459-11275D0E658E}" srcOrd="0" destOrd="0" presId="urn:microsoft.com/office/officeart/2005/8/layout/matrix3"/>
    <dgm:cxn modelId="{BF6A88E9-C799-419D-AAB6-C992F36E4A29}" srcId="{48176D5E-3111-4537-AAC7-7C14430493A2}" destId="{51BFDB47-649F-4E7F-9A63-0C9FF78C7F9F}" srcOrd="2" destOrd="0" parTransId="{D6DD38CF-9FC4-4C40-A23D-D374036FA685}" sibTransId="{220F27D2-5DB7-45B5-A6A4-C83AED62D534}"/>
    <dgm:cxn modelId="{D8948533-55A1-4A48-A6AB-8269D416720C}" type="presParOf" srcId="{05F60E63-1A28-4AC2-B01D-75D46429909B}" destId="{51FC4C34-D465-4129-8F9E-A867A1D6C7D8}" srcOrd="0" destOrd="0" presId="urn:microsoft.com/office/officeart/2005/8/layout/matrix3"/>
    <dgm:cxn modelId="{9FBFBB72-D66D-4D7F-BA2A-A06F72E921FF}" type="presParOf" srcId="{05F60E63-1A28-4AC2-B01D-75D46429909B}" destId="{BBD13083-AFAD-4D17-9B80-86CF12D86ADA}" srcOrd="1" destOrd="0" presId="urn:microsoft.com/office/officeart/2005/8/layout/matrix3"/>
    <dgm:cxn modelId="{3335B4F5-D54C-4472-90B3-B33AA3872CD1}" type="presParOf" srcId="{05F60E63-1A28-4AC2-B01D-75D46429909B}" destId="{9FD8076A-BB28-427B-9922-CE1A6F61D73B}" srcOrd="2" destOrd="0" presId="urn:microsoft.com/office/officeart/2005/8/layout/matrix3"/>
    <dgm:cxn modelId="{9BBC7D87-AB8A-47CC-ADC6-9B16DFE7FF31}" type="presParOf" srcId="{05F60E63-1A28-4AC2-B01D-75D46429909B}" destId="{791636C7-6410-48BE-A459-11275D0E658E}" srcOrd="3" destOrd="0" presId="urn:microsoft.com/office/officeart/2005/8/layout/matrix3"/>
    <dgm:cxn modelId="{14716124-0703-43A7-A871-5242F8BC8120}" type="presParOf" srcId="{05F60E63-1A28-4AC2-B01D-75D46429909B}" destId="{533EBF89-639D-47AB-8A13-97DD12F4C50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C4C34-D465-4129-8F9E-A867A1D6C7D8}">
      <dsp:nvSpPr>
        <dsp:cNvPr id="0" name=""/>
        <dsp:cNvSpPr/>
      </dsp:nvSpPr>
      <dsp:spPr>
        <a:xfrm>
          <a:off x="415130" y="0"/>
          <a:ext cx="4351338" cy="4351338"/>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D13083-AFAD-4D17-9B80-86CF12D86ADA}">
      <dsp:nvSpPr>
        <dsp:cNvPr id="0" name=""/>
        <dsp:cNvSpPr/>
      </dsp:nvSpPr>
      <dsp:spPr>
        <a:xfrm>
          <a:off x="828508" y="413377"/>
          <a:ext cx="1697021" cy="1697021"/>
        </a:xfrm>
        <a:prstGeom prst="roundRect">
          <a:avLst/>
        </a:prstGeom>
        <a:solidFill>
          <a:srgbClr val="0036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Over 50 </a:t>
          </a:r>
          <a:br>
            <a:rPr lang="en-US" sz="1600" kern="1200" dirty="0"/>
          </a:br>
          <a:r>
            <a:rPr lang="en-US" sz="1600" kern="1200" dirty="0"/>
            <a:t>carriers</a:t>
          </a:r>
        </a:p>
      </dsp:txBody>
      <dsp:txXfrm>
        <a:off x="911350" y="496219"/>
        <a:ext cx="1531337" cy="1531337"/>
      </dsp:txXfrm>
    </dsp:sp>
    <dsp:sp modelId="{9FD8076A-BB28-427B-9922-CE1A6F61D73B}">
      <dsp:nvSpPr>
        <dsp:cNvPr id="0" name=""/>
        <dsp:cNvSpPr/>
      </dsp:nvSpPr>
      <dsp:spPr>
        <a:xfrm>
          <a:off x="2656070" y="413377"/>
          <a:ext cx="1697021" cy="1697021"/>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Bonus participation</a:t>
          </a:r>
        </a:p>
      </dsp:txBody>
      <dsp:txXfrm>
        <a:off x="2738912" y="496219"/>
        <a:ext cx="1531337" cy="1531337"/>
      </dsp:txXfrm>
    </dsp:sp>
    <dsp:sp modelId="{791636C7-6410-48BE-A459-11275D0E658E}">
      <dsp:nvSpPr>
        <dsp:cNvPr id="0" name=""/>
        <dsp:cNvSpPr/>
      </dsp:nvSpPr>
      <dsp:spPr>
        <a:xfrm>
          <a:off x="828508" y="2240939"/>
          <a:ext cx="1697021" cy="1697021"/>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Aggressive </a:t>
          </a:r>
          <a:br>
            <a:rPr lang="en-US" sz="1600" kern="1200" dirty="0"/>
          </a:br>
          <a:r>
            <a:rPr lang="en-US" sz="1600" kern="1200" dirty="0"/>
            <a:t>day-one comp</a:t>
          </a:r>
        </a:p>
      </dsp:txBody>
      <dsp:txXfrm>
        <a:off x="911350" y="2323781"/>
        <a:ext cx="1531337" cy="1531337"/>
      </dsp:txXfrm>
    </dsp:sp>
    <dsp:sp modelId="{533EBF89-639D-47AB-8A13-97DD12F4C501}">
      <dsp:nvSpPr>
        <dsp:cNvPr id="0" name=""/>
        <dsp:cNvSpPr/>
      </dsp:nvSpPr>
      <dsp:spPr>
        <a:xfrm>
          <a:off x="2656070" y="2240939"/>
          <a:ext cx="1697021" cy="1697021"/>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Comprehensive support</a:t>
          </a:r>
        </a:p>
      </dsp:txBody>
      <dsp:txXfrm>
        <a:off x="2738912" y="2323781"/>
        <a:ext cx="1531337" cy="153133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B8D3A-EE79-2745-AED9-EA833E60AE1F}"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BD117-CD98-4341-B50C-1CB15313C5F4}" type="slidenum">
              <a:rPr lang="en-US" smtClean="0"/>
              <a:t>‹#›</a:t>
            </a:fld>
            <a:endParaRPr lang="en-US"/>
          </a:p>
        </p:txBody>
      </p:sp>
    </p:spTree>
    <p:extLst>
      <p:ext uri="{BB962C8B-B14F-4D97-AF65-F5344CB8AC3E}">
        <p14:creationId xmlns:p14="http://schemas.microsoft.com/office/powerpoint/2010/main" val="207282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ewsweek.com/boomers-millennials-transfer-wealth-future-1795099"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nbc.com/2022/12/09/great-wealth-transfer-why-millennials-may-inherit-less-than-expected.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imra.com/en/newsroom/news-releases/2023/new-study-shows-interest-in-life-insurance-at-all-time-high-in-202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orbes.com/advisor/in/life-insurance/10-life-insurance-myths-that-need-to-be-debunke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My name is Scott Truka and I am joined by Sean Ruggiero. Sean and I are in charge of sales are Brokers International an Integrity owned company. </a:t>
            </a:r>
          </a:p>
          <a:p>
            <a:endParaRPr lang="en-US" dirty="0"/>
          </a:p>
          <a:p>
            <a:r>
              <a:rPr lang="en-US" dirty="0"/>
              <a:t>Today we are going to show you, whether you’re an agent or an agency, how to grow your business in 2025. This will be accomplished with our LARC (Life and Annuity Resource Center) system. Sean can you tell us about the potential by using this system? </a:t>
            </a:r>
          </a:p>
        </p:txBody>
      </p:sp>
      <p:sp>
        <p:nvSpPr>
          <p:cNvPr id="4" name="Slide Number Placeholder 3"/>
          <p:cNvSpPr>
            <a:spLocks noGrp="1"/>
          </p:cNvSpPr>
          <p:nvPr>
            <p:ph type="sldNum" sz="quarter" idx="5"/>
          </p:nvPr>
        </p:nvSpPr>
        <p:spPr/>
        <p:txBody>
          <a:bodyPr/>
          <a:lstStyle/>
          <a:p>
            <a:fld id="{04CBD117-CD98-4341-B50C-1CB15313C5F4}" type="slidenum">
              <a:rPr lang="en-US" smtClean="0"/>
              <a:t>1</a:t>
            </a:fld>
            <a:endParaRPr lang="en-US"/>
          </a:p>
        </p:txBody>
      </p:sp>
    </p:spTree>
    <p:extLst>
      <p:ext uri="{BB962C8B-B14F-4D97-AF65-F5344CB8AC3E}">
        <p14:creationId xmlns:p14="http://schemas.microsoft.com/office/powerpoint/2010/main" val="1253094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7000"/>
              </a:lnSpc>
              <a:spcBef>
                <a:spcPts val="0"/>
              </a:spcBef>
              <a:spcAft>
                <a:spcPts val="800"/>
              </a:spcAft>
              <a:buClrTx/>
              <a:buSzTx/>
              <a:buFontTx/>
              <a:buNone/>
              <a:tabLst/>
              <a:defRPr/>
            </a:pPr>
            <a:r>
              <a:rPr lang="en-US" sz="1200" i="1" dirty="0"/>
              <a:t>**NOTES TO PRESENTER- Hide this slide if presenting to life only group**</a:t>
            </a:r>
            <a:endParaRPr lang="en-US" sz="1200" i="1" kern="100" dirty="0">
              <a:effectLst/>
              <a:latin typeface="Calibri" panose="020F0502020204030204" pitchFamily="34" charset="0"/>
              <a:cs typeface="Calibri"/>
            </a:endParaRPr>
          </a:p>
          <a:p>
            <a:pPr marL="0" marR="0" lvl="0" indent="0" algn="l" defTabSz="914400">
              <a:lnSpc>
                <a:spcPct val="107000"/>
              </a:lnSpc>
              <a:spcBef>
                <a:spcPts val="0"/>
              </a:spcBef>
              <a:spcAft>
                <a:spcPts val="800"/>
              </a:spcAft>
              <a:buClrTx/>
              <a:buSzTx/>
              <a:buFontTx/>
              <a:buNone/>
              <a:tabLst/>
              <a:defRPr/>
            </a:pPr>
            <a:endParaRPr lang="en-US" sz="1200" i="1" kern="100" dirty="0">
              <a:effectLst/>
              <a:latin typeface="Calibri" panose="020F0502020204030204" pitchFamily="34" charset="0"/>
              <a:cs typeface="Calibri"/>
            </a:endParaRPr>
          </a:p>
          <a:p>
            <a:pPr marL="0" marR="0" lvl="0" indent="0" algn="l" defTabSz="914400">
              <a:lnSpc>
                <a:spcPct val="107000"/>
              </a:lnSpc>
              <a:spcBef>
                <a:spcPts val="0"/>
              </a:spcBef>
              <a:spcAft>
                <a:spcPts val="800"/>
              </a:spcAft>
              <a:buClrTx/>
              <a:buSzTx/>
              <a:buFontTx/>
              <a:buNone/>
              <a:tabLst/>
              <a:defRPr/>
            </a:pPr>
            <a:r>
              <a:rPr lang="en-US" sz="1200" dirty="0"/>
              <a:t>Nearly 70% of baby boomers are at risk of not being able to replace their pre-retirement lifestyle</a:t>
            </a:r>
            <a:endParaRPr lang="en-US" sz="1200" dirty="0">
              <a:cs typeface="Arial"/>
            </a:endParaRPr>
          </a:p>
          <a:p>
            <a:pPr marL="628650" marR="0" lvl="1"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kern="100" dirty="0">
                <a:effectLst/>
                <a:latin typeface="Arial" panose="020B0604020202020204" pitchFamily="34" charset="0"/>
                <a:ea typeface="Calibri" panose="020F0502020204030204" pitchFamily="34" charset="0"/>
                <a:cs typeface="Arial" panose="020B0604020202020204" pitchFamily="34" charset="0"/>
              </a:rPr>
              <a:t>Born between 1946 and 1964</a:t>
            </a:r>
          </a:p>
          <a:p>
            <a:pPr marL="628650" marR="0" lvl="1"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b="0" i="0" dirty="0">
                <a:solidFill>
                  <a:srgbClr val="101010"/>
                </a:solidFill>
                <a:effectLst/>
                <a:latin typeface="Publico Text"/>
              </a:rPr>
              <a:t>About 53% of "peak boomers," or the tail end of the generation who will turn 65 between 2024 and 2030, have less than $250,000 in assets</a:t>
            </a:r>
            <a:r>
              <a:rPr lang="en-US" b="0" i="0" baseline="30000" dirty="0">
                <a:solidFill>
                  <a:srgbClr val="101010"/>
                </a:solidFill>
                <a:effectLst/>
                <a:latin typeface="Publico Text"/>
              </a:rPr>
              <a:t>3</a:t>
            </a:r>
          </a:p>
          <a:p>
            <a:pPr marL="1085850" marR="0" lvl="2"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b="0" i="0" dirty="0">
                <a:solidFill>
                  <a:srgbClr val="101010"/>
                </a:solidFill>
                <a:effectLst/>
                <a:latin typeface="Publico Text"/>
              </a:rPr>
              <a:t>One-third of these younger boomers will rely on Social Security benefits for at least 90% of their retirement income when they are 70</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200" b="0" i="0" dirty="0">
              <a:solidFill>
                <a:srgbClr val="101010"/>
              </a:solidFill>
              <a:effectLst/>
              <a:latin typeface="Publico Text"/>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200" dirty="0"/>
              <a:t>Current projections forecast a 65-year-old could live 20 more years on average</a:t>
            </a:r>
            <a:endParaRPr lang="en-US" b="0" i="0" dirty="0">
              <a:solidFill>
                <a:srgbClr val="101010"/>
              </a:solidFill>
              <a:effectLst/>
              <a:latin typeface="Publico Text"/>
            </a:endParaRPr>
          </a:p>
          <a:p>
            <a:pPr marL="1085850" marR="0" lvl="2"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b="0" i="0" baseline="0" dirty="0">
              <a:solidFill>
                <a:srgbClr val="101010"/>
              </a:solidFill>
              <a:effectLst/>
              <a:latin typeface="Publico Text"/>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b="0" i="0" baseline="0" dirty="0">
              <a:solidFill>
                <a:srgbClr val="101010"/>
              </a:solidFill>
              <a:effectLst/>
              <a:latin typeface="Publico Text"/>
            </a:endParaRPr>
          </a:p>
          <a:p>
            <a:pPr marL="628650" marR="0" lvl="1"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200" b="0" i="0" kern="100" baseline="30000" dirty="0">
              <a:solidFill>
                <a:srgbClr val="101010"/>
              </a:solidFill>
              <a:effectLst/>
              <a:latin typeface="Publico Text"/>
              <a:ea typeface="Calibri" panose="020F0502020204030204" pitchFamily="34" charset="0"/>
              <a:cs typeface="Calibri"/>
            </a:endParaRPr>
          </a:p>
          <a:p>
            <a:pPr marL="628650" marR="0" lvl="1"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200" kern="100" baseline="30000" dirty="0">
              <a:effectLst/>
              <a:latin typeface="Georgia"/>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3F8C405C-78AD-B241-8645-84E9F624C7D2}" type="slidenum">
              <a:rPr lang="en-US" smtClean="0"/>
              <a:t>10</a:t>
            </a:fld>
            <a:endParaRPr lang="en-US"/>
          </a:p>
        </p:txBody>
      </p:sp>
    </p:spTree>
    <p:extLst>
      <p:ext uri="{BB962C8B-B14F-4D97-AF65-F5344CB8AC3E}">
        <p14:creationId xmlns:p14="http://schemas.microsoft.com/office/powerpoint/2010/main" val="2573786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7000"/>
              </a:lnSpc>
              <a:spcBef>
                <a:spcPts val="0"/>
              </a:spcBef>
              <a:spcAft>
                <a:spcPts val="800"/>
              </a:spcAft>
              <a:buClrTx/>
              <a:buSzTx/>
              <a:buFontTx/>
              <a:buNone/>
              <a:tabLst/>
              <a:defRPr/>
            </a:pPr>
            <a:r>
              <a:rPr lang="en-US" sz="1800" i="1" dirty="0"/>
              <a:t>**NOTES TO PRESENTER- Hide this slide if presenting to life only group**</a:t>
            </a:r>
            <a:endParaRPr lang="en-US" sz="1800" kern="100" dirty="0">
              <a:effectLst/>
              <a:latin typeface="Calibri" panose="020F0502020204030204" pitchFamily="34" charset="0"/>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t>As of March 2024, only 15 percent of private industry workers had access to a defined benefit plan (pension), compared with 86 percent of state and local government workers.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t>Boomers are currently the wealthiest generation on the planet.  The Baby Boomer generation is expected to leave a significant amount of money to their Millennial children. It's estimated that more than </a:t>
            </a:r>
            <a:r>
              <a:rPr lang="en-US" sz="1800" dirty="0">
                <a:hlinkClick r:id="rId3" tooltip="https://www.newsweek.com/boomers-millennials-transfer-wealth-future-1795099">
                  <a:extLst>
                    <a:ext uri="{A12FA001-AC4F-418D-AE19-62706E023703}">
                      <ahyp:hlinkClr xmlns:ahyp="http://schemas.microsoft.com/office/drawing/2018/hyperlinkcolor" val="tx"/>
                    </a:ext>
                  </a:extLst>
                </a:hlinkClick>
              </a:rPr>
              <a:t>$68 trillion</a:t>
            </a:r>
            <a:r>
              <a:rPr lang="en-US" sz="1800" dirty="0"/>
              <a:t> will be bequeathed to their offspring. The </a:t>
            </a:r>
            <a:r>
              <a:rPr lang="en-US" sz="1800" dirty="0">
                <a:hlinkClick r:id="rId4" tooltip="https://www.cnbc.com/2022/12/09/great-wealth-transfer-why-millennials-may-inherit-less-than-expected.html">
                  <a:extLst>
                    <a:ext uri="{A12FA001-AC4F-418D-AE19-62706E023703}">
                      <ahyp:hlinkClr xmlns:ahyp="http://schemas.microsoft.com/office/drawing/2018/hyperlinkcolor" val="tx"/>
                    </a:ext>
                  </a:extLst>
                </a:hlinkClick>
              </a:rPr>
              <a:t>great wealth transfer</a:t>
            </a:r>
            <a:r>
              <a:rPr lang="en-US" sz="1800" dirty="0"/>
              <a:t> is expected to make Millennials the richest generation in American history.</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F8C405C-78AD-B241-8645-84E9F624C7D2}" type="slidenum">
              <a:rPr lang="en-US" smtClean="0"/>
              <a:t>11</a:t>
            </a:fld>
            <a:endParaRPr lang="en-US"/>
          </a:p>
        </p:txBody>
      </p:sp>
    </p:spTree>
    <p:extLst>
      <p:ext uri="{BB962C8B-B14F-4D97-AF65-F5344CB8AC3E}">
        <p14:creationId xmlns:p14="http://schemas.microsoft.com/office/powerpoint/2010/main" val="4246933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spcBef>
                <a:spcPts val="0"/>
              </a:spcBef>
              <a:spcAft>
                <a:spcPts val="0"/>
              </a:spcAft>
            </a:pPr>
            <a:r>
              <a:rPr lang="en-US" sz="1200" dirty="0">
                <a:effectLst/>
                <a:latin typeface="Calibri" panose="020F0502020204030204" pitchFamily="34" charset="0"/>
                <a:ea typeface="Calibri" panose="020F0502020204030204" pitchFamily="34" charset="0"/>
              </a:rPr>
              <a:t>Top reasons to sell…</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Times New Roman" panose="02020603050405020304" pitchFamily="18" charset="0"/>
              </a:rPr>
              <a:t>Expand your business, added revenue from another source.</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Times New Roman" panose="02020603050405020304" pitchFamily="18" charset="0"/>
              </a:rPr>
              <a:t>Reach business goals by increasing overall production.</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Times New Roman" panose="02020603050405020304" pitchFamily="18" charset="0"/>
              </a:rPr>
              <a:t>Current database of clients.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Times New Roman" panose="02020603050405020304" pitchFamily="18" charset="0"/>
              </a:rPr>
              <a:t>Retain clients.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Times New Roman" panose="02020603050405020304" pitchFamily="18" charset="0"/>
              </a:rPr>
              <a:t>Holistic financial planning.</a:t>
            </a:r>
          </a:p>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Times New Roman" panose="02020603050405020304" pitchFamily="18" charset="0"/>
              </a:rPr>
              <a:t>Brand yourself as a go-to financial professional in your area, get referrals.</a:t>
            </a:r>
            <a:endParaRPr lang="en-US" dirty="0"/>
          </a:p>
          <a:p>
            <a:pPr algn="l"/>
            <a:endParaRPr lang="en-US" sz="1200" b="0" i="0" kern="1200" dirty="0">
              <a:solidFill>
                <a:srgbClr val="424242"/>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fld id="{3F8C405C-78AD-B241-8645-84E9F624C7D2}" type="slidenum">
              <a:rPr lang="en-US" smtClean="0"/>
              <a:t>12</a:t>
            </a:fld>
            <a:endParaRPr lang="en-US"/>
          </a:p>
        </p:txBody>
      </p:sp>
    </p:spTree>
    <p:extLst>
      <p:ext uri="{BB962C8B-B14F-4D97-AF65-F5344CB8AC3E}">
        <p14:creationId xmlns:p14="http://schemas.microsoft.com/office/powerpoint/2010/main" val="2360883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All of these questions can be answered with our LARC Solution. This is the Life and Annuity Resource Center.  This system is proprietary to Brokers International and includes a training system that will make sure you are confident and compliant when working with your clients. This solution also included a turn-key 52 week marketing program that is </a:t>
            </a:r>
            <a:r>
              <a:rPr lang="en-US" dirty="0" err="1">
                <a:latin typeface="Calibri"/>
                <a:ea typeface="Calibri"/>
                <a:cs typeface="Calibri"/>
              </a:rPr>
              <a:t>whitelabeled</a:t>
            </a:r>
            <a:r>
              <a:rPr lang="en-US" dirty="0">
                <a:latin typeface="Calibri"/>
                <a:ea typeface="Calibri"/>
                <a:cs typeface="Calibri"/>
              </a:rPr>
              <a:t> to your agency that is proven to increase your life and annuity sales. Now Sean, let's dive into the system.  </a:t>
            </a:r>
          </a:p>
        </p:txBody>
      </p:sp>
      <p:sp>
        <p:nvSpPr>
          <p:cNvPr id="4" name="Slide Number Placeholder 3"/>
          <p:cNvSpPr>
            <a:spLocks noGrp="1"/>
          </p:cNvSpPr>
          <p:nvPr>
            <p:ph type="sldNum" sz="quarter" idx="5"/>
          </p:nvPr>
        </p:nvSpPr>
        <p:spPr/>
        <p:txBody>
          <a:bodyPr/>
          <a:lstStyle/>
          <a:p>
            <a:fld id="{04CBD117-CD98-4341-B50C-1CB15313C5F4}" type="slidenum">
              <a:rPr lang="en-US" smtClean="0"/>
              <a:t>13</a:t>
            </a:fld>
            <a:endParaRPr lang="en-US"/>
          </a:p>
        </p:txBody>
      </p:sp>
    </p:spTree>
    <p:extLst>
      <p:ext uri="{BB962C8B-B14F-4D97-AF65-F5344CB8AC3E}">
        <p14:creationId xmlns:p14="http://schemas.microsoft.com/office/powerpoint/2010/main" val="3658330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is an example of the Life &amp; Annuity Resource Center, or LARC. I'll guide you through each of the features.</a:t>
            </a:r>
          </a:p>
        </p:txBody>
      </p:sp>
      <p:sp>
        <p:nvSpPr>
          <p:cNvPr id="4" name="Slide Number Placeholder 3"/>
          <p:cNvSpPr>
            <a:spLocks noGrp="1"/>
          </p:cNvSpPr>
          <p:nvPr>
            <p:ph type="sldNum" sz="quarter" idx="5"/>
          </p:nvPr>
        </p:nvSpPr>
        <p:spPr/>
        <p:txBody>
          <a:bodyPr/>
          <a:lstStyle/>
          <a:p>
            <a:fld id="{04CBD117-CD98-4341-B50C-1CB15313C5F4}" type="slidenum">
              <a:rPr lang="en-US" smtClean="0"/>
              <a:t>14</a:t>
            </a:fld>
            <a:endParaRPr lang="en-US"/>
          </a:p>
        </p:txBody>
      </p:sp>
    </p:spTree>
    <p:extLst>
      <p:ext uri="{BB962C8B-B14F-4D97-AF65-F5344CB8AC3E}">
        <p14:creationId xmlns:p14="http://schemas.microsoft.com/office/powerpoint/2010/main" val="1339802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When I got into this industry over 20 years ago, I found immediate success selling life insurance. However, even though I was trying, it took, me over 18 months to sell my first annuity. Why's that? Because I lacked confidence. The same might be true for life insurance, especially whole life and IULs for many of you. That is why the first two sections of the LARC are exclusive ANNUITY and LIFE training that are specifically designed to give you CONFIDENCE.</a:t>
            </a:r>
          </a:p>
          <a:p>
            <a:endParaRPr lang="en-US" dirty="0">
              <a:latin typeface="Calibri"/>
              <a:ea typeface="Calibri"/>
              <a:cs typeface="Calibri"/>
            </a:endParaRPr>
          </a:p>
          <a:p>
            <a:r>
              <a:rPr lang="en-US" dirty="0">
                <a:latin typeface="Calibri"/>
                <a:ea typeface="Calibri"/>
                <a:cs typeface="Calibri"/>
              </a:rPr>
              <a:t>Each learning module is about 90 minutes long total, and is comprised of multiple, short and relatable videos that are followed by a quick quiz so you can track your progress. When you have finished these, you WILL BE CONFIDENT, and you will have also learned our exclusive ONE QUESTION SALES SYSTEM that will unlock your ability to use the LARC and turn EVERY LAST ONE OF YOUR CLIENTS into POTENTIAL annuity and or life insurance sales.</a:t>
            </a:r>
          </a:p>
        </p:txBody>
      </p:sp>
      <p:sp>
        <p:nvSpPr>
          <p:cNvPr id="4" name="Slide Number Placeholder 3"/>
          <p:cNvSpPr>
            <a:spLocks noGrp="1"/>
          </p:cNvSpPr>
          <p:nvPr>
            <p:ph type="sldNum" sz="quarter" idx="5"/>
          </p:nvPr>
        </p:nvSpPr>
        <p:spPr/>
        <p:txBody>
          <a:bodyPr/>
          <a:lstStyle/>
          <a:p>
            <a:fld id="{04CBD117-CD98-4341-B50C-1CB15313C5F4}" type="slidenum">
              <a:rPr lang="en-US" smtClean="0"/>
              <a:t>15</a:t>
            </a:fld>
            <a:endParaRPr lang="en-US"/>
          </a:p>
        </p:txBody>
      </p:sp>
    </p:spTree>
    <p:extLst>
      <p:ext uri="{BB962C8B-B14F-4D97-AF65-F5344CB8AC3E}">
        <p14:creationId xmlns:p14="http://schemas.microsoft.com/office/powerpoint/2010/main" val="3055477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Next, you'll see a link to our proprietary financial inventory, or what we call "Confidential Needs Analysis". This C'NA can be customized to fit your agency's needs, but will always include everything you need to unlock SEVEN POTENTIAL SALES OPPORTUNITIES with every client when this powerful ONE PAGE C.NA is combined with our exclusive sales training. Most importantly, it includes our "GOLDEN QUESTION" that will help guide you to a potential LIFE or ANNUITY sale for every client you sit down with</a:t>
            </a:r>
          </a:p>
        </p:txBody>
      </p:sp>
      <p:sp>
        <p:nvSpPr>
          <p:cNvPr id="4" name="Slide Number Placeholder 3"/>
          <p:cNvSpPr>
            <a:spLocks noGrp="1"/>
          </p:cNvSpPr>
          <p:nvPr>
            <p:ph type="sldNum" sz="quarter" idx="5"/>
          </p:nvPr>
        </p:nvSpPr>
        <p:spPr/>
        <p:txBody>
          <a:bodyPr/>
          <a:lstStyle/>
          <a:p>
            <a:fld id="{04CBD117-CD98-4341-B50C-1CB15313C5F4}" type="slidenum">
              <a:rPr lang="en-US" smtClean="0"/>
              <a:t>17</a:t>
            </a:fld>
            <a:endParaRPr lang="en-US"/>
          </a:p>
        </p:txBody>
      </p:sp>
    </p:spTree>
    <p:extLst>
      <p:ext uri="{BB962C8B-B14F-4D97-AF65-F5344CB8AC3E}">
        <p14:creationId xmlns:p14="http://schemas.microsoft.com/office/powerpoint/2010/main" val="3467201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But think about it. For many agents, it is at this point which they get stuck. Asking a question is easy, but knowing which carrier to use, what product to write, knowing if your appointed and what you password it, and then how to run and explain illustrations, all while making sure you document why you are choosing said product for this client. This is truly daunting. That is where the LARC system really shines. All the agent needs to do is click on the Ask A Specialist, and they will simply enter the clients information into the secure, end-to-end encrypted form.</a:t>
            </a:r>
          </a:p>
        </p:txBody>
      </p:sp>
      <p:sp>
        <p:nvSpPr>
          <p:cNvPr id="4" name="Slide Number Placeholder 3"/>
          <p:cNvSpPr>
            <a:spLocks noGrp="1"/>
          </p:cNvSpPr>
          <p:nvPr>
            <p:ph type="sldNum" sz="quarter" idx="5"/>
          </p:nvPr>
        </p:nvSpPr>
        <p:spPr/>
        <p:txBody>
          <a:bodyPr/>
          <a:lstStyle/>
          <a:p>
            <a:fld id="{04CBD117-CD98-4341-B50C-1CB15313C5F4}" type="slidenum">
              <a:rPr lang="en-US" smtClean="0"/>
              <a:t>18</a:t>
            </a:fld>
            <a:endParaRPr lang="en-US"/>
          </a:p>
        </p:txBody>
      </p:sp>
    </p:spTree>
    <p:extLst>
      <p:ext uri="{BB962C8B-B14F-4D97-AF65-F5344CB8AC3E}">
        <p14:creationId xmlns:p14="http://schemas.microsoft.com/office/powerpoint/2010/main" val="2673933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allows the agent to choose ANNUITY or LIFE, based on how the client responded to the GOLDEN QUESTION, and it keeps the agent on a guide wire so they can fill in as much, or as little information as they might have, and what is needed by a team of licensed specialists who will do all the research needed to find products for the client. They will then send this back to the agent, make sure the agent is contracted with the chosen company, include the illustrations, and often times a video or two explaining how to proceed with the sale. All of this is documented, encrypted and stored on the cloud, and if they agent has any more questions, they simply respond!</a:t>
            </a:r>
          </a:p>
        </p:txBody>
      </p:sp>
      <p:sp>
        <p:nvSpPr>
          <p:cNvPr id="4" name="Slide Number Placeholder 3"/>
          <p:cNvSpPr>
            <a:spLocks noGrp="1"/>
          </p:cNvSpPr>
          <p:nvPr>
            <p:ph type="sldNum" sz="quarter" idx="5"/>
          </p:nvPr>
        </p:nvSpPr>
        <p:spPr/>
        <p:txBody>
          <a:bodyPr/>
          <a:lstStyle/>
          <a:p>
            <a:fld id="{04CBD117-CD98-4341-B50C-1CB15313C5F4}" type="slidenum">
              <a:rPr lang="en-US" smtClean="0"/>
              <a:t>19</a:t>
            </a:fld>
            <a:endParaRPr lang="en-US"/>
          </a:p>
        </p:txBody>
      </p:sp>
    </p:spTree>
    <p:extLst>
      <p:ext uri="{BB962C8B-B14F-4D97-AF65-F5344CB8AC3E}">
        <p14:creationId xmlns:p14="http://schemas.microsoft.com/office/powerpoint/2010/main" val="3515772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ea typeface="Calibri"/>
                <a:cs typeface="Calibri"/>
              </a:rPr>
              <a:t>FInally</a:t>
            </a:r>
            <a:r>
              <a:rPr lang="en-US" dirty="0">
                <a:latin typeface="Calibri"/>
                <a:ea typeface="Calibri"/>
                <a:cs typeface="Calibri"/>
              </a:rPr>
              <a:t>, once the agent is ready to take the application, a link to their </a:t>
            </a:r>
            <a:r>
              <a:rPr lang="en-US" dirty="0" err="1">
                <a:latin typeface="Calibri"/>
                <a:ea typeface="Calibri"/>
                <a:cs typeface="Calibri"/>
              </a:rPr>
              <a:t>eapp</a:t>
            </a:r>
            <a:r>
              <a:rPr lang="en-US" dirty="0">
                <a:latin typeface="Calibri"/>
                <a:ea typeface="Calibri"/>
                <a:cs typeface="Calibri"/>
              </a:rPr>
              <a:t> is included</a:t>
            </a:r>
          </a:p>
        </p:txBody>
      </p:sp>
      <p:sp>
        <p:nvSpPr>
          <p:cNvPr id="4" name="Slide Number Placeholder 3"/>
          <p:cNvSpPr>
            <a:spLocks noGrp="1"/>
          </p:cNvSpPr>
          <p:nvPr>
            <p:ph type="sldNum" sz="quarter" idx="5"/>
          </p:nvPr>
        </p:nvSpPr>
        <p:spPr/>
        <p:txBody>
          <a:bodyPr/>
          <a:lstStyle/>
          <a:p>
            <a:fld id="{04CBD117-CD98-4341-B50C-1CB15313C5F4}" type="slidenum">
              <a:rPr lang="en-US" smtClean="0"/>
              <a:t>20</a:t>
            </a:fld>
            <a:endParaRPr lang="en-US"/>
          </a:p>
        </p:txBody>
      </p:sp>
    </p:spTree>
    <p:extLst>
      <p:ext uri="{BB962C8B-B14F-4D97-AF65-F5344CB8AC3E}">
        <p14:creationId xmlns:p14="http://schemas.microsoft.com/office/powerpoint/2010/main" val="120402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That's right Scott. Health agents who are out there helping their clients with their </a:t>
            </a:r>
            <a:r>
              <a:rPr lang="en-US" dirty="0" err="1">
                <a:latin typeface="Calibri"/>
                <a:ea typeface="Calibri"/>
                <a:cs typeface="Calibri"/>
              </a:rPr>
              <a:t>Medsup</a:t>
            </a:r>
            <a:r>
              <a:rPr lang="en-US" dirty="0">
                <a:latin typeface="Calibri"/>
                <a:ea typeface="Calibri"/>
                <a:cs typeface="Calibri"/>
              </a:rPr>
              <a:t>, </a:t>
            </a:r>
            <a:r>
              <a:rPr lang="en-US" dirty="0" err="1">
                <a:latin typeface="Calibri"/>
                <a:ea typeface="Calibri"/>
                <a:cs typeface="Calibri"/>
              </a:rPr>
              <a:t>Medadvantage</a:t>
            </a:r>
            <a:r>
              <a:rPr lang="en-US" dirty="0">
                <a:latin typeface="Calibri"/>
                <a:ea typeface="Calibri"/>
                <a:cs typeface="Calibri"/>
              </a:rPr>
              <a:t>, ACA and other health care needs, are in the perfect position to grow their business and increase their business. Best of all, assuming you also have your life insurance license, it doesn't require any sort of additional licensing or securities training. There are no leads to purchase. The same clients that you sat with yesterday, the ones you will meet today and those that you sill see tomorrow, are exactly who you can help. By utilizing the exclusive and proprietary LARC system from Brokers International, you'll have everything you need to accomplish this. However, there are some challenges. Scott?</a:t>
            </a: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4CBD117-CD98-4341-B50C-1CB15313C5F4}" type="slidenum">
              <a:rPr lang="en-US" smtClean="0"/>
              <a:t>2</a:t>
            </a:fld>
            <a:endParaRPr lang="en-US"/>
          </a:p>
        </p:txBody>
      </p:sp>
    </p:spTree>
    <p:extLst>
      <p:ext uri="{BB962C8B-B14F-4D97-AF65-F5344CB8AC3E}">
        <p14:creationId xmlns:p14="http://schemas.microsoft.com/office/powerpoint/2010/main" val="1892188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Thanks Sean.  Brokers International has been around for over 40 years.  We offer over 50 carriers for both life and annuity, there are bonus opportunities, aggressive day 1 compensation and of and all the support we mentioned today.  If you would like to learn more about LARC and our sales system or how we are disrupting the industry with our one question sales program, please stop by and see us at booth 230.  </a:t>
            </a:r>
          </a:p>
        </p:txBody>
      </p:sp>
      <p:sp>
        <p:nvSpPr>
          <p:cNvPr id="4" name="Slide Number Placeholder 3"/>
          <p:cNvSpPr>
            <a:spLocks noGrp="1"/>
          </p:cNvSpPr>
          <p:nvPr>
            <p:ph type="sldNum" sz="quarter" idx="5"/>
          </p:nvPr>
        </p:nvSpPr>
        <p:spPr/>
        <p:txBody>
          <a:bodyPr/>
          <a:lstStyle/>
          <a:p>
            <a:fld id="{04CBD117-CD98-4341-B50C-1CB15313C5F4}" type="slidenum">
              <a:rPr lang="en-US" smtClean="0"/>
              <a:t>21</a:t>
            </a:fld>
            <a:endParaRPr lang="en-US"/>
          </a:p>
        </p:txBody>
      </p:sp>
    </p:spTree>
    <p:extLst>
      <p:ext uri="{BB962C8B-B14F-4D97-AF65-F5344CB8AC3E}">
        <p14:creationId xmlns:p14="http://schemas.microsoft.com/office/powerpoint/2010/main" val="2610021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Thank you for attending.  </a:t>
            </a:r>
          </a:p>
        </p:txBody>
      </p:sp>
      <p:sp>
        <p:nvSpPr>
          <p:cNvPr id="4" name="Slide Number Placeholder 3"/>
          <p:cNvSpPr>
            <a:spLocks noGrp="1"/>
          </p:cNvSpPr>
          <p:nvPr>
            <p:ph type="sldNum" sz="quarter" idx="5"/>
          </p:nvPr>
        </p:nvSpPr>
        <p:spPr/>
        <p:txBody>
          <a:bodyPr/>
          <a:lstStyle/>
          <a:p>
            <a:fld id="{04CBD117-CD98-4341-B50C-1CB15313C5F4}" type="slidenum">
              <a:rPr lang="en-US" smtClean="0"/>
              <a:t>22</a:t>
            </a:fld>
            <a:endParaRPr lang="en-US"/>
          </a:p>
        </p:txBody>
      </p:sp>
    </p:spTree>
    <p:extLst>
      <p:ext uri="{BB962C8B-B14F-4D97-AF65-F5344CB8AC3E}">
        <p14:creationId xmlns:p14="http://schemas.microsoft.com/office/powerpoint/2010/main" val="135716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That's correct Sean.  As health agents, many of your are way too busy, especially during open enrollment.  Many of you may not feel confident in having these discussions with your client and of course we all want to be compliant when making any type of recommendations.  Additional concerns are not properly trained and supported.  But when you look at annuities and life specifically, you probably think the products are complicated, there are too many options and they are always changing, whether its rates or features.  And last but not least, how do I sell this to a client with confidence.  </a:t>
            </a:r>
          </a:p>
        </p:txBody>
      </p:sp>
      <p:sp>
        <p:nvSpPr>
          <p:cNvPr id="4" name="Slide Number Placeholder 3"/>
          <p:cNvSpPr>
            <a:spLocks noGrp="1"/>
          </p:cNvSpPr>
          <p:nvPr>
            <p:ph type="sldNum" sz="quarter" idx="5"/>
          </p:nvPr>
        </p:nvSpPr>
        <p:spPr/>
        <p:txBody>
          <a:bodyPr/>
          <a:lstStyle/>
          <a:p>
            <a:fld id="{04CBD117-CD98-4341-B50C-1CB15313C5F4}" type="slidenum">
              <a:rPr lang="en-US" smtClean="0"/>
              <a:t>3</a:t>
            </a:fld>
            <a:endParaRPr lang="en-US"/>
          </a:p>
        </p:txBody>
      </p:sp>
    </p:spTree>
    <p:extLst>
      <p:ext uri="{BB962C8B-B14F-4D97-AF65-F5344CB8AC3E}">
        <p14:creationId xmlns:p14="http://schemas.microsoft.com/office/powerpoint/2010/main" val="280569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sz="1200" i="1" dirty="0"/>
              <a:t>**NOTES TO PRESENTER- Hide this slide if presenting to annuity only group**</a:t>
            </a:r>
            <a:endParaRPr lang="en-US" sz="1200" dirty="0">
              <a:effectLst/>
              <a:latin typeface="Calibri" panose="020F0502020204030204" pitchFamily="34" charset="0"/>
              <a:ea typeface="Calibri" panose="020F0502020204030204" pitchFamily="34" charset="0"/>
              <a:cs typeface="Calibri"/>
            </a:endParaRP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a:ea typeface="Calibri" panose="020F0502020204030204" pitchFamily="34" charset="0"/>
                <a:cs typeface="Calibri"/>
              </a:rPr>
              <a:t>Explain </a:t>
            </a:r>
            <a:r>
              <a:rPr lang="en-US" dirty="0">
                <a:latin typeface="Calibri"/>
                <a:ea typeface="Calibri" panose="020F0502020204030204" pitchFamily="34" charset="0"/>
                <a:cs typeface="Calibri"/>
              </a:rPr>
              <a:t>how the agency and </a:t>
            </a:r>
            <a:r>
              <a:rPr lang="en-US" sz="1200" dirty="0">
                <a:effectLst/>
                <a:latin typeface="Calibri"/>
                <a:ea typeface="Calibri" panose="020F0502020204030204" pitchFamily="34" charset="0"/>
                <a:cs typeface="Calibri"/>
              </a:rPr>
              <a:t>BI </a:t>
            </a:r>
            <a:r>
              <a:rPr lang="en-US" dirty="0">
                <a:latin typeface="Calibri"/>
                <a:ea typeface="Calibri" panose="020F0502020204030204" pitchFamily="34" charset="0"/>
                <a:cs typeface="Calibri"/>
              </a:rPr>
              <a:t>can work</a:t>
            </a:r>
            <a:r>
              <a:rPr lang="en-US" sz="1200" dirty="0">
                <a:effectLst/>
                <a:latin typeface="Calibri"/>
                <a:ea typeface="Calibri" panose="020F0502020204030204" pitchFamily="34" charset="0"/>
                <a:cs typeface="Calibri"/>
              </a:rPr>
              <a:t> together to support life insurance sales</a:t>
            </a:r>
            <a:r>
              <a:rPr lang="en-US" dirty="0"/>
              <a:t> </a:t>
            </a:r>
            <a:endParaRPr lang="en-US" sz="1200" dirty="0">
              <a:effectLst/>
            </a:endParaRPr>
          </a:p>
          <a:p>
            <a:endParaRPr lang="en-US" sz="1200" dirty="0">
              <a:effectLst/>
            </a:endParaRPr>
          </a:p>
          <a:p>
            <a:r>
              <a:rPr lang="en-US" sz="1200" dirty="0"/>
              <a:t>Why do I think this market opportunity is so large?​</a:t>
            </a:r>
          </a:p>
          <a:p>
            <a:endParaRPr lang="en-US" sz="1200" dirty="0"/>
          </a:p>
          <a:p>
            <a:r>
              <a:rPr lang="en-US" sz="1200" dirty="0"/>
              <a:t>Let’s look at some of the facts.​</a:t>
            </a:r>
          </a:p>
          <a:p>
            <a:endParaRPr lang="en-US" sz="1200" dirty="0"/>
          </a:p>
          <a:p>
            <a:r>
              <a:rPr lang="en-US" sz="1200" dirty="0"/>
              <a:t>First – over 30 million small business owners in the U.S. – that is a lot of prospects.  If you think about it that is a million for each of you. That should be enough to last you for an entire career, right? But in addition, they have millions of highly paid employees who are also prospects. We will be talking about opportunities with both owners and their top employees.​</a:t>
            </a:r>
          </a:p>
          <a:p>
            <a:endParaRPr lang="en-US" sz="1200" dirty="0"/>
          </a:p>
          <a:p>
            <a:r>
              <a:rPr lang="en-US" sz="1200" dirty="0"/>
              <a:t>Second – these prospects have money.  And as we will talk about later, it is a lot easier to get them to write a check from their business checkbook than their personal checkbook​</a:t>
            </a:r>
          </a:p>
          <a:p>
            <a:endParaRPr lang="en-US" sz="1200" dirty="0"/>
          </a:p>
          <a:p>
            <a:r>
              <a:rPr lang="en-US" sz="1200" dirty="0"/>
              <a:t>Third – Today, only 1 in 4 business owners have a financial strategy for retirement in the form of a written plan. And who specializes in helping clients with retirement income plans? All of us in this room.​</a:t>
            </a:r>
          </a:p>
          <a:p>
            <a:endParaRPr lang="en-US" sz="1200" dirty="0"/>
          </a:p>
          <a:p>
            <a:r>
              <a:rPr lang="en-US" sz="1200" dirty="0"/>
              <a:t>Finally – there is a low confidence level in their ability to retire.  This isn’t just a phenomenon for the working class. This applies to business owners as well.​</a:t>
            </a:r>
          </a:p>
          <a:p>
            <a:endParaRPr lang="en-US" sz="1200" dirty="0"/>
          </a:p>
        </p:txBody>
      </p:sp>
      <p:sp>
        <p:nvSpPr>
          <p:cNvPr id="4" name="Slide Number Placeholder 3"/>
          <p:cNvSpPr>
            <a:spLocks noGrp="1"/>
          </p:cNvSpPr>
          <p:nvPr>
            <p:ph type="sldNum" sz="quarter" idx="5"/>
          </p:nvPr>
        </p:nvSpPr>
        <p:spPr/>
        <p:txBody>
          <a:bodyPr/>
          <a:lstStyle/>
          <a:p>
            <a:fld id="{3F8C405C-78AD-B241-8645-84E9F624C7D2}" type="slidenum">
              <a:rPr lang="en-US" smtClean="0"/>
              <a:t>4</a:t>
            </a:fld>
            <a:endParaRPr lang="en-US"/>
          </a:p>
        </p:txBody>
      </p:sp>
    </p:spTree>
    <p:extLst>
      <p:ext uri="{BB962C8B-B14F-4D97-AF65-F5344CB8AC3E}">
        <p14:creationId xmlns:p14="http://schemas.microsoft.com/office/powerpoint/2010/main" val="3461853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i="1" dirty="0"/>
              <a:t>**NOTES TO PRESENTER- Hide this slide if presenting to annuity only group**</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While two-thirds of Americans report their lives have largely returned to normal following the COVID-19 pandemic, the 2023 Insurance Barometer Study shows a record-high proportion of consumers (39%) who say they intend to purchase life insurance coverage within the next year. The intent to buy is even higher among Gen Z adults (44%) and millennials (50%)</a:t>
            </a:r>
          </a:p>
          <a:p>
            <a:pPr marL="342900" marR="0" lvl="0" indent="-342900">
              <a:lnSpc>
                <a:spcPct val="107000"/>
              </a:lnSpc>
              <a:spcBef>
                <a:spcPts val="0"/>
              </a:spcBef>
              <a:spcAft>
                <a:spcPts val="0"/>
              </a:spcAft>
              <a:buFont typeface="Symbol"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Gen Z born during the late 1990s and early 2000s (1997- 2012)</a:t>
            </a:r>
          </a:p>
          <a:p>
            <a:pPr marL="342900" marR="0" lvl="0" indent="-342900">
              <a:lnSpc>
                <a:spcPct val="107000"/>
              </a:lnSpc>
              <a:spcBef>
                <a:spcPts val="0"/>
              </a:spcBef>
              <a:spcAft>
                <a:spcPts val="800"/>
              </a:spcAft>
              <a:buFont typeface="Symbol"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Millennials (Gen Y) born 1981-1996-in 2024 ages 29-43</a:t>
            </a:r>
          </a:p>
          <a:p>
            <a:pPr marL="0" marR="0">
              <a:lnSpc>
                <a:spcPct val="107000"/>
              </a:lnSpc>
              <a:spcBef>
                <a:spcPts val="0"/>
              </a:spcBef>
              <a:spcAft>
                <a:spcPts val="800"/>
              </a:spcAft>
            </a:pPr>
            <a:r>
              <a:rPr lang="en-US" sz="12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Source: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https://www.limra.com/en/newsroom/news-releases/2023/new-study-shows-interest-in-life-insurance-at-all-time-high-in-2023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surviving spouse or child may receive a special lump-sum death payment of $255 if they meet certain requirements.</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Source: https://</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www.ssa.gov</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faqs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200" dirty="0">
                <a:effectLst/>
                <a:latin typeface="Calibri" panose="020F0502020204030204" pitchFamily="34" charset="0"/>
                <a:ea typeface="Calibri" panose="020F0502020204030204" pitchFamily="34" charset="0"/>
                <a:cs typeface="Times New Roman" panose="02020603050405020304" pitchFamily="18" charset="0"/>
              </a:rPr>
              <a:t>/questions/KA-02083.html#:~:text=In%20addition%2C%20a%20one%2Dtime,of%20the%20number%20holder's%20death </a:t>
            </a:r>
            <a:endParaRPr lang="en-US" sz="1200" dirty="0"/>
          </a:p>
        </p:txBody>
      </p:sp>
      <p:sp>
        <p:nvSpPr>
          <p:cNvPr id="4" name="Slide Number Placeholder 3"/>
          <p:cNvSpPr>
            <a:spLocks noGrp="1"/>
          </p:cNvSpPr>
          <p:nvPr>
            <p:ph type="sldNum" sz="quarter" idx="5"/>
          </p:nvPr>
        </p:nvSpPr>
        <p:spPr/>
        <p:txBody>
          <a:bodyPr/>
          <a:lstStyle/>
          <a:p>
            <a:fld id="{3F8C405C-78AD-B241-8645-84E9F624C7D2}" type="slidenum">
              <a:rPr lang="en-US" smtClean="0"/>
              <a:t>5</a:t>
            </a:fld>
            <a:endParaRPr lang="en-US"/>
          </a:p>
        </p:txBody>
      </p:sp>
    </p:spTree>
    <p:extLst>
      <p:ext uri="{BB962C8B-B14F-4D97-AF65-F5344CB8AC3E}">
        <p14:creationId xmlns:p14="http://schemas.microsoft.com/office/powerpoint/2010/main" val="328661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i="1"/>
              <a:t>**NOTES TO PRESENTER- Hide this slide if presenting to annuity only group**</a:t>
            </a:r>
            <a:endParaRPr lang="en-US" sz="1100" kern="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kern="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a:effectLst/>
                <a:latin typeface="+mn-lt"/>
                <a:ea typeface="Calibri" panose="020F0502020204030204" pitchFamily="34" charset="0"/>
                <a:cs typeface="Times New Roman" panose="02020603050405020304" pitchFamily="18" charset="0"/>
              </a:rPr>
              <a:t>There are many common myths about life insurance. Here are a few. [refer to list] Explain each of these myths and the reality of each.</a:t>
            </a:r>
          </a:p>
          <a:p>
            <a:pPr marL="0" marR="0">
              <a:lnSpc>
                <a:spcPct val="107000"/>
              </a:lnSpc>
              <a:spcBef>
                <a:spcPts val="0"/>
              </a:spcBef>
              <a:spcAft>
                <a:spcPts val="800"/>
              </a:spcAft>
            </a:pPr>
            <a:endParaRPr lang="en-US" sz="1100" kern="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0" i="0">
                <a:solidFill>
                  <a:srgbClr val="222F3E"/>
                </a:solidFill>
                <a:effectLst/>
                <a:latin typeface="+mn-lt"/>
              </a:rPr>
              <a:t>1. Today's life insurance products can offer more than just death benefits. Many permanent life insurance options include living benefits, such as accelerated death benefits, and loan provisions to supplement retirement income.</a:t>
            </a:r>
            <a:br>
              <a:rPr lang="en-US" sz="1100">
                <a:latin typeface="+mn-lt"/>
              </a:rPr>
            </a:br>
            <a:r>
              <a:rPr lang="en-US" sz="1100" b="0" i="0">
                <a:solidFill>
                  <a:srgbClr val="222F3E"/>
                </a:solidFill>
                <a:effectLst/>
                <a:latin typeface="+mn-lt"/>
              </a:rPr>
              <a:t>2. Life insurance premiums can be flexible to accommodate different budgets and a variety of client needs and goals.</a:t>
            </a:r>
            <a:br>
              <a:rPr lang="en-US" sz="1100">
                <a:latin typeface="+mn-lt"/>
              </a:rPr>
            </a:br>
            <a:r>
              <a:rPr lang="en-US" sz="1100" b="0" i="0">
                <a:solidFill>
                  <a:srgbClr val="222F3E"/>
                </a:solidFill>
                <a:effectLst/>
                <a:latin typeface="+mn-lt"/>
              </a:rPr>
              <a:t>3. Term insurance remains an option for some clients, although the industry has evolved to offer several permanent life insurance potential solutions for personal and business uses.</a:t>
            </a:r>
            <a:br>
              <a:rPr lang="en-US" sz="1100">
                <a:latin typeface="+mn-lt"/>
              </a:rPr>
            </a:br>
            <a:r>
              <a:rPr lang="en-US" sz="1100" b="0" i="0">
                <a:solidFill>
                  <a:srgbClr val="222F3E"/>
                </a:solidFill>
                <a:effectLst/>
                <a:latin typeface="+mn-lt"/>
              </a:rPr>
              <a:t>4. Many carriers offer more underwriting options and life insurance solutions that may fit a particular underwriting risk profile.</a:t>
            </a:r>
            <a:br>
              <a:rPr lang="en-US" sz="1100">
                <a:latin typeface="+mn-lt"/>
              </a:rPr>
            </a:br>
            <a:r>
              <a:rPr lang="en-US" sz="1100" b="0" i="0">
                <a:solidFill>
                  <a:srgbClr val="222F3E"/>
                </a:solidFill>
                <a:effectLst/>
                <a:latin typeface="+mn-lt"/>
              </a:rPr>
              <a:t>5. The potential income tax benefit of certain life insurance features can help clients solve specific needs and goals that they may not know about.</a:t>
            </a:r>
            <a:endParaRPr lang="en-US" sz="1100" kern="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kern="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a:effectLst/>
                <a:latin typeface="+mn-lt"/>
                <a:ea typeface="Calibri" panose="020F0502020204030204" pitchFamily="34" charset="0"/>
                <a:cs typeface="Times New Roman" panose="02020603050405020304" pitchFamily="18" charset="0"/>
              </a:rPr>
              <a:t>Source: </a:t>
            </a:r>
            <a:r>
              <a:rPr lang="en-US" sz="1100" u="sng" kern="100">
                <a:solidFill>
                  <a:srgbClr val="0563C1"/>
                </a:solidFill>
                <a:effectLst/>
                <a:latin typeface="+mn-lt"/>
                <a:ea typeface="Calibri" panose="020F0502020204030204" pitchFamily="34" charset="0"/>
                <a:cs typeface="Times New Roman" panose="02020603050405020304" pitchFamily="18" charset="0"/>
                <a:hlinkClick r:id="rId3"/>
              </a:rPr>
              <a:t>https://www.forbes.com/advisor/in/life-insurance/10-life-insurance-myths-that-need-to-be-debunked/</a:t>
            </a:r>
            <a:endParaRPr lang="en-US" sz="1100" kern="100">
              <a:effectLst/>
              <a:latin typeface="+mn-lt"/>
              <a:ea typeface="Calibri" panose="020F0502020204030204" pitchFamily="34" charset="0"/>
              <a:cs typeface="Times New Roman" panose="02020603050405020304" pitchFamily="18" charset="0"/>
            </a:endParaRPr>
          </a:p>
          <a:p>
            <a:endParaRPr lang="en-US" sz="1100">
              <a:latin typeface="+mn-lt"/>
            </a:endParaRPr>
          </a:p>
        </p:txBody>
      </p:sp>
      <p:sp>
        <p:nvSpPr>
          <p:cNvPr id="4" name="Slide Number Placeholder 3"/>
          <p:cNvSpPr>
            <a:spLocks noGrp="1"/>
          </p:cNvSpPr>
          <p:nvPr>
            <p:ph type="sldNum" sz="quarter" idx="5"/>
          </p:nvPr>
        </p:nvSpPr>
        <p:spPr/>
        <p:txBody>
          <a:bodyPr/>
          <a:lstStyle/>
          <a:p>
            <a:fld id="{3F8C405C-78AD-B241-8645-84E9F624C7D2}" type="slidenum">
              <a:rPr lang="en-US" smtClean="0"/>
              <a:t>6</a:t>
            </a:fld>
            <a:endParaRPr lang="en-US"/>
          </a:p>
        </p:txBody>
      </p:sp>
    </p:spTree>
    <p:extLst>
      <p:ext uri="{BB962C8B-B14F-4D97-AF65-F5344CB8AC3E}">
        <p14:creationId xmlns:p14="http://schemas.microsoft.com/office/powerpoint/2010/main" val="221420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424242"/>
                </a:solidFill>
                <a:effectLst/>
                <a:latin typeface="Calibri" panose="020F0502020204030204" pitchFamily="34" charset="0"/>
              </a:rPr>
              <a:t>Protection – Life insurance can be used to protect loved ones financially in the event of death.  Can be used to replace income, pay off debts, finance future expenditures.</a:t>
            </a:r>
          </a:p>
          <a:p>
            <a:pPr algn="l"/>
            <a:r>
              <a:rPr lang="en-US" sz="1200" b="0" i="0" dirty="0">
                <a:solidFill>
                  <a:srgbClr val="424242"/>
                </a:solidFill>
                <a:effectLst/>
                <a:latin typeface="Calibri" panose="020F0502020204030204" pitchFamily="34" charset="0"/>
              </a:rPr>
              <a:t>Legacy – Life insurance can provide funds to children, grandchildren, nonprofits/philanthropy, finance education for loved ones.</a:t>
            </a:r>
          </a:p>
          <a:p>
            <a:pPr algn="l"/>
            <a:r>
              <a:rPr lang="en-US" sz="1200" b="0" i="0" kern="1200" dirty="0">
                <a:solidFill>
                  <a:srgbClr val="424242"/>
                </a:solidFill>
                <a:effectLst/>
                <a:latin typeface="Calibri" panose="020F0502020204030204" pitchFamily="34" charset="0"/>
                <a:ea typeface="+mn-ea"/>
                <a:cs typeface="+mn-cs"/>
              </a:rPr>
              <a:t>Small Business Solutions – Life insurance can be used to finance the transfer of a business or to keep/incent key employees</a:t>
            </a:r>
          </a:p>
          <a:p>
            <a:pPr algn="l"/>
            <a:r>
              <a:rPr lang="en-US" sz="1200" b="0" i="0" kern="1200" dirty="0">
                <a:solidFill>
                  <a:srgbClr val="424242"/>
                </a:solidFill>
                <a:effectLst/>
                <a:latin typeface="Calibri" panose="020F0502020204030204" pitchFamily="34" charset="0"/>
                <a:ea typeface="+mn-ea"/>
                <a:cs typeface="+mn-cs"/>
              </a:rPr>
              <a:t>Tax Efficiencies – Life insurance can potentially provide tax-free income during retirement and the tax-free proceeds can be used to transfer wealth on a tax-advantaged basis.</a:t>
            </a:r>
          </a:p>
        </p:txBody>
      </p:sp>
      <p:sp>
        <p:nvSpPr>
          <p:cNvPr id="4" name="Slide Number Placeholder 3"/>
          <p:cNvSpPr>
            <a:spLocks noGrp="1"/>
          </p:cNvSpPr>
          <p:nvPr>
            <p:ph type="sldNum" sz="quarter" idx="5"/>
          </p:nvPr>
        </p:nvSpPr>
        <p:spPr/>
        <p:txBody>
          <a:bodyPr/>
          <a:lstStyle/>
          <a:p>
            <a:fld id="{3F8C405C-78AD-B241-8645-84E9F624C7D2}" type="slidenum">
              <a:rPr lang="en-US" smtClean="0"/>
              <a:t>7</a:t>
            </a:fld>
            <a:endParaRPr lang="en-US"/>
          </a:p>
        </p:txBody>
      </p:sp>
    </p:spTree>
    <p:extLst>
      <p:ext uri="{BB962C8B-B14F-4D97-AF65-F5344CB8AC3E}">
        <p14:creationId xmlns:p14="http://schemas.microsoft.com/office/powerpoint/2010/main" val="2360883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ea typeface="Calibri" panose="020F0502020204030204" pitchFamily="34" charset="0"/>
              </a:rPr>
              <a:t>Why sell life insurance?</a:t>
            </a:r>
            <a:endParaRPr lang="en-US" sz="1200" dirty="0">
              <a:effectLst/>
              <a:latin typeface="Calibri" panose="020F0502020204030204" pitchFamily="34" charset="0"/>
              <a:ea typeface="Calibri" panose="020F0502020204030204" pitchFamily="34" charset="0"/>
            </a:endParaRP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To be a holistic agent/financial professional – be the one-stop shop for all your clients’ financial and health needs</a:t>
            </a: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Your clients need life insurance – people buy life insurance for the many benefits they provide; they might as well buy it from you</a:t>
            </a: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Additional revenue for you – by simply adding life insurance to your product suite you can add tens of thousands of dollars to your bottom line per year</a:t>
            </a:r>
          </a:p>
          <a:p>
            <a:pPr marL="628650" marR="0" lvl="1" indent="-171450">
              <a:spcBef>
                <a:spcPts val="0"/>
              </a:spcBef>
              <a:spcAft>
                <a:spcPts val="0"/>
              </a:spcAft>
              <a:buFont typeface="Arial" panose="020B0604020202020204" pitchFamily="34" charset="0"/>
              <a:buChar char="•"/>
            </a:pPr>
            <a:r>
              <a:rPr lang="en-US" b="0" i="0" dirty="0">
                <a:solidFill>
                  <a:srgbClr val="222F3E"/>
                </a:solidFill>
                <a:effectLst/>
                <a:highlight>
                  <a:srgbClr val="F8F8F8"/>
                </a:highlight>
                <a:latin typeface="+mn-lt"/>
              </a:rPr>
              <a:t>Protect your book of business. Why have your clients deal with another agent for life insurance? What if that agent sells health insurance too?</a:t>
            </a:r>
          </a:p>
          <a:p>
            <a:pPr marL="628650" marR="0" lvl="1"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rPr>
              <a:t>Resources and support – </a:t>
            </a:r>
            <a:r>
              <a:rPr lang="en-US" b="0" i="0" dirty="0">
                <a:solidFill>
                  <a:srgbClr val="222F3E"/>
                </a:solidFill>
                <a:effectLst/>
                <a:highlight>
                  <a:srgbClr val="F8F8F8"/>
                </a:highlight>
                <a:latin typeface="+mn-lt"/>
              </a:rPr>
              <a:t>Through your wholesaler you have access to industry-leading resources and a host of support services through Brokers International.</a:t>
            </a: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3F8C405C-78AD-B241-8645-84E9F624C7D2}" type="slidenum">
              <a:rPr lang="en-US" smtClean="0"/>
              <a:t>8</a:t>
            </a:fld>
            <a:endParaRPr lang="en-US"/>
          </a:p>
        </p:txBody>
      </p:sp>
    </p:spTree>
    <p:extLst>
      <p:ext uri="{BB962C8B-B14F-4D97-AF65-F5344CB8AC3E}">
        <p14:creationId xmlns:p14="http://schemas.microsoft.com/office/powerpoint/2010/main" val="3736561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a:t>**NOTES TO PRESENTER- Hide this slide if presenting to life only group**</a:t>
            </a:r>
            <a:endParaRPr lang="en-US" b="1">
              <a:cs typeface="Calibri" panose="020F0502020204030204"/>
            </a:endParaRPr>
          </a:p>
          <a:p>
            <a:pPr>
              <a:defRPr/>
            </a:pPr>
            <a:endParaRPr lang="en-US" i="1">
              <a:ea typeface="Calibri"/>
              <a:cs typeface="Calibri"/>
            </a:endParaRPr>
          </a:p>
          <a:p>
            <a:pPr>
              <a:defRPr/>
            </a:pPr>
            <a:r>
              <a:rPr lang="en-US">
                <a:ea typeface="Calibri"/>
                <a:cs typeface="Calibri"/>
              </a:rPr>
              <a:t>We want to spend some time today talking abut the marketplace for retirement products and why we focus our efforts helping Americans plan for retirement income using fixed annuity products. To fully understand the opportunity let’s start by talking about the retirement marketplace.</a:t>
            </a:r>
            <a:endParaRPr lang="en-US">
              <a:cs typeface="Calibri"/>
            </a:endParaRPr>
          </a:p>
          <a:p>
            <a:pPr>
              <a:defRPr/>
            </a:pPr>
            <a:endParaRPr lang="en-US" b="1"/>
          </a:p>
          <a:p>
            <a:pPr marL="0" marR="0" lvl="0" indent="0" algn="l" defTabSz="914400">
              <a:lnSpc>
                <a:spcPct val="100000"/>
              </a:lnSpc>
              <a:spcBef>
                <a:spcPts val="0"/>
              </a:spcBef>
              <a:spcAft>
                <a:spcPts val="0"/>
              </a:spcAft>
              <a:buClrTx/>
              <a:buSzTx/>
              <a:buFontTx/>
              <a:buNone/>
              <a:tabLst/>
              <a:defRPr/>
            </a:pPr>
            <a:endParaRPr lang="en-US" sz="1200" i="1">
              <a:effectLst/>
              <a:latin typeface="Calibri" panose="020F0502020204030204" pitchFamily="34" charset="0"/>
              <a:ea typeface="Calibri" panose="020F0502020204030204" pitchFamily="34" charset="0"/>
              <a:cs typeface="Calibri"/>
            </a:endParaRPr>
          </a:p>
          <a:p>
            <a:endParaRPr lang="en-US" sz="1200" strike="sngStrike">
              <a:effectLst/>
              <a:latin typeface="Calibri" panose="020F0502020204030204" pitchFamily="34" charset="0"/>
              <a:ea typeface="Calibri" panose="020F0502020204030204" pitchFamily="34" charset="0"/>
              <a:cs typeface="Times New Roman" panose="02020603050405020304" pitchFamily="18" charset="0"/>
            </a:endParaRPr>
          </a:p>
          <a:p>
            <a:endParaRPr lang="en-US" sz="1200">
              <a:cs typeface="Calibri" panose="020F0502020204030204"/>
            </a:endParaRPr>
          </a:p>
        </p:txBody>
      </p:sp>
      <p:sp>
        <p:nvSpPr>
          <p:cNvPr id="4" name="Slide Number Placeholder 3"/>
          <p:cNvSpPr>
            <a:spLocks noGrp="1"/>
          </p:cNvSpPr>
          <p:nvPr>
            <p:ph type="sldNum" sz="quarter" idx="5"/>
          </p:nvPr>
        </p:nvSpPr>
        <p:spPr/>
        <p:txBody>
          <a:bodyPr/>
          <a:lstStyle/>
          <a:p>
            <a:fld id="{3F8C405C-78AD-B241-8645-84E9F624C7D2}" type="slidenum">
              <a:rPr lang="en-US" smtClean="0"/>
              <a:t>9</a:t>
            </a:fld>
            <a:endParaRPr lang="en-US"/>
          </a:p>
        </p:txBody>
      </p:sp>
    </p:spTree>
    <p:extLst>
      <p:ext uri="{BB962C8B-B14F-4D97-AF65-F5344CB8AC3E}">
        <p14:creationId xmlns:p14="http://schemas.microsoft.com/office/powerpoint/2010/main" val="4040762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ue and orange swirl logo&#10;&#10;Description automatically generated">
            <a:extLst>
              <a:ext uri="{FF2B5EF4-FFF2-40B4-BE49-F238E27FC236}">
                <a16:creationId xmlns:a16="http://schemas.microsoft.com/office/drawing/2014/main" id="{430999CD-C292-5F79-1571-F577A689826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4798" y="5634609"/>
            <a:ext cx="691761" cy="646332"/>
          </a:xfrm>
          <a:prstGeom prst="rect">
            <a:avLst/>
          </a:prstGeom>
        </p:spPr>
      </p:pic>
    </p:spTree>
    <p:extLst>
      <p:ext uri="{BB962C8B-B14F-4D97-AF65-F5344CB8AC3E}">
        <p14:creationId xmlns:p14="http://schemas.microsoft.com/office/powerpoint/2010/main" val="1647636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 Bullets Righ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D352DB-7585-E964-5AD1-EB473E61B6CC}"/>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
        <p:nvSpPr>
          <p:cNvPr id="6" name="Picture Placeholder 2">
            <a:extLst>
              <a:ext uri="{FF2B5EF4-FFF2-40B4-BE49-F238E27FC236}">
                <a16:creationId xmlns:a16="http://schemas.microsoft.com/office/drawing/2014/main" id="{B036E8EF-7523-04AE-C7A4-09FA4795EF47}"/>
              </a:ext>
            </a:extLst>
          </p:cNvPr>
          <p:cNvSpPr>
            <a:spLocks noGrp="1"/>
          </p:cNvSpPr>
          <p:nvPr>
            <p:ph type="pic" idx="21" hasCustomPrompt="1"/>
          </p:nvPr>
        </p:nvSpPr>
        <p:spPr>
          <a:xfrm>
            <a:off x="0" y="0"/>
            <a:ext cx="6096000" cy="6466788"/>
          </a:xfrm>
          <a:prstGeom prst="rect">
            <a:avLst/>
          </a:prstGeom>
          <a:solidFill>
            <a:schemeClr val="accent3"/>
          </a:solidFill>
        </p:spPr>
        <p:txBody>
          <a:bodyPr lIns="91439" rIns="91439" anchor="ctr" anchorCtr="0">
            <a:noAutofit/>
          </a:bodyPr>
          <a:lstStyle>
            <a:lvl1pPr marL="0" indent="0" algn="ctr">
              <a:buNone/>
              <a:defRPr sz="1600">
                <a:sym typeface="Wingdings" pitchFamily="2" charset="2"/>
              </a:defRPr>
            </a:lvl1pPr>
          </a:lstStyle>
          <a:p>
            <a:r>
              <a:rPr lang="en-US" dirty="0"/>
              <a:t>Click Icon to Insert Image</a:t>
            </a:r>
          </a:p>
          <a:p>
            <a:r>
              <a:rPr lang="en-US" dirty="0"/>
              <a:t>(put an image here relevant to the copy )</a:t>
            </a:r>
            <a:endParaRPr dirty="0"/>
          </a:p>
        </p:txBody>
      </p:sp>
      <p:sp>
        <p:nvSpPr>
          <p:cNvPr id="2" name="Body Level One…">
            <a:extLst>
              <a:ext uri="{FF2B5EF4-FFF2-40B4-BE49-F238E27FC236}">
                <a16:creationId xmlns:a16="http://schemas.microsoft.com/office/drawing/2014/main" id="{DAC36B0A-D179-CFCC-B003-A93CBABB6E08}"/>
              </a:ext>
            </a:extLst>
          </p:cNvPr>
          <p:cNvSpPr txBox="1">
            <a:spLocks noGrp="1"/>
          </p:cNvSpPr>
          <p:nvPr>
            <p:ph type="body" sz="quarter" idx="1" hasCustomPrompt="1"/>
          </p:nvPr>
        </p:nvSpPr>
        <p:spPr>
          <a:xfrm>
            <a:off x="6461760" y="579578"/>
            <a:ext cx="5384800" cy="507831"/>
          </a:xfrm>
          <a:prstGeom prst="rect">
            <a:avLst/>
          </a:prstGeom>
        </p:spPr>
        <p:txBody>
          <a:bodyPr wrap="square">
            <a:spAutoFit/>
          </a:bodyPr>
          <a:lstStyle>
            <a:lvl1pPr marL="0" indent="0" algn="l">
              <a:buSzTx/>
              <a:buFontTx/>
              <a:buNone/>
              <a:defRPr sz="3000" b="1">
                <a:solidFill>
                  <a:schemeClr val="tx2"/>
                </a:solidFill>
                <a:latin typeface="+mj-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Image Left / Bullets Right</a:t>
            </a:r>
          </a:p>
        </p:txBody>
      </p:sp>
      <p:sp>
        <p:nvSpPr>
          <p:cNvPr id="4" name="Text Placeholder 11">
            <a:extLst>
              <a:ext uri="{FF2B5EF4-FFF2-40B4-BE49-F238E27FC236}">
                <a16:creationId xmlns:a16="http://schemas.microsoft.com/office/drawing/2014/main" id="{63E4E142-B543-08A4-B1A0-A38B7246EE47}"/>
              </a:ext>
            </a:extLst>
          </p:cNvPr>
          <p:cNvSpPr>
            <a:spLocks noGrp="1"/>
          </p:cNvSpPr>
          <p:nvPr>
            <p:ph type="body" sz="quarter" idx="23" hasCustomPrompt="1"/>
          </p:nvPr>
        </p:nvSpPr>
        <p:spPr>
          <a:xfrm>
            <a:off x="6461760" y="1395455"/>
            <a:ext cx="5384800" cy="1714828"/>
          </a:xfrm>
          <a:prstGeom prst="rect">
            <a:avLst/>
          </a:prstGeom>
        </p:spPr>
        <p:txBody>
          <a:bodyPr wrap="square">
            <a:spAutoFit/>
          </a:bodyPr>
          <a:lstStyle>
            <a:lvl1pPr marL="285750" indent="-285750">
              <a:lnSpc>
                <a:spcPct val="120000"/>
              </a:lnSpc>
              <a:buSzTx/>
              <a:buFont typeface="Arial" panose="020B0604020202020204" pitchFamily="34" charset="0"/>
              <a:buChar char="•"/>
              <a:defRPr sz="1800">
                <a:latin typeface="+mn-lt"/>
                <a:ea typeface="+mj-ea"/>
              </a:defRPr>
            </a:lvl1pPr>
          </a:lstStyle>
          <a:p>
            <a:r>
              <a:rPr lang="en-US" dirty="0"/>
              <a:t>Bulleted List Item Level 1</a:t>
            </a:r>
          </a:p>
          <a:p>
            <a:r>
              <a:rPr lang="en-US" dirty="0"/>
              <a:t>Bulleted List Item Level 1</a:t>
            </a:r>
          </a:p>
          <a:p>
            <a:pPr lvl="1"/>
            <a:r>
              <a:rPr lang="en-US" dirty="0"/>
              <a:t>Bulleted List Item Level 2</a:t>
            </a:r>
          </a:p>
          <a:p>
            <a:pPr lvl="1"/>
            <a:r>
              <a:rPr lang="en-US" dirty="0"/>
              <a:t>Bulleted List Item Level 2</a:t>
            </a:r>
          </a:p>
          <a:p>
            <a:pPr lvl="2"/>
            <a:r>
              <a:rPr lang="en-US" dirty="0"/>
              <a:t>Bulleted List Item Level 3</a:t>
            </a:r>
          </a:p>
        </p:txBody>
      </p:sp>
      <p:sp>
        <p:nvSpPr>
          <p:cNvPr id="8" name="Text Placeholder 11">
            <a:extLst>
              <a:ext uri="{FF2B5EF4-FFF2-40B4-BE49-F238E27FC236}">
                <a16:creationId xmlns:a16="http://schemas.microsoft.com/office/drawing/2014/main" id="{7C22A47B-3511-3A52-534A-0F561D16089D}"/>
              </a:ext>
            </a:extLst>
          </p:cNvPr>
          <p:cNvSpPr>
            <a:spLocks noGrp="1"/>
          </p:cNvSpPr>
          <p:nvPr>
            <p:ph type="body" sz="quarter" idx="24" hasCustomPrompt="1"/>
          </p:nvPr>
        </p:nvSpPr>
        <p:spPr>
          <a:xfrm>
            <a:off x="6461760" y="6001615"/>
            <a:ext cx="5384800" cy="276807"/>
          </a:xfrm>
          <a:prstGeom prst="rect">
            <a:avLst/>
          </a:prstGeom>
        </p:spPr>
        <p:txBody>
          <a:bodyPr wrap="square" anchor="b" anchorCtr="0">
            <a:spAutoFit/>
          </a:bodyPr>
          <a:lstStyle>
            <a:lvl1pPr marL="0" indent="0">
              <a:lnSpc>
                <a:spcPct val="120000"/>
              </a:lnSpc>
              <a:buSzTx/>
              <a:buFontTx/>
              <a:buNone/>
              <a:defRPr sz="1100">
                <a:latin typeface="+mn-lt"/>
                <a:ea typeface="+mj-ea"/>
              </a:defRPr>
            </a:lvl1pPr>
          </a:lstStyle>
          <a:p>
            <a:r>
              <a:rPr lang="en-US" dirty="0"/>
              <a:t>If you need sourcing, this is where you put it. Delete me if you don’t need me.</a:t>
            </a:r>
          </a:p>
        </p:txBody>
      </p:sp>
    </p:spTree>
    <p:extLst>
      <p:ext uri="{BB962C8B-B14F-4D97-AF65-F5344CB8AC3E}">
        <p14:creationId xmlns:p14="http://schemas.microsoft.com/office/powerpoint/2010/main" val="209514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 Copy Lef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107A6-2F8B-6B66-C8E6-2FDB27AE9E4D}"/>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
        <p:nvSpPr>
          <p:cNvPr id="6" name="Picture Placeholder 2">
            <a:extLst>
              <a:ext uri="{FF2B5EF4-FFF2-40B4-BE49-F238E27FC236}">
                <a16:creationId xmlns:a16="http://schemas.microsoft.com/office/drawing/2014/main" id="{B036E8EF-7523-04AE-C7A4-09FA4795EF47}"/>
              </a:ext>
            </a:extLst>
          </p:cNvPr>
          <p:cNvSpPr>
            <a:spLocks noGrp="1"/>
          </p:cNvSpPr>
          <p:nvPr>
            <p:ph type="pic" idx="21" hasCustomPrompt="1"/>
          </p:nvPr>
        </p:nvSpPr>
        <p:spPr>
          <a:xfrm>
            <a:off x="6096000" y="0"/>
            <a:ext cx="6096000" cy="6466788"/>
          </a:xfrm>
          <a:prstGeom prst="rect">
            <a:avLst/>
          </a:prstGeom>
          <a:solidFill>
            <a:schemeClr val="accent3"/>
          </a:solidFill>
        </p:spPr>
        <p:txBody>
          <a:bodyPr lIns="91439" rIns="91439" anchor="ctr" anchorCtr="0">
            <a:noAutofit/>
          </a:bodyPr>
          <a:lstStyle>
            <a:lvl1pPr marL="0" indent="0" algn="ctr">
              <a:buNone/>
              <a:defRPr sz="1600">
                <a:sym typeface="Wingdings" pitchFamily="2" charset="2"/>
              </a:defRPr>
            </a:lvl1pPr>
          </a:lstStyle>
          <a:p>
            <a:r>
              <a:rPr lang="en-US" dirty="0"/>
              <a:t>Click Icon to Insert Image</a:t>
            </a:r>
          </a:p>
          <a:p>
            <a:r>
              <a:rPr lang="en-US" dirty="0"/>
              <a:t>( put an image here relevant to the copy)</a:t>
            </a:r>
            <a:endParaRPr dirty="0"/>
          </a:p>
        </p:txBody>
      </p:sp>
      <p:sp>
        <p:nvSpPr>
          <p:cNvPr id="2" name="Body Level One…">
            <a:extLst>
              <a:ext uri="{FF2B5EF4-FFF2-40B4-BE49-F238E27FC236}">
                <a16:creationId xmlns:a16="http://schemas.microsoft.com/office/drawing/2014/main" id="{DAC36B0A-D179-CFCC-B003-A93CBABB6E08}"/>
              </a:ext>
            </a:extLst>
          </p:cNvPr>
          <p:cNvSpPr txBox="1">
            <a:spLocks noGrp="1"/>
          </p:cNvSpPr>
          <p:nvPr>
            <p:ph type="body" sz="quarter" idx="1" hasCustomPrompt="1"/>
          </p:nvPr>
        </p:nvSpPr>
        <p:spPr>
          <a:xfrm>
            <a:off x="365760" y="579578"/>
            <a:ext cx="5384800" cy="507831"/>
          </a:xfrm>
          <a:prstGeom prst="rect">
            <a:avLst/>
          </a:prstGeom>
        </p:spPr>
        <p:txBody>
          <a:bodyPr wrap="square">
            <a:spAutoFit/>
          </a:bodyPr>
          <a:lstStyle>
            <a:lvl1pPr marL="0" indent="0" algn="l">
              <a:buSzTx/>
              <a:buFontTx/>
              <a:buNone/>
              <a:defRPr sz="3000" b="1">
                <a:solidFill>
                  <a:schemeClr val="tx2"/>
                </a:solidFill>
                <a:latin typeface="+mj-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Image Right / Copy Left</a:t>
            </a:r>
          </a:p>
        </p:txBody>
      </p:sp>
      <p:sp>
        <p:nvSpPr>
          <p:cNvPr id="4" name="Text Placeholder 11">
            <a:extLst>
              <a:ext uri="{FF2B5EF4-FFF2-40B4-BE49-F238E27FC236}">
                <a16:creationId xmlns:a16="http://schemas.microsoft.com/office/drawing/2014/main" id="{63E4E142-B543-08A4-B1A0-A38B7246EE47}"/>
              </a:ext>
            </a:extLst>
          </p:cNvPr>
          <p:cNvSpPr>
            <a:spLocks noGrp="1"/>
          </p:cNvSpPr>
          <p:nvPr>
            <p:ph type="body" sz="quarter" idx="23" hasCustomPrompt="1"/>
          </p:nvPr>
        </p:nvSpPr>
        <p:spPr>
          <a:xfrm>
            <a:off x="365760" y="1395455"/>
            <a:ext cx="5384800" cy="3846374"/>
          </a:xfrm>
          <a:prstGeom prst="rect">
            <a:avLst/>
          </a:prstGeom>
        </p:spPr>
        <p:txBody>
          <a:bodyPr wrap="square">
            <a:spAutoFit/>
          </a:bodyPr>
          <a:lstStyle>
            <a:lvl1pPr marL="0" indent="0">
              <a:lnSpc>
                <a:spcPct val="120000"/>
              </a:lnSpc>
              <a:buSzTx/>
              <a:buFontTx/>
              <a:buNone/>
              <a:defRPr sz="1800">
                <a:latin typeface="+mn-lt"/>
                <a:ea typeface="+mj-ea"/>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a:t>
            </a:r>
          </a:p>
          <a:p>
            <a:pPr marL="0" marR="0" lvl="0" indent="0" algn="l" defTabSz="914400" rtl="0" eaLnBrk="1" fontAlgn="auto" latinLnBrk="0" hangingPunct="1">
              <a:lnSpc>
                <a:spcPct val="12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a:t>
            </a:r>
          </a:p>
        </p:txBody>
      </p:sp>
      <p:sp>
        <p:nvSpPr>
          <p:cNvPr id="8" name="Text Placeholder 11">
            <a:extLst>
              <a:ext uri="{FF2B5EF4-FFF2-40B4-BE49-F238E27FC236}">
                <a16:creationId xmlns:a16="http://schemas.microsoft.com/office/drawing/2014/main" id="{7C22A47B-3511-3A52-534A-0F561D16089D}"/>
              </a:ext>
            </a:extLst>
          </p:cNvPr>
          <p:cNvSpPr>
            <a:spLocks noGrp="1"/>
          </p:cNvSpPr>
          <p:nvPr>
            <p:ph type="body" sz="quarter" idx="24" hasCustomPrompt="1"/>
          </p:nvPr>
        </p:nvSpPr>
        <p:spPr>
          <a:xfrm>
            <a:off x="365760" y="6001615"/>
            <a:ext cx="5384800" cy="276807"/>
          </a:xfrm>
          <a:prstGeom prst="rect">
            <a:avLst/>
          </a:prstGeom>
        </p:spPr>
        <p:txBody>
          <a:bodyPr wrap="square" anchor="b" anchorCtr="0">
            <a:spAutoFit/>
          </a:bodyPr>
          <a:lstStyle>
            <a:lvl1pPr marL="0" indent="0">
              <a:lnSpc>
                <a:spcPct val="120000"/>
              </a:lnSpc>
              <a:buSzTx/>
              <a:buFontTx/>
              <a:buNone/>
              <a:defRPr sz="1100">
                <a:latin typeface="+mn-lt"/>
                <a:ea typeface="+mj-ea"/>
              </a:defRPr>
            </a:lvl1pPr>
          </a:lstStyle>
          <a:p>
            <a:r>
              <a:rPr lang="en-US" dirty="0"/>
              <a:t>If you need sourcing, this is where you put it. Delete me if you don’t need me.</a:t>
            </a:r>
          </a:p>
        </p:txBody>
      </p:sp>
    </p:spTree>
    <p:extLst>
      <p:ext uri="{BB962C8B-B14F-4D97-AF65-F5344CB8AC3E}">
        <p14:creationId xmlns:p14="http://schemas.microsoft.com/office/powerpoint/2010/main" val="3688685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 Bullets Lef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ED86C-04BB-0549-980D-5A69A731B501}"/>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
        <p:nvSpPr>
          <p:cNvPr id="6" name="Picture Placeholder 2">
            <a:extLst>
              <a:ext uri="{FF2B5EF4-FFF2-40B4-BE49-F238E27FC236}">
                <a16:creationId xmlns:a16="http://schemas.microsoft.com/office/drawing/2014/main" id="{B036E8EF-7523-04AE-C7A4-09FA4795EF47}"/>
              </a:ext>
            </a:extLst>
          </p:cNvPr>
          <p:cNvSpPr>
            <a:spLocks noGrp="1"/>
          </p:cNvSpPr>
          <p:nvPr>
            <p:ph type="pic" idx="21" hasCustomPrompt="1"/>
          </p:nvPr>
        </p:nvSpPr>
        <p:spPr>
          <a:xfrm>
            <a:off x="6096000" y="0"/>
            <a:ext cx="6096000" cy="6466788"/>
          </a:xfrm>
          <a:prstGeom prst="rect">
            <a:avLst/>
          </a:prstGeom>
          <a:solidFill>
            <a:schemeClr val="accent3"/>
          </a:solidFill>
        </p:spPr>
        <p:txBody>
          <a:bodyPr lIns="91439" rIns="91439" anchor="ctr" anchorCtr="0">
            <a:noAutofit/>
          </a:bodyPr>
          <a:lstStyle>
            <a:lvl1pPr marL="0" indent="0" algn="ctr">
              <a:buNone/>
              <a:defRPr sz="1600">
                <a:sym typeface="Wingdings" pitchFamily="2" charset="2"/>
              </a:defRPr>
            </a:lvl1pPr>
          </a:lstStyle>
          <a:p>
            <a:r>
              <a:rPr lang="en-US" dirty="0"/>
              <a:t>Click Icon to Insert Image</a:t>
            </a:r>
          </a:p>
          <a:p>
            <a:r>
              <a:rPr lang="en-US" dirty="0"/>
              <a:t>( put an image here relevant to the copy)</a:t>
            </a:r>
            <a:endParaRPr dirty="0"/>
          </a:p>
        </p:txBody>
      </p:sp>
      <p:sp>
        <p:nvSpPr>
          <p:cNvPr id="2" name="Body Level One…">
            <a:extLst>
              <a:ext uri="{FF2B5EF4-FFF2-40B4-BE49-F238E27FC236}">
                <a16:creationId xmlns:a16="http://schemas.microsoft.com/office/drawing/2014/main" id="{DAC36B0A-D179-CFCC-B003-A93CBABB6E08}"/>
              </a:ext>
            </a:extLst>
          </p:cNvPr>
          <p:cNvSpPr txBox="1">
            <a:spLocks noGrp="1"/>
          </p:cNvSpPr>
          <p:nvPr>
            <p:ph type="body" sz="quarter" idx="1" hasCustomPrompt="1"/>
          </p:nvPr>
        </p:nvSpPr>
        <p:spPr>
          <a:xfrm>
            <a:off x="365760" y="579578"/>
            <a:ext cx="5384800" cy="507831"/>
          </a:xfrm>
          <a:prstGeom prst="rect">
            <a:avLst/>
          </a:prstGeom>
        </p:spPr>
        <p:txBody>
          <a:bodyPr wrap="square">
            <a:spAutoFit/>
          </a:bodyPr>
          <a:lstStyle>
            <a:lvl1pPr marL="0" indent="0" algn="l">
              <a:buSzTx/>
              <a:buFontTx/>
              <a:buNone/>
              <a:defRPr sz="3000" b="1">
                <a:solidFill>
                  <a:schemeClr val="tx2"/>
                </a:solidFill>
                <a:latin typeface="+mj-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Image Right / Bullets Left</a:t>
            </a:r>
          </a:p>
        </p:txBody>
      </p:sp>
      <p:sp>
        <p:nvSpPr>
          <p:cNvPr id="8" name="Text Placeholder 11">
            <a:extLst>
              <a:ext uri="{FF2B5EF4-FFF2-40B4-BE49-F238E27FC236}">
                <a16:creationId xmlns:a16="http://schemas.microsoft.com/office/drawing/2014/main" id="{7C22A47B-3511-3A52-534A-0F561D16089D}"/>
              </a:ext>
            </a:extLst>
          </p:cNvPr>
          <p:cNvSpPr>
            <a:spLocks noGrp="1"/>
          </p:cNvSpPr>
          <p:nvPr>
            <p:ph type="body" sz="quarter" idx="24" hasCustomPrompt="1"/>
          </p:nvPr>
        </p:nvSpPr>
        <p:spPr>
          <a:xfrm>
            <a:off x="365760" y="6001615"/>
            <a:ext cx="5384800" cy="276807"/>
          </a:xfrm>
          <a:prstGeom prst="rect">
            <a:avLst/>
          </a:prstGeom>
        </p:spPr>
        <p:txBody>
          <a:bodyPr wrap="square" anchor="b" anchorCtr="0">
            <a:spAutoFit/>
          </a:bodyPr>
          <a:lstStyle>
            <a:lvl1pPr marL="0" indent="0">
              <a:lnSpc>
                <a:spcPct val="120000"/>
              </a:lnSpc>
              <a:buSzTx/>
              <a:buFontTx/>
              <a:buNone/>
              <a:defRPr sz="1100">
                <a:latin typeface="+mn-lt"/>
                <a:ea typeface="+mj-ea"/>
              </a:defRPr>
            </a:lvl1pPr>
          </a:lstStyle>
          <a:p>
            <a:r>
              <a:rPr lang="en-US" dirty="0"/>
              <a:t>If you need sourcing, this is where you put it. Delete me if you don’t need me.</a:t>
            </a:r>
          </a:p>
        </p:txBody>
      </p:sp>
      <p:sp>
        <p:nvSpPr>
          <p:cNvPr id="5" name="Text Placeholder 11">
            <a:extLst>
              <a:ext uri="{FF2B5EF4-FFF2-40B4-BE49-F238E27FC236}">
                <a16:creationId xmlns:a16="http://schemas.microsoft.com/office/drawing/2014/main" id="{A7A0D806-69A9-CCE9-689E-4032B2AF91CB}"/>
              </a:ext>
            </a:extLst>
          </p:cNvPr>
          <p:cNvSpPr>
            <a:spLocks noGrp="1"/>
          </p:cNvSpPr>
          <p:nvPr>
            <p:ph type="body" sz="quarter" idx="23" hasCustomPrompt="1"/>
          </p:nvPr>
        </p:nvSpPr>
        <p:spPr>
          <a:xfrm>
            <a:off x="365760" y="1395455"/>
            <a:ext cx="5384800" cy="1714828"/>
          </a:xfrm>
          <a:prstGeom prst="rect">
            <a:avLst/>
          </a:prstGeom>
        </p:spPr>
        <p:txBody>
          <a:bodyPr wrap="square">
            <a:spAutoFit/>
          </a:bodyPr>
          <a:lstStyle>
            <a:lvl1pPr marL="285750" indent="-285750">
              <a:lnSpc>
                <a:spcPct val="120000"/>
              </a:lnSpc>
              <a:buSzTx/>
              <a:buFont typeface="Arial" panose="020B0604020202020204" pitchFamily="34" charset="0"/>
              <a:buChar char="•"/>
              <a:defRPr sz="1800">
                <a:latin typeface="+mn-lt"/>
                <a:ea typeface="+mj-ea"/>
              </a:defRPr>
            </a:lvl1pPr>
          </a:lstStyle>
          <a:p>
            <a:r>
              <a:rPr lang="en-US" dirty="0"/>
              <a:t>Bulleted List Item Level 1</a:t>
            </a:r>
          </a:p>
          <a:p>
            <a:r>
              <a:rPr lang="en-US" dirty="0"/>
              <a:t>Bulleted List Item Level 1</a:t>
            </a:r>
          </a:p>
          <a:p>
            <a:pPr lvl="1"/>
            <a:r>
              <a:rPr lang="en-US" dirty="0"/>
              <a:t>Bulleted List Item Level 2</a:t>
            </a:r>
          </a:p>
          <a:p>
            <a:pPr lvl="1"/>
            <a:r>
              <a:rPr lang="en-US" dirty="0"/>
              <a:t>Bulleted List Item Level 2</a:t>
            </a:r>
          </a:p>
          <a:p>
            <a:pPr lvl="2"/>
            <a:r>
              <a:rPr lang="en-US" dirty="0"/>
              <a:t>Bulleted List Item Level 3</a:t>
            </a:r>
          </a:p>
        </p:txBody>
      </p:sp>
    </p:spTree>
    <p:extLst>
      <p:ext uri="{BB962C8B-B14F-4D97-AF65-F5344CB8AC3E}">
        <p14:creationId xmlns:p14="http://schemas.microsoft.com/office/powerpoint/2010/main" val="165059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Full Page Text Slide">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0F11D6B9-7620-BD84-BBEF-D24CBE0ADFE8}"/>
              </a:ext>
            </a:extLst>
          </p:cNvPr>
          <p:cNvSpPr txBox="1">
            <a:spLocks noGrp="1"/>
          </p:cNvSpPr>
          <p:nvPr>
            <p:ph type="body" sz="quarter" idx="1" hasCustomPrompt="1"/>
          </p:nvPr>
        </p:nvSpPr>
        <p:spPr>
          <a:xfrm>
            <a:off x="345440" y="577059"/>
            <a:ext cx="11501120" cy="646332"/>
          </a:xfrm>
          <a:prstGeom prst="rect">
            <a:avLst/>
          </a:prstGeom>
        </p:spPr>
        <p:txBody>
          <a:bodyPr>
            <a:spAutoFit/>
          </a:bodyPr>
          <a:lstStyle>
            <a:lvl1pPr marL="0" indent="0" algn="ctr">
              <a:buSzTx/>
              <a:buFontTx/>
              <a:buNone/>
              <a:defRPr sz="4000" b="1">
                <a:solidFill>
                  <a:schemeClr val="tx2"/>
                </a:solidFill>
                <a:latin typeface="+mj-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One Column Full Page Text</a:t>
            </a:r>
            <a:endParaRPr dirty="0"/>
          </a:p>
        </p:txBody>
      </p:sp>
      <p:sp>
        <p:nvSpPr>
          <p:cNvPr id="2" name="Text Placeholder 11">
            <a:extLst>
              <a:ext uri="{FF2B5EF4-FFF2-40B4-BE49-F238E27FC236}">
                <a16:creationId xmlns:a16="http://schemas.microsoft.com/office/drawing/2014/main" id="{EC3AC86A-03A0-2855-75BB-3513C3F580F8}"/>
              </a:ext>
            </a:extLst>
          </p:cNvPr>
          <p:cNvSpPr>
            <a:spLocks noGrp="1"/>
          </p:cNvSpPr>
          <p:nvPr>
            <p:ph type="body" sz="quarter" idx="24" hasCustomPrompt="1"/>
          </p:nvPr>
        </p:nvSpPr>
        <p:spPr>
          <a:xfrm>
            <a:off x="345440" y="6004133"/>
            <a:ext cx="10627360" cy="276807"/>
          </a:xfrm>
          <a:prstGeom prst="rect">
            <a:avLst/>
          </a:prstGeom>
        </p:spPr>
        <p:txBody>
          <a:bodyPr wrap="square" anchor="b" anchorCtr="0">
            <a:spAutoFit/>
          </a:bodyPr>
          <a:lstStyle>
            <a:lvl1pPr marL="0" indent="0">
              <a:lnSpc>
                <a:spcPct val="120000"/>
              </a:lnSpc>
              <a:buSzTx/>
              <a:buFontTx/>
              <a:buNone/>
              <a:defRPr sz="1100">
                <a:latin typeface="+mn-lt"/>
                <a:ea typeface="+mj-ea"/>
              </a:defRPr>
            </a:lvl1pPr>
          </a:lstStyle>
          <a:p>
            <a:r>
              <a:rPr lang="en-US" dirty="0"/>
              <a:t>If you need sourcing, this is where you put it. Delete me if you don’t need me.</a:t>
            </a:r>
          </a:p>
        </p:txBody>
      </p:sp>
      <p:sp>
        <p:nvSpPr>
          <p:cNvPr id="5" name="Text Placeholder 11">
            <a:extLst>
              <a:ext uri="{FF2B5EF4-FFF2-40B4-BE49-F238E27FC236}">
                <a16:creationId xmlns:a16="http://schemas.microsoft.com/office/drawing/2014/main" id="{18F21E91-D3BB-A1D0-B25E-700B3FE45B00}"/>
              </a:ext>
            </a:extLst>
          </p:cNvPr>
          <p:cNvSpPr>
            <a:spLocks noGrp="1"/>
          </p:cNvSpPr>
          <p:nvPr>
            <p:ph type="body" sz="quarter" idx="23" hasCustomPrompt="1"/>
          </p:nvPr>
        </p:nvSpPr>
        <p:spPr>
          <a:xfrm>
            <a:off x="345440" y="1523116"/>
            <a:ext cx="11501120" cy="3443507"/>
          </a:xfrm>
          <a:prstGeom prst="rect">
            <a:avLst/>
          </a:prstGeom>
        </p:spPr>
        <p:txBody>
          <a:bodyPr wrap="square">
            <a:spAutoFit/>
          </a:bodyPr>
          <a:lstStyle>
            <a:lvl1pPr marL="0" indent="0">
              <a:lnSpc>
                <a:spcPct val="120000"/>
              </a:lnSpc>
              <a:buSzTx/>
              <a:buFontTx/>
              <a:buNone/>
              <a:defRPr sz="1600">
                <a:latin typeface="+mn-lt"/>
                <a:ea typeface="+mj-ea"/>
              </a:defRPr>
            </a:lvl1pPr>
          </a:lstStyle>
          <a:p>
            <a:r>
              <a:rPr lang="en-US" dirty="0"/>
              <a:t>A little info about the slide.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a:t>
            </a:r>
          </a:p>
        </p:txBody>
      </p:sp>
      <p:sp>
        <p:nvSpPr>
          <p:cNvPr id="6" name="Rectangle 5">
            <a:extLst>
              <a:ext uri="{FF2B5EF4-FFF2-40B4-BE49-F238E27FC236}">
                <a16:creationId xmlns:a16="http://schemas.microsoft.com/office/drawing/2014/main" id="{4D42B99B-C90C-92DB-3EAE-7E1668A3B0D0}"/>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Tree>
    <p:extLst>
      <p:ext uri="{BB962C8B-B14F-4D97-AF65-F5344CB8AC3E}">
        <p14:creationId xmlns:p14="http://schemas.microsoft.com/office/powerpoint/2010/main" val="1900898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Full Page Text Slide">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0F11D6B9-7620-BD84-BBEF-D24CBE0ADFE8}"/>
              </a:ext>
            </a:extLst>
          </p:cNvPr>
          <p:cNvSpPr txBox="1">
            <a:spLocks noGrp="1"/>
          </p:cNvSpPr>
          <p:nvPr>
            <p:ph type="body" sz="quarter" idx="1" hasCustomPrompt="1"/>
          </p:nvPr>
        </p:nvSpPr>
        <p:spPr>
          <a:xfrm>
            <a:off x="345440" y="577059"/>
            <a:ext cx="11501120" cy="646332"/>
          </a:xfrm>
          <a:prstGeom prst="rect">
            <a:avLst/>
          </a:prstGeom>
        </p:spPr>
        <p:txBody>
          <a:bodyPr>
            <a:spAutoFit/>
          </a:bodyPr>
          <a:lstStyle>
            <a:lvl1pPr marL="0" indent="0" algn="ctr">
              <a:buSzTx/>
              <a:buFontTx/>
              <a:buNone/>
              <a:defRPr sz="4000" b="1">
                <a:solidFill>
                  <a:schemeClr val="tx2"/>
                </a:solidFill>
                <a:latin typeface="+mj-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Two Column Full Page Text</a:t>
            </a:r>
            <a:endParaRPr dirty="0"/>
          </a:p>
        </p:txBody>
      </p:sp>
      <p:sp>
        <p:nvSpPr>
          <p:cNvPr id="5" name="Text Placeholder 11">
            <a:extLst>
              <a:ext uri="{FF2B5EF4-FFF2-40B4-BE49-F238E27FC236}">
                <a16:creationId xmlns:a16="http://schemas.microsoft.com/office/drawing/2014/main" id="{18F21E91-D3BB-A1D0-B25E-700B3FE45B00}"/>
              </a:ext>
            </a:extLst>
          </p:cNvPr>
          <p:cNvSpPr>
            <a:spLocks noGrp="1"/>
          </p:cNvSpPr>
          <p:nvPr>
            <p:ph type="body" sz="quarter" idx="23" hasCustomPrompt="1"/>
          </p:nvPr>
        </p:nvSpPr>
        <p:spPr>
          <a:xfrm>
            <a:off x="345440" y="1523116"/>
            <a:ext cx="11501120" cy="4209357"/>
          </a:xfrm>
          <a:prstGeom prst="rect">
            <a:avLst/>
          </a:prstGeom>
        </p:spPr>
        <p:txBody>
          <a:bodyPr wrap="square" numCol="2" spcCol="457200">
            <a:spAutoFit/>
          </a:bodyPr>
          <a:lstStyle>
            <a:lvl1pPr marL="0" indent="0" algn="just">
              <a:lnSpc>
                <a:spcPct val="120000"/>
              </a:lnSpc>
              <a:buSzTx/>
              <a:buFontTx/>
              <a:buNone/>
              <a:defRPr sz="1600">
                <a:latin typeface="+mn-lt"/>
                <a:ea typeface="+mj-ea"/>
              </a:defRPr>
            </a:lvl1pPr>
          </a:lstStyle>
          <a:p>
            <a:r>
              <a:rPr lang="en-US" dirty="0"/>
              <a:t>A little info about the slide.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a:t>
            </a:r>
          </a:p>
        </p:txBody>
      </p:sp>
      <p:sp>
        <p:nvSpPr>
          <p:cNvPr id="6" name="Text Placeholder 11">
            <a:extLst>
              <a:ext uri="{FF2B5EF4-FFF2-40B4-BE49-F238E27FC236}">
                <a16:creationId xmlns:a16="http://schemas.microsoft.com/office/drawing/2014/main" id="{A958C619-7D41-F610-D296-71287D7E75F5}"/>
              </a:ext>
            </a:extLst>
          </p:cNvPr>
          <p:cNvSpPr>
            <a:spLocks noGrp="1"/>
          </p:cNvSpPr>
          <p:nvPr>
            <p:ph type="body" sz="quarter" idx="24" hasCustomPrompt="1"/>
          </p:nvPr>
        </p:nvSpPr>
        <p:spPr>
          <a:xfrm>
            <a:off x="345440" y="6004133"/>
            <a:ext cx="10627360" cy="276807"/>
          </a:xfrm>
          <a:prstGeom prst="rect">
            <a:avLst/>
          </a:prstGeom>
        </p:spPr>
        <p:txBody>
          <a:bodyPr wrap="square" anchor="b" anchorCtr="0">
            <a:spAutoFit/>
          </a:bodyPr>
          <a:lstStyle>
            <a:lvl1pPr marL="0" indent="0">
              <a:lnSpc>
                <a:spcPct val="120000"/>
              </a:lnSpc>
              <a:buSzTx/>
              <a:buFontTx/>
              <a:buNone/>
              <a:defRPr sz="1100">
                <a:latin typeface="+mn-lt"/>
                <a:ea typeface="+mj-ea"/>
              </a:defRPr>
            </a:lvl1pPr>
          </a:lstStyle>
          <a:p>
            <a:r>
              <a:rPr lang="en-US" dirty="0"/>
              <a:t>If you need sourcing, this is where you put it. Delete me if you don’t need me.</a:t>
            </a:r>
          </a:p>
        </p:txBody>
      </p:sp>
      <p:pic>
        <p:nvPicPr>
          <p:cNvPr id="2" name="Picture 1" descr="A blue and orange swirl logo&#10;&#10;Description automatically generated">
            <a:extLst>
              <a:ext uri="{FF2B5EF4-FFF2-40B4-BE49-F238E27FC236}">
                <a16:creationId xmlns:a16="http://schemas.microsoft.com/office/drawing/2014/main" id="{63CDD490-7991-0365-F908-CD2744E9AA7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4798" y="5634609"/>
            <a:ext cx="691761" cy="646332"/>
          </a:xfrm>
          <a:prstGeom prst="rect">
            <a:avLst/>
          </a:prstGeom>
        </p:spPr>
      </p:pic>
      <p:sp>
        <p:nvSpPr>
          <p:cNvPr id="7" name="Rectangle 6">
            <a:extLst>
              <a:ext uri="{FF2B5EF4-FFF2-40B4-BE49-F238E27FC236}">
                <a16:creationId xmlns:a16="http://schemas.microsoft.com/office/drawing/2014/main" id="{3D2D9BED-73A2-A832-93CE-746A7DB33103}"/>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Tree>
    <p:extLst>
      <p:ext uri="{BB962C8B-B14F-4D97-AF65-F5344CB8AC3E}">
        <p14:creationId xmlns:p14="http://schemas.microsoft.com/office/powerpoint/2010/main" val="9469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Full Page Text Slide">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0F11D6B9-7620-BD84-BBEF-D24CBE0ADFE8}"/>
              </a:ext>
            </a:extLst>
          </p:cNvPr>
          <p:cNvSpPr txBox="1">
            <a:spLocks noGrp="1"/>
          </p:cNvSpPr>
          <p:nvPr>
            <p:ph type="body" sz="quarter" idx="1" hasCustomPrompt="1"/>
          </p:nvPr>
        </p:nvSpPr>
        <p:spPr>
          <a:xfrm>
            <a:off x="345440" y="577059"/>
            <a:ext cx="11501120" cy="646332"/>
          </a:xfrm>
          <a:prstGeom prst="rect">
            <a:avLst/>
          </a:prstGeom>
        </p:spPr>
        <p:txBody>
          <a:bodyPr>
            <a:spAutoFit/>
          </a:bodyPr>
          <a:lstStyle>
            <a:lvl1pPr marL="0" indent="0" algn="ctr">
              <a:buSzTx/>
              <a:buFontTx/>
              <a:buNone/>
              <a:defRPr sz="4000" b="1">
                <a:solidFill>
                  <a:schemeClr val="tx2"/>
                </a:solidFill>
                <a:latin typeface="+mj-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Three Column Full Page Text</a:t>
            </a:r>
            <a:endParaRPr dirty="0"/>
          </a:p>
        </p:txBody>
      </p:sp>
      <p:sp>
        <p:nvSpPr>
          <p:cNvPr id="5" name="Text Placeholder 11">
            <a:extLst>
              <a:ext uri="{FF2B5EF4-FFF2-40B4-BE49-F238E27FC236}">
                <a16:creationId xmlns:a16="http://schemas.microsoft.com/office/drawing/2014/main" id="{18F21E91-D3BB-A1D0-B25E-700B3FE45B00}"/>
              </a:ext>
            </a:extLst>
          </p:cNvPr>
          <p:cNvSpPr>
            <a:spLocks noGrp="1"/>
          </p:cNvSpPr>
          <p:nvPr>
            <p:ph type="body" sz="quarter" idx="23" hasCustomPrompt="1"/>
          </p:nvPr>
        </p:nvSpPr>
        <p:spPr>
          <a:xfrm>
            <a:off x="345440" y="1523116"/>
            <a:ext cx="11501120" cy="4382931"/>
          </a:xfrm>
          <a:prstGeom prst="rect">
            <a:avLst/>
          </a:prstGeom>
        </p:spPr>
        <p:txBody>
          <a:bodyPr wrap="square" numCol="3" spcCol="457200">
            <a:spAutoFit/>
          </a:bodyPr>
          <a:lstStyle>
            <a:lvl1pPr marL="0" indent="0" algn="just">
              <a:lnSpc>
                <a:spcPct val="120000"/>
              </a:lnSpc>
              <a:buSzTx/>
              <a:buFontTx/>
              <a:buNone/>
              <a:defRPr sz="1600">
                <a:latin typeface="+mn-lt"/>
                <a:ea typeface="+mj-ea"/>
              </a:defRPr>
            </a:lvl1pPr>
          </a:lstStyle>
          <a:p>
            <a:r>
              <a:rPr lang="en-US" dirty="0"/>
              <a:t>A little info about the slide.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 In hac </a:t>
            </a:r>
            <a:r>
              <a:rPr lang="en-US" dirty="0" err="1"/>
              <a:t>habitasse</a:t>
            </a:r>
            <a:r>
              <a:rPr lang="en-US" dirty="0"/>
              <a:t> </a:t>
            </a:r>
            <a:r>
              <a:rPr lang="en-US" dirty="0" err="1"/>
              <a:t>platea</a:t>
            </a:r>
            <a:r>
              <a:rPr lang="en-US" dirty="0"/>
              <a:t> </a:t>
            </a:r>
            <a:r>
              <a:rPr lang="en-US" dirty="0" err="1"/>
              <a:t>dictumst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 </a:t>
            </a:r>
            <a:r>
              <a:rPr lang="en-US" dirty="0" err="1"/>
              <a:t>Fusce</a:t>
            </a:r>
            <a:r>
              <a:rPr lang="en-US" dirty="0"/>
              <a:t> </a:t>
            </a:r>
            <a:r>
              <a:rPr lang="en-US" dirty="0" err="1"/>
              <a:t>luctus</a:t>
            </a:r>
            <a:r>
              <a:rPr lang="en-US" dirty="0"/>
              <a:t> </a:t>
            </a:r>
            <a:r>
              <a:rPr lang="en-US" dirty="0" err="1"/>
              <a:t>placerat</a:t>
            </a:r>
            <a:r>
              <a:rPr lang="en-US" dirty="0"/>
              <a:t> </a:t>
            </a:r>
            <a:r>
              <a:rPr lang="en-US" dirty="0" err="1"/>
              <a:t>quam</a:t>
            </a:r>
            <a:r>
              <a:rPr lang="en-US" dirty="0"/>
              <a:t> non </a:t>
            </a:r>
            <a:r>
              <a:rPr lang="en-US" dirty="0" err="1"/>
              <a:t>lobortis</a:t>
            </a:r>
            <a:r>
              <a:rPr lang="en-US" dirty="0"/>
              <a:t>. </a:t>
            </a:r>
            <a:r>
              <a:rPr lang="en-US" dirty="0" err="1"/>
              <a:t>Vivamus</a:t>
            </a:r>
            <a:r>
              <a:rPr lang="en-US" dirty="0"/>
              <a:t> </a:t>
            </a:r>
            <a:r>
              <a:rPr lang="en-US" dirty="0" err="1"/>
              <a:t>mauris</a:t>
            </a:r>
            <a:r>
              <a:rPr lang="en-US" dirty="0"/>
              <a:t> dui, </a:t>
            </a:r>
            <a:r>
              <a:rPr lang="en-US" dirty="0" err="1"/>
              <a:t>venenatis</a:t>
            </a:r>
            <a:r>
              <a:rPr lang="en-US" dirty="0"/>
              <a:t> </a:t>
            </a:r>
            <a:r>
              <a:rPr lang="en-US" dirty="0" err="1"/>
              <a:t>nec</a:t>
            </a:r>
            <a:r>
              <a:rPr lang="en-US" dirty="0"/>
              <a:t> </a:t>
            </a:r>
            <a:r>
              <a:rPr lang="en-US" dirty="0" err="1"/>
              <a:t>ultrices</a:t>
            </a:r>
            <a:r>
              <a:rPr lang="en-US" dirty="0"/>
              <a:t> non, convallis et mi.</a:t>
            </a:r>
          </a:p>
        </p:txBody>
      </p:sp>
      <p:sp>
        <p:nvSpPr>
          <p:cNvPr id="6" name="Text Placeholder 11">
            <a:extLst>
              <a:ext uri="{FF2B5EF4-FFF2-40B4-BE49-F238E27FC236}">
                <a16:creationId xmlns:a16="http://schemas.microsoft.com/office/drawing/2014/main" id="{F1D550A1-64F5-C38C-F119-17222A52DAD8}"/>
              </a:ext>
            </a:extLst>
          </p:cNvPr>
          <p:cNvSpPr>
            <a:spLocks noGrp="1"/>
          </p:cNvSpPr>
          <p:nvPr>
            <p:ph type="body" sz="quarter" idx="24" hasCustomPrompt="1"/>
          </p:nvPr>
        </p:nvSpPr>
        <p:spPr>
          <a:xfrm>
            <a:off x="345440" y="6004133"/>
            <a:ext cx="10627360" cy="276807"/>
          </a:xfrm>
          <a:prstGeom prst="rect">
            <a:avLst/>
          </a:prstGeom>
        </p:spPr>
        <p:txBody>
          <a:bodyPr wrap="square" anchor="b" anchorCtr="0">
            <a:spAutoFit/>
          </a:bodyPr>
          <a:lstStyle>
            <a:lvl1pPr marL="0" indent="0">
              <a:lnSpc>
                <a:spcPct val="120000"/>
              </a:lnSpc>
              <a:buSzTx/>
              <a:buFontTx/>
              <a:buNone/>
              <a:defRPr sz="1100">
                <a:latin typeface="+mn-lt"/>
                <a:ea typeface="+mj-ea"/>
              </a:defRPr>
            </a:lvl1pPr>
          </a:lstStyle>
          <a:p>
            <a:r>
              <a:rPr lang="en-US" dirty="0"/>
              <a:t>If you need sourcing, this is where you put it. Delete me if you don’t need me.</a:t>
            </a:r>
          </a:p>
        </p:txBody>
      </p:sp>
      <p:pic>
        <p:nvPicPr>
          <p:cNvPr id="2" name="Picture 1" descr="A blue and orange swirl logo&#10;&#10;Description automatically generated">
            <a:extLst>
              <a:ext uri="{FF2B5EF4-FFF2-40B4-BE49-F238E27FC236}">
                <a16:creationId xmlns:a16="http://schemas.microsoft.com/office/drawing/2014/main" id="{E9937995-84EC-E5FA-FB9B-FE1C65AA8D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4798" y="5634609"/>
            <a:ext cx="691761" cy="646332"/>
          </a:xfrm>
          <a:prstGeom prst="rect">
            <a:avLst/>
          </a:prstGeom>
        </p:spPr>
      </p:pic>
      <p:sp>
        <p:nvSpPr>
          <p:cNvPr id="7" name="Rectangle 6">
            <a:extLst>
              <a:ext uri="{FF2B5EF4-FFF2-40B4-BE49-F238E27FC236}">
                <a16:creationId xmlns:a16="http://schemas.microsoft.com/office/drawing/2014/main" id="{83FD1385-81C9-9776-9AE2-6C16FB7F281F}"/>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Tree>
    <p:extLst>
      <p:ext uri="{BB962C8B-B14F-4D97-AF65-F5344CB8AC3E}">
        <p14:creationId xmlns:p14="http://schemas.microsoft.com/office/powerpoint/2010/main" val="3962841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stimonial Slide">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13073697-124B-096B-1296-DA4E5D055E6B}"/>
              </a:ext>
            </a:extLst>
          </p:cNvPr>
          <p:cNvSpPr txBox="1">
            <a:spLocks noGrp="1"/>
          </p:cNvSpPr>
          <p:nvPr>
            <p:ph type="body" sz="quarter" idx="1" hasCustomPrompt="1"/>
          </p:nvPr>
        </p:nvSpPr>
        <p:spPr>
          <a:xfrm>
            <a:off x="4217259" y="1284883"/>
            <a:ext cx="7183437" cy="3506573"/>
          </a:xfrm>
          <a:prstGeom prst="rect">
            <a:avLst/>
          </a:prstGeom>
        </p:spPr>
        <p:txBody>
          <a:bodyPr anchor="ctr" anchorCtr="0">
            <a:noAutofit/>
          </a:bodyPr>
          <a:lstStyle>
            <a:lvl1pPr marL="0" indent="0">
              <a:buSzTx/>
              <a:buFontTx/>
              <a:buNone/>
              <a:defRPr sz="2400" i="1">
                <a:solidFill>
                  <a:schemeClr val="bg2"/>
                </a:solidFill>
                <a:latin typeface="Georgia"/>
                <a:ea typeface="Georgia"/>
                <a:cs typeface="Georgia"/>
                <a:sym typeface="Georgia"/>
              </a:defRPr>
            </a:lvl1pPr>
            <a:lvl2pPr marL="0" indent="457200">
              <a:buSzTx/>
              <a:buFontTx/>
              <a:buNone/>
              <a:defRPr sz="2400" i="1">
                <a:solidFill>
                  <a:srgbClr val="D97925"/>
                </a:solidFill>
                <a:latin typeface="Georgia"/>
                <a:ea typeface="Georgia"/>
                <a:cs typeface="Georgia"/>
                <a:sym typeface="Georgia"/>
              </a:defRPr>
            </a:lvl2pPr>
            <a:lvl3pPr marL="0" indent="914400">
              <a:buSzTx/>
              <a:buFontTx/>
              <a:buNone/>
              <a:defRPr sz="2400" i="1">
                <a:solidFill>
                  <a:srgbClr val="D97925"/>
                </a:solidFill>
                <a:latin typeface="Georgia"/>
                <a:ea typeface="Georgia"/>
                <a:cs typeface="Georgia"/>
                <a:sym typeface="Georgia"/>
              </a:defRPr>
            </a:lvl3pPr>
            <a:lvl4pPr marL="0" indent="1371600">
              <a:buSzTx/>
              <a:buFontTx/>
              <a:buNone/>
              <a:defRPr sz="2400" i="1">
                <a:solidFill>
                  <a:srgbClr val="D97925"/>
                </a:solidFill>
                <a:latin typeface="Georgia"/>
                <a:ea typeface="Georgia"/>
                <a:cs typeface="Georgia"/>
                <a:sym typeface="Georgia"/>
              </a:defRPr>
            </a:lvl4pPr>
            <a:lvl5pPr marL="0" indent="1828800">
              <a:buSzTx/>
              <a:buFontTx/>
              <a:buNone/>
              <a:defRPr sz="2400" i="1">
                <a:solidFill>
                  <a:srgbClr val="D97925"/>
                </a:solidFill>
                <a:latin typeface="Georgia"/>
                <a:ea typeface="Georgia"/>
                <a:cs typeface="Georgia"/>
                <a:sym typeface="Georgia"/>
              </a:defRPr>
            </a:lvl5pPr>
          </a:lstStyle>
          <a:p>
            <a:r>
              <a:rPr dirty="0"/>
              <a:t>“This could be a quote or a testimonial from a satisfied customer.”</a:t>
            </a:r>
          </a:p>
        </p:txBody>
      </p:sp>
      <p:sp>
        <p:nvSpPr>
          <p:cNvPr id="4" name="Text Placeholder 11">
            <a:extLst>
              <a:ext uri="{FF2B5EF4-FFF2-40B4-BE49-F238E27FC236}">
                <a16:creationId xmlns:a16="http://schemas.microsoft.com/office/drawing/2014/main" id="{691C14C7-3541-568A-0920-94CDF71F825D}"/>
              </a:ext>
            </a:extLst>
          </p:cNvPr>
          <p:cNvSpPr>
            <a:spLocks noGrp="1"/>
          </p:cNvSpPr>
          <p:nvPr>
            <p:ph type="body" sz="quarter" idx="22" hasCustomPrompt="1"/>
          </p:nvPr>
        </p:nvSpPr>
        <p:spPr>
          <a:xfrm>
            <a:off x="738251" y="5022278"/>
            <a:ext cx="3108325" cy="297005"/>
          </a:xfrm>
          <a:prstGeom prst="rect">
            <a:avLst/>
          </a:prstGeom>
        </p:spPr>
        <p:txBody>
          <a:bodyPr/>
          <a:lstStyle>
            <a:lvl1pPr marL="0" indent="0">
              <a:lnSpc>
                <a:spcPct val="120000"/>
              </a:lnSpc>
              <a:buSzTx/>
              <a:buFontTx/>
              <a:buNone/>
              <a:defRPr sz="1200"/>
            </a:lvl1pPr>
          </a:lstStyle>
          <a:p>
            <a:r>
              <a:t>Customer Name | Company Name</a:t>
            </a:r>
          </a:p>
        </p:txBody>
      </p:sp>
      <p:sp>
        <p:nvSpPr>
          <p:cNvPr id="5" name="Picture Placeholder 3">
            <a:extLst>
              <a:ext uri="{FF2B5EF4-FFF2-40B4-BE49-F238E27FC236}">
                <a16:creationId xmlns:a16="http://schemas.microsoft.com/office/drawing/2014/main" id="{038F63EC-E041-CF93-B5F0-DE3FC871F673}"/>
              </a:ext>
            </a:extLst>
          </p:cNvPr>
          <p:cNvSpPr>
            <a:spLocks noGrp="1"/>
          </p:cNvSpPr>
          <p:nvPr>
            <p:ph type="pic" sz="quarter" idx="21" hasCustomPrompt="1"/>
          </p:nvPr>
        </p:nvSpPr>
        <p:spPr>
          <a:xfrm>
            <a:off x="738250" y="1284883"/>
            <a:ext cx="3108325" cy="3506573"/>
          </a:xfrm>
          <a:prstGeom prst="rect">
            <a:avLst/>
          </a:prstGeom>
          <a:solidFill>
            <a:schemeClr val="accent3"/>
          </a:solidFill>
          <a:ln>
            <a:solidFill>
              <a:schemeClr val="bg2"/>
            </a:solidFill>
            <a:round/>
          </a:ln>
        </p:spPr>
        <p:txBody>
          <a:bodyPr lIns="91439" rIns="91439" anchor="ctr" anchorCtr="0">
            <a:noAutofit/>
          </a:bodyPr>
          <a:lstStyle>
            <a:lvl1pPr marL="0" indent="0" algn="ctr">
              <a:buNone/>
              <a:defRPr sz="1600"/>
            </a:lvl1pPr>
          </a:lstStyle>
          <a:p>
            <a:r>
              <a:rPr lang="en-US" dirty="0"/>
              <a:t>Click Icon to Insert Image</a:t>
            </a:r>
          </a:p>
          <a:p>
            <a:r>
              <a:rPr lang="en-US" dirty="0"/>
              <a:t>(headshots work here)</a:t>
            </a:r>
          </a:p>
        </p:txBody>
      </p:sp>
      <p:sp>
        <p:nvSpPr>
          <p:cNvPr id="7" name="Rectangle 6">
            <a:extLst>
              <a:ext uri="{FF2B5EF4-FFF2-40B4-BE49-F238E27FC236}">
                <a16:creationId xmlns:a16="http://schemas.microsoft.com/office/drawing/2014/main" id="{77AEAB3B-FDCF-E2F5-52C9-C42AB4BE30DA}"/>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Tree>
    <p:extLst>
      <p:ext uri="{BB962C8B-B14F-4D97-AF65-F5344CB8AC3E}">
        <p14:creationId xmlns:p14="http://schemas.microsoft.com/office/powerpoint/2010/main" val="3379079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ed List with Bold 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C98E2E16-3BBA-1985-83C1-739A64C2CAA3}"/>
              </a:ext>
            </a:extLst>
          </p:cNvPr>
          <p:cNvSpPr/>
          <p:nvPr userDrawn="1"/>
        </p:nvSpPr>
        <p:spPr>
          <a:xfrm>
            <a:off x="-2" y="0"/>
            <a:ext cx="5082141" cy="6463863"/>
          </a:xfrm>
          <a:prstGeom prst="rect">
            <a:avLst/>
          </a:prstGeom>
          <a:solidFill>
            <a:schemeClr val="accent3"/>
          </a:solidFill>
          <a:ln w="12700">
            <a:miter lim="400000"/>
          </a:ln>
        </p:spPr>
        <p:txBody>
          <a:bodyPr lIns="45719" rIns="45719" anchor="ctr"/>
          <a:lstStyle/>
          <a:p>
            <a:pPr algn="ctr">
              <a:defRPr>
                <a:solidFill>
                  <a:schemeClr val="accent2">
                    <a:lumOff val="5098"/>
                  </a:schemeClr>
                </a:solidFill>
              </a:defRPr>
            </a:pPr>
            <a:endParaRPr/>
          </a:p>
        </p:txBody>
      </p:sp>
      <p:sp>
        <p:nvSpPr>
          <p:cNvPr id="5" name="Body Level One…">
            <a:extLst>
              <a:ext uri="{FF2B5EF4-FFF2-40B4-BE49-F238E27FC236}">
                <a16:creationId xmlns:a16="http://schemas.microsoft.com/office/drawing/2014/main" id="{028FABE3-FC0D-5792-9ECF-90C667857596}"/>
              </a:ext>
            </a:extLst>
          </p:cNvPr>
          <p:cNvSpPr txBox="1">
            <a:spLocks noGrp="1"/>
          </p:cNvSpPr>
          <p:nvPr>
            <p:ph type="body" sz="half" idx="1" hasCustomPrompt="1"/>
          </p:nvPr>
        </p:nvSpPr>
        <p:spPr>
          <a:xfrm>
            <a:off x="509068" y="587139"/>
            <a:ext cx="4064001" cy="5553778"/>
          </a:xfrm>
          <a:prstGeom prst="rect">
            <a:avLst/>
          </a:prstGeom>
        </p:spPr>
        <p:txBody>
          <a:bodyPr anchor="ctr"/>
          <a:lstStyle>
            <a:lvl1pPr marL="0" indent="0" algn="ctr">
              <a:buSzTx/>
              <a:buFontTx/>
              <a:buNone/>
              <a:defRPr sz="4000" b="1">
                <a:solidFill>
                  <a:schemeClr val="tx2"/>
                </a:solidFill>
                <a:latin typeface="Roboto"/>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dirty="0"/>
              <a:t>Bold </a:t>
            </a:r>
            <a:r>
              <a:rPr lang="en-US" dirty="0"/>
              <a:t>Title</a:t>
            </a:r>
            <a:br>
              <a:rPr lang="en-US" dirty="0"/>
            </a:br>
            <a:r>
              <a:rPr dirty="0"/>
              <a:t>Text Here</a:t>
            </a:r>
          </a:p>
        </p:txBody>
      </p:sp>
      <p:sp>
        <p:nvSpPr>
          <p:cNvPr id="6" name="Body Level One…">
            <a:extLst>
              <a:ext uri="{FF2B5EF4-FFF2-40B4-BE49-F238E27FC236}">
                <a16:creationId xmlns:a16="http://schemas.microsoft.com/office/drawing/2014/main" id="{93CB0128-EF8D-6CC7-DD65-F730D1BA62F2}"/>
              </a:ext>
            </a:extLst>
          </p:cNvPr>
          <p:cNvSpPr txBox="1">
            <a:spLocks noGrp="1"/>
          </p:cNvSpPr>
          <p:nvPr>
            <p:ph type="body" sz="quarter" idx="10" hasCustomPrompt="1"/>
          </p:nvPr>
        </p:nvSpPr>
        <p:spPr>
          <a:xfrm>
            <a:off x="5591209" y="579578"/>
            <a:ext cx="6255351" cy="507831"/>
          </a:xfrm>
          <a:prstGeom prst="rect">
            <a:avLst/>
          </a:prstGeom>
        </p:spPr>
        <p:txBody>
          <a:bodyPr wrap="square">
            <a:spAutoFit/>
          </a:bodyPr>
          <a:lstStyle>
            <a:lvl1pPr marL="0" indent="0" algn="l">
              <a:buSzTx/>
              <a:buFontTx/>
              <a:buNone/>
              <a:defRPr sz="3000" b="1">
                <a:solidFill>
                  <a:schemeClr val="bg2"/>
                </a:solidFill>
                <a:latin typeface="+mj-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Sub-Title Here</a:t>
            </a:r>
          </a:p>
        </p:txBody>
      </p:sp>
      <p:sp>
        <p:nvSpPr>
          <p:cNvPr id="7" name="Text Placeholder 11">
            <a:extLst>
              <a:ext uri="{FF2B5EF4-FFF2-40B4-BE49-F238E27FC236}">
                <a16:creationId xmlns:a16="http://schemas.microsoft.com/office/drawing/2014/main" id="{EA829573-8151-9AC9-153F-7EA5BBCD1E28}"/>
              </a:ext>
            </a:extLst>
          </p:cNvPr>
          <p:cNvSpPr>
            <a:spLocks noGrp="1"/>
          </p:cNvSpPr>
          <p:nvPr>
            <p:ph type="body" sz="quarter" idx="23" hasCustomPrompt="1"/>
          </p:nvPr>
        </p:nvSpPr>
        <p:spPr>
          <a:xfrm>
            <a:off x="5591209" y="1395455"/>
            <a:ext cx="6255351" cy="1742528"/>
          </a:xfrm>
          <a:prstGeom prst="rect">
            <a:avLst/>
          </a:prstGeom>
        </p:spPr>
        <p:txBody>
          <a:bodyPr wrap="square">
            <a:spAutoFit/>
          </a:bodyPr>
          <a:lstStyle>
            <a:lvl1pPr marL="285750" indent="-285750">
              <a:lnSpc>
                <a:spcPct val="120000"/>
              </a:lnSpc>
              <a:buSzTx/>
              <a:buFont typeface="Arial" panose="020B0604020202020204" pitchFamily="34" charset="0"/>
              <a:buChar char="•"/>
              <a:defRPr sz="1800">
                <a:latin typeface="+mn-lt"/>
                <a:ea typeface="+mj-ea"/>
              </a:defRPr>
            </a:lvl1pPr>
          </a:lstStyle>
          <a:p>
            <a:r>
              <a:rPr lang="en-US" dirty="0"/>
              <a:t>Bulleted List Item Level 1</a:t>
            </a:r>
          </a:p>
          <a:p>
            <a:r>
              <a:rPr lang="en-US" dirty="0"/>
              <a:t>Bulleted List Item Level 1</a:t>
            </a:r>
          </a:p>
          <a:p>
            <a:pPr lvl="1"/>
            <a:r>
              <a:rPr lang="en-US" dirty="0"/>
              <a:t>Bulleted List Item Level 2</a:t>
            </a:r>
          </a:p>
          <a:p>
            <a:pPr lvl="1"/>
            <a:r>
              <a:rPr lang="en-US" dirty="0"/>
              <a:t>Bulleted List Item Level 2</a:t>
            </a:r>
          </a:p>
          <a:p>
            <a:pPr lvl="2"/>
            <a:r>
              <a:rPr lang="en-US" dirty="0"/>
              <a:t>Bulleted List Item Level 3</a:t>
            </a:r>
          </a:p>
        </p:txBody>
      </p:sp>
      <p:sp>
        <p:nvSpPr>
          <p:cNvPr id="8" name="Text Placeholder 11">
            <a:extLst>
              <a:ext uri="{FF2B5EF4-FFF2-40B4-BE49-F238E27FC236}">
                <a16:creationId xmlns:a16="http://schemas.microsoft.com/office/drawing/2014/main" id="{CE7EDF97-B658-56BE-9E7C-C15200D87566}"/>
              </a:ext>
            </a:extLst>
          </p:cNvPr>
          <p:cNvSpPr>
            <a:spLocks noGrp="1"/>
          </p:cNvSpPr>
          <p:nvPr>
            <p:ph type="body" sz="quarter" idx="24" hasCustomPrompt="1"/>
          </p:nvPr>
        </p:nvSpPr>
        <p:spPr>
          <a:xfrm>
            <a:off x="5591209" y="6001615"/>
            <a:ext cx="6255351" cy="276807"/>
          </a:xfrm>
          <a:prstGeom prst="rect">
            <a:avLst/>
          </a:prstGeom>
        </p:spPr>
        <p:txBody>
          <a:bodyPr wrap="square" anchor="b" anchorCtr="0">
            <a:spAutoFit/>
          </a:bodyPr>
          <a:lstStyle>
            <a:lvl1pPr marL="0" indent="0">
              <a:lnSpc>
                <a:spcPct val="120000"/>
              </a:lnSpc>
              <a:buSzTx/>
              <a:buFontTx/>
              <a:buNone/>
              <a:defRPr sz="1100">
                <a:latin typeface="+mn-lt"/>
                <a:ea typeface="+mj-ea"/>
              </a:defRPr>
            </a:lvl1pPr>
          </a:lstStyle>
          <a:p>
            <a:r>
              <a:rPr lang="en-US" dirty="0"/>
              <a:t>If you need sourcing, this is where you put it. Delete me if you don’t need me.</a:t>
            </a:r>
          </a:p>
        </p:txBody>
      </p:sp>
      <p:sp>
        <p:nvSpPr>
          <p:cNvPr id="2" name="Rectangle 1">
            <a:extLst>
              <a:ext uri="{FF2B5EF4-FFF2-40B4-BE49-F238E27FC236}">
                <a16:creationId xmlns:a16="http://schemas.microsoft.com/office/drawing/2014/main" id="{0BEEDA23-A508-B13F-A219-0B4B3481AF7B}"/>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Tree>
    <p:extLst>
      <p:ext uri="{BB962C8B-B14F-4D97-AF65-F5344CB8AC3E}">
        <p14:creationId xmlns:p14="http://schemas.microsoft.com/office/powerpoint/2010/main" val="3709433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3" descr="Picture 3">
            <a:extLst>
              <a:ext uri="{FF2B5EF4-FFF2-40B4-BE49-F238E27FC236}">
                <a16:creationId xmlns:a16="http://schemas.microsoft.com/office/drawing/2014/main" id="{9CEB0D8B-3C55-A6C2-4458-5834EFC1A1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466788"/>
          </a:xfrm>
          <a:prstGeom prst="rect">
            <a:avLst/>
          </a:prstGeom>
          <a:ln w="12700">
            <a:miter lim="400000"/>
          </a:ln>
        </p:spPr>
      </p:pic>
      <p:sp>
        <p:nvSpPr>
          <p:cNvPr id="4" name="TextBox 4">
            <a:extLst>
              <a:ext uri="{FF2B5EF4-FFF2-40B4-BE49-F238E27FC236}">
                <a16:creationId xmlns:a16="http://schemas.microsoft.com/office/drawing/2014/main" id="{1C1A5A80-3D70-AB9B-A6A5-63A1ED386AF6}"/>
              </a:ext>
            </a:extLst>
          </p:cNvPr>
          <p:cNvSpPr txBox="1"/>
          <p:nvPr userDrawn="1"/>
        </p:nvSpPr>
        <p:spPr>
          <a:xfrm>
            <a:off x="630180" y="2648617"/>
            <a:ext cx="5027977" cy="11695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sz="7000" b="1">
                <a:solidFill>
                  <a:schemeClr val="accent2"/>
                </a:solidFill>
                <a:latin typeface="Roboto"/>
                <a:ea typeface="Roboto"/>
                <a:cs typeface="Roboto"/>
                <a:sym typeface="Roboto"/>
              </a:defRPr>
            </a:lvl1pPr>
          </a:lstStyle>
          <a:p>
            <a:r>
              <a:rPr>
                <a:solidFill>
                  <a:schemeClr val="bg1"/>
                </a:solidFill>
                <a:latin typeface="+mj-lt"/>
              </a:rPr>
              <a:t>Questions?</a:t>
            </a:r>
          </a:p>
        </p:txBody>
      </p:sp>
      <p:sp>
        <p:nvSpPr>
          <p:cNvPr id="8" name="Rectangle 7">
            <a:extLst>
              <a:ext uri="{FF2B5EF4-FFF2-40B4-BE49-F238E27FC236}">
                <a16:creationId xmlns:a16="http://schemas.microsoft.com/office/drawing/2014/main" id="{566B7C47-BA81-BF55-A83E-A889BA521F66}"/>
              </a:ext>
            </a:extLst>
          </p:cNvPr>
          <p:cNvSpPr/>
          <p:nvPr userDrawn="1"/>
        </p:nvSpPr>
        <p:spPr>
          <a:xfrm>
            <a:off x="0" y="-1"/>
            <a:ext cx="12192000" cy="182882"/>
          </a:xfrm>
          <a:prstGeom prst="rect">
            <a:avLst/>
          </a:prstGeom>
          <a:solidFill>
            <a:srgbClr val="00365F"/>
          </a:solidFill>
          <a:ln w="12700">
            <a:miter lim="400000"/>
          </a:ln>
        </p:spPr>
        <p:txBody>
          <a:bodyPr lIns="45719" rIns="45719" anchor="ctr"/>
          <a:lstStyle/>
          <a:p>
            <a:pPr algn="ctr">
              <a:defRPr>
                <a:solidFill>
                  <a:schemeClr val="accent2">
                    <a:lumOff val="5098"/>
                  </a:schemeClr>
                </a:solidFill>
              </a:defRPr>
            </a:pPr>
            <a:endParaRPr/>
          </a:p>
        </p:txBody>
      </p:sp>
      <p:pic>
        <p:nvPicPr>
          <p:cNvPr id="5" name="Picture 4">
            <a:extLst>
              <a:ext uri="{FF2B5EF4-FFF2-40B4-BE49-F238E27FC236}">
                <a16:creationId xmlns:a16="http://schemas.microsoft.com/office/drawing/2014/main" id="{8F0C99B3-23CF-D614-64AE-878409E99A66}"/>
              </a:ext>
            </a:extLst>
          </p:cNvPr>
          <p:cNvPicPr>
            <a:picLocks noChangeAspect="1"/>
          </p:cNvPicPr>
          <p:nvPr userDrawn="1"/>
        </p:nvPicPr>
        <p:blipFill>
          <a:blip r:embed="rId3"/>
          <a:stretch>
            <a:fillRect/>
          </a:stretch>
        </p:blipFill>
        <p:spPr>
          <a:xfrm>
            <a:off x="727716" y="4723269"/>
            <a:ext cx="4234428" cy="1209837"/>
          </a:xfrm>
          <a:prstGeom prst="rect">
            <a:avLst/>
          </a:prstGeom>
        </p:spPr>
      </p:pic>
    </p:spTree>
    <p:extLst>
      <p:ext uri="{BB962C8B-B14F-4D97-AF65-F5344CB8AC3E}">
        <p14:creationId xmlns:p14="http://schemas.microsoft.com/office/powerpoint/2010/main" val="1922238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C2CA-B567-2D41-9C40-07F9E15CCB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D04E01-CD87-DE2B-16AA-E0DCF27E1A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36C38-3A6F-B9A6-09AB-6133C38DCB0E}"/>
              </a:ext>
            </a:extLst>
          </p:cNvPr>
          <p:cNvSpPr>
            <a:spLocks noGrp="1"/>
          </p:cNvSpPr>
          <p:nvPr>
            <p:ph type="dt" sz="half" idx="10"/>
          </p:nvPr>
        </p:nvSpPr>
        <p:spPr/>
        <p:txBody>
          <a:bodyPr/>
          <a:lstStyle/>
          <a:p>
            <a:fld id="{57831EA2-4EB0-4940-9CDA-67767FC8A717}" type="datetimeFigureOut">
              <a:rPr lang="en-US" smtClean="0"/>
              <a:t>4/16/2025</a:t>
            </a:fld>
            <a:endParaRPr lang="en-US"/>
          </a:p>
        </p:txBody>
      </p:sp>
      <p:sp>
        <p:nvSpPr>
          <p:cNvPr id="5" name="Footer Placeholder 4">
            <a:extLst>
              <a:ext uri="{FF2B5EF4-FFF2-40B4-BE49-F238E27FC236}">
                <a16:creationId xmlns:a16="http://schemas.microsoft.com/office/drawing/2014/main" id="{EE9DBFBE-9848-736D-65A4-0F0EFDB81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3D310-5F2A-D63C-4350-7D7BA3ECCA4A}"/>
              </a:ext>
            </a:extLst>
          </p:cNvPr>
          <p:cNvSpPr>
            <a:spLocks noGrp="1"/>
          </p:cNvSpPr>
          <p:nvPr>
            <p:ph type="sldNum" sz="quarter" idx="12"/>
          </p:nvPr>
        </p:nvSpPr>
        <p:spPr/>
        <p:txBody>
          <a:bodyPr/>
          <a:lstStyle/>
          <a:p>
            <a:fld id="{0C2BA553-1499-40D4-B8F6-309BD5A6CF40}" type="slidenum">
              <a:rPr lang="en-US" smtClean="0"/>
              <a:t>‹#›</a:t>
            </a:fld>
            <a:endParaRPr lang="en-US"/>
          </a:p>
        </p:txBody>
      </p:sp>
    </p:spTree>
    <p:extLst>
      <p:ext uri="{BB962C8B-B14F-4D97-AF65-F5344CB8AC3E}">
        <p14:creationId xmlns:p14="http://schemas.microsoft.com/office/powerpoint/2010/main" val="73485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036E8EF-7523-04AE-C7A4-09FA4795EF47}"/>
              </a:ext>
            </a:extLst>
          </p:cNvPr>
          <p:cNvSpPr>
            <a:spLocks noGrp="1"/>
          </p:cNvSpPr>
          <p:nvPr>
            <p:ph type="pic" idx="21" hasCustomPrompt="1"/>
          </p:nvPr>
        </p:nvSpPr>
        <p:spPr>
          <a:xfrm>
            <a:off x="0" y="-2"/>
            <a:ext cx="12192000" cy="3598060"/>
          </a:xfrm>
          <a:prstGeom prst="rect">
            <a:avLst/>
          </a:prstGeom>
          <a:solidFill>
            <a:schemeClr val="accent3"/>
          </a:solidFill>
        </p:spPr>
        <p:txBody>
          <a:bodyPr lIns="91439" rIns="91439" anchor="ctr" anchorCtr="0">
            <a:noAutofit/>
          </a:bodyPr>
          <a:lstStyle>
            <a:lvl1pPr marL="0" indent="0" algn="ctr">
              <a:buNone/>
              <a:defRPr sz="1600"/>
            </a:lvl1pPr>
          </a:lstStyle>
          <a:p>
            <a:r>
              <a:rPr lang="en-US" dirty="0"/>
              <a:t>Click Icon to Insert Image</a:t>
            </a:r>
          </a:p>
          <a:p>
            <a:r>
              <a:rPr lang="en-US" dirty="0"/>
              <a:t>(this should be an amazing image)</a:t>
            </a:r>
            <a:endParaRPr dirty="0"/>
          </a:p>
        </p:txBody>
      </p:sp>
      <p:sp>
        <p:nvSpPr>
          <p:cNvPr id="7" name="Rectangle 6">
            <a:extLst>
              <a:ext uri="{FF2B5EF4-FFF2-40B4-BE49-F238E27FC236}">
                <a16:creationId xmlns:a16="http://schemas.microsoft.com/office/drawing/2014/main" id="{C7C84336-99EF-A487-55B3-6F5657760BF4}"/>
              </a:ext>
            </a:extLst>
          </p:cNvPr>
          <p:cNvSpPr/>
          <p:nvPr userDrawn="1"/>
        </p:nvSpPr>
        <p:spPr>
          <a:xfrm>
            <a:off x="0" y="3643412"/>
            <a:ext cx="12192000" cy="2824843"/>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latin typeface="+mn-lt"/>
            </a:endParaRPr>
          </a:p>
        </p:txBody>
      </p:sp>
      <p:sp>
        <p:nvSpPr>
          <p:cNvPr id="8" name="Rectangle 7">
            <a:extLst>
              <a:ext uri="{FF2B5EF4-FFF2-40B4-BE49-F238E27FC236}">
                <a16:creationId xmlns:a16="http://schemas.microsoft.com/office/drawing/2014/main" id="{BE015C91-0335-0A93-0289-E2995394A6AC}"/>
              </a:ext>
            </a:extLst>
          </p:cNvPr>
          <p:cNvSpPr/>
          <p:nvPr userDrawn="1"/>
        </p:nvSpPr>
        <p:spPr>
          <a:xfrm>
            <a:off x="0" y="3598058"/>
            <a:ext cx="12192000" cy="45720"/>
          </a:xfrm>
          <a:prstGeom prst="rect">
            <a:avLst/>
          </a:prstGeom>
          <a:solidFill>
            <a:schemeClr val="bg2"/>
          </a:solidFill>
          <a:ln w="12700">
            <a:miter lim="400000"/>
          </a:ln>
        </p:spPr>
        <p:txBody>
          <a:bodyPr lIns="45719" rIns="45719" anchor="ctr"/>
          <a:lstStyle/>
          <a:p>
            <a:pPr algn="ctr">
              <a:defRPr>
                <a:solidFill>
                  <a:schemeClr val="accent2">
                    <a:lumOff val="5098"/>
                  </a:schemeClr>
                </a:solidFill>
              </a:defRPr>
            </a:pPr>
            <a:endParaRPr/>
          </a:p>
        </p:txBody>
      </p:sp>
      <p:sp>
        <p:nvSpPr>
          <p:cNvPr id="9" name="Body Level One…">
            <a:extLst>
              <a:ext uri="{FF2B5EF4-FFF2-40B4-BE49-F238E27FC236}">
                <a16:creationId xmlns:a16="http://schemas.microsoft.com/office/drawing/2014/main" id="{FD757F6B-F5D9-A49A-AEE8-A3E130445986}"/>
              </a:ext>
            </a:extLst>
          </p:cNvPr>
          <p:cNvSpPr txBox="1">
            <a:spLocks noGrp="1"/>
          </p:cNvSpPr>
          <p:nvPr>
            <p:ph type="body" sz="quarter" idx="1" hasCustomPrompt="1"/>
          </p:nvPr>
        </p:nvSpPr>
        <p:spPr>
          <a:xfrm>
            <a:off x="402211" y="4126227"/>
            <a:ext cx="11387578" cy="646331"/>
          </a:xfrm>
          <a:prstGeom prst="rect">
            <a:avLst/>
          </a:prstGeom>
        </p:spPr>
        <p:txBody>
          <a:bodyPr wrap="square">
            <a:spAutoFit/>
          </a:bodyPr>
          <a:lstStyle>
            <a:lvl1pPr marL="0" indent="0" algn="ctr">
              <a:buSzTx/>
              <a:buFontTx/>
              <a:buNone/>
              <a:defRPr sz="4000" b="1">
                <a:solidFill>
                  <a:schemeClr val="bg1"/>
                </a:solidFill>
                <a:latin typeface="+mj-lt"/>
                <a:ea typeface="Roboto"/>
                <a:cs typeface="Roboto"/>
                <a:sym typeface="Roboto"/>
              </a:defRPr>
            </a:lvl1pPr>
            <a:lvl2pPr marL="1110342" indent="-653142" algn="ctr">
              <a:buFontTx/>
              <a:defRPr sz="4000" b="1">
                <a:solidFill>
                  <a:schemeClr val="accent2">
                    <a:lumOff val="5098"/>
                  </a:schemeClr>
                </a:solidFill>
                <a:latin typeface="Roboto"/>
                <a:ea typeface="Roboto"/>
                <a:cs typeface="Roboto"/>
                <a:sym typeface="Roboto"/>
              </a:defRPr>
            </a:lvl2pPr>
            <a:lvl3pPr marL="1676400" indent="-762000" algn="ctr">
              <a:buFontTx/>
              <a:defRPr sz="4000" b="1">
                <a:solidFill>
                  <a:schemeClr val="accent2">
                    <a:lumOff val="5098"/>
                  </a:schemeClr>
                </a:solidFill>
                <a:latin typeface="Roboto"/>
                <a:ea typeface="Roboto"/>
                <a:cs typeface="Roboto"/>
                <a:sym typeface="Roboto"/>
              </a:defRPr>
            </a:lvl3pPr>
            <a:lvl4pPr marL="1371600" indent="0" algn="ctr">
              <a:buFontTx/>
              <a:buNone/>
              <a:defRPr sz="4000" b="1">
                <a:solidFill>
                  <a:schemeClr val="accent2">
                    <a:lumOff val="5098"/>
                  </a:schemeClr>
                </a:solidFill>
                <a:latin typeface="Roboto"/>
                <a:ea typeface="Roboto"/>
                <a:cs typeface="Roboto"/>
                <a:sym typeface="Roboto"/>
              </a:defRPr>
            </a:lvl4pPr>
            <a:lvl5pPr marL="1828800" indent="0" algn="ctr">
              <a:buFontTx/>
              <a:buNone/>
              <a:defRPr sz="4000" b="1">
                <a:solidFill>
                  <a:schemeClr val="accent2">
                    <a:lumOff val="5098"/>
                  </a:schemeClr>
                </a:solidFill>
                <a:latin typeface="Roboto"/>
                <a:ea typeface="Roboto"/>
                <a:cs typeface="Roboto"/>
                <a:sym typeface="Roboto"/>
              </a:defRPr>
            </a:lvl5pPr>
          </a:lstStyle>
          <a:p>
            <a:r>
              <a:rPr dirty="0"/>
              <a:t>Insert Your Title Her</a:t>
            </a:r>
            <a:r>
              <a:rPr lang="en-US" dirty="0"/>
              <a:t>e</a:t>
            </a:r>
            <a:endParaRPr dirty="0"/>
          </a:p>
        </p:txBody>
      </p:sp>
      <p:sp>
        <p:nvSpPr>
          <p:cNvPr id="10" name="Text Placeholder 11">
            <a:extLst>
              <a:ext uri="{FF2B5EF4-FFF2-40B4-BE49-F238E27FC236}">
                <a16:creationId xmlns:a16="http://schemas.microsoft.com/office/drawing/2014/main" id="{EED3B1F0-FFF2-72FF-6FE3-61C86322B8FD}"/>
              </a:ext>
            </a:extLst>
          </p:cNvPr>
          <p:cNvSpPr>
            <a:spLocks noGrp="1"/>
          </p:cNvSpPr>
          <p:nvPr>
            <p:ph type="body" sz="quarter" idx="22" hasCustomPrompt="1"/>
          </p:nvPr>
        </p:nvSpPr>
        <p:spPr>
          <a:xfrm>
            <a:off x="402211" y="4906401"/>
            <a:ext cx="11387578" cy="341632"/>
          </a:xfrm>
          <a:prstGeom prst="rect">
            <a:avLst/>
          </a:prstGeom>
        </p:spPr>
        <p:txBody>
          <a:bodyPr wrap="square">
            <a:spAutoFit/>
          </a:bodyPr>
          <a:lstStyle>
            <a:lvl1pPr marL="0" indent="0" algn="ctr">
              <a:buSzTx/>
              <a:buFontTx/>
              <a:buNone/>
              <a:defRPr sz="1800">
                <a:solidFill>
                  <a:schemeClr val="bg1"/>
                </a:solidFill>
                <a:latin typeface="+mj-ea"/>
                <a:ea typeface="+mj-ea"/>
              </a:defRPr>
            </a:lvl1pPr>
          </a:lstStyle>
          <a:p>
            <a:r>
              <a:rPr dirty="0"/>
              <a:t>Insert Your Subtext Here</a:t>
            </a:r>
          </a:p>
        </p:txBody>
      </p:sp>
    </p:spTree>
    <p:extLst>
      <p:ext uri="{BB962C8B-B14F-4D97-AF65-F5344CB8AC3E}">
        <p14:creationId xmlns:p14="http://schemas.microsoft.com/office/powerpoint/2010/main" val="948096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icture Left Basic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8501E3-5058-1FF7-9042-BC3E451426BC}"/>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36826"/>
          <a:stretch/>
        </p:blipFill>
        <p:spPr>
          <a:xfrm>
            <a:off x="8304927" y="560112"/>
            <a:ext cx="3887073" cy="5737776"/>
          </a:xfrm>
          <a:prstGeom prst="rect">
            <a:avLst/>
          </a:prstGeom>
        </p:spPr>
      </p:pic>
      <p:sp>
        <p:nvSpPr>
          <p:cNvPr id="4" name="Picture Placeholder 5">
            <a:extLst>
              <a:ext uri="{FF2B5EF4-FFF2-40B4-BE49-F238E27FC236}">
                <a16:creationId xmlns:a16="http://schemas.microsoft.com/office/drawing/2014/main" id="{9DC828B3-F702-A5B0-42B4-686AFCBD0F17}"/>
              </a:ext>
            </a:extLst>
          </p:cNvPr>
          <p:cNvSpPr>
            <a:spLocks noGrp="1"/>
          </p:cNvSpPr>
          <p:nvPr>
            <p:ph type="pic" sz="quarter" idx="10" hasCustomPrompt="1"/>
          </p:nvPr>
        </p:nvSpPr>
        <p:spPr>
          <a:xfrm>
            <a:off x="0" y="0"/>
            <a:ext cx="6096000" cy="6556443"/>
          </a:xfrm>
          <a:prstGeom prst="rect">
            <a:avLst/>
          </a:prstGeom>
          <a:solidFill>
            <a:schemeClr val="bg1">
              <a:lumMod val="85000"/>
            </a:schemeClr>
          </a:solidFill>
        </p:spPr>
        <p:txBody>
          <a:bodyPr anchor="ctr" anchorCtr="0"/>
          <a:lstStyle>
            <a:lvl1pPr marL="0" indent="0" algn="ctr">
              <a:buNone/>
              <a:defRPr sz="1600"/>
            </a:lvl1pPr>
          </a:lstStyle>
          <a:p>
            <a:r>
              <a:rPr lang="en-US"/>
              <a:t>Click Icon to Insert Picture</a:t>
            </a:r>
          </a:p>
        </p:txBody>
      </p:sp>
      <p:sp>
        <p:nvSpPr>
          <p:cNvPr id="8" name="Text Placeholder 7">
            <a:extLst>
              <a:ext uri="{FF2B5EF4-FFF2-40B4-BE49-F238E27FC236}">
                <a16:creationId xmlns:a16="http://schemas.microsoft.com/office/drawing/2014/main" id="{0F4BE987-46C4-30E0-1170-73EA3A5C51E8}"/>
              </a:ext>
            </a:extLst>
          </p:cNvPr>
          <p:cNvSpPr>
            <a:spLocks noGrp="1"/>
          </p:cNvSpPr>
          <p:nvPr>
            <p:ph type="body" sz="quarter" idx="11" hasCustomPrompt="1"/>
          </p:nvPr>
        </p:nvSpPr>
        <p:spPr>
          <a:xfrm>
            <a:off x="6391375" y="1429258"/>
            <a:ext cx="5505551" cy="480131"/>
          </a:xfrm>
          <a:prstGeom prst="rect">
            <a:avLst/>
          </a:prstGeom>
        </p:spPr>
        <p:txBody>
          <a:bodyPr wrap="square">
            <a:spAutoFit/>
          </a:bodyPr>
          <a:lstStyle>
            <a:lvl1pPr marL="0" indent="0">
              <a:buNone/>
              <a:defRPr b="1">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Slide Title Goes Here</a:t>
            </a:r>
          </a:p>
        </p:txBody>
      </p:sp>
      <p:sp>
        <p:nvSpPr>
          <p:cNvPr id="9" name="Text Placeholder 7">
            <a:extLst>
              <a:ext uri="{FF2B5EF4-FFF2-40B4-BE49-F238E27FC236}">
                <a16:creationId xmlns:a16="http://schemas.microsoft.com/office/drawing/2014/main" id="{3ACEAEA5-1F2B-FFFF-982A-12C7EA88C503}"/>
              </a:ext>
            </a:extLst>
          </p:cNvPr>
          <p:cNvSpPr>
            <a:spLocks noGrp="1"/>
          </p:cNvSpPr>
          <p:nvPr>
            <p:ph type="body" sz="quarter" idx="12" hasCustomPrompt="1"/>
          </p:nvPr>
        </p:nvSpPr>
        <p:spPr>
          <a:xfrm>
            <a:off x="6391375" y="2118856"/>
            <a:ext cx="5505551" cy="3143874"/>
          </a:xfrm>
          <a:prstGeom prst="rect">
            <a:avLst/>
          </a:prstGeom>
        </p:spPr>
        <p:txBody>
          <a:bodyPr wrap="square">
            <a:spAutoFit/>
          </a:bodyPr>
          <a:lstStyle>
            <a:lvl1pPr marL="0" indent="0">
              <a:lnSpc>
                <a:spcPct val="125000"/>
              </a:lnSpc>
              <a:buNone/>
              <a:defRPr sz="160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This is some copy that needs to be on this slide.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at </a:t>
            </a:r>
            <a:r>
              <a:rPr lang="en-US" err="1"/>
              <a:t>quam</a:t>
            </a:r>
            <a:r>
              <a:rPr lang="en-US"/>
              <a:t> </a:t>
            </a:r>
            <a:r>
              <a:rPr lang="en-US" err="1"/>
              <a:t>eget</a:t>
            </a:r>
            <a:r>
              <a:rPr lang="en-US"/>
              <a:t> libero </a:t>
            </a:r>
            <a:r>
              <a:rPr lang="en-US" err="1"/>
              <a:t>viverra</a:t>
            </a:r>
            <a:r>
              <a:rPr lang="en-US"/>
              <a:t> </a:t>
            </a:r>
            <a:r>
              <a:rPr lang="en-US" err="1"/>
              <a:t>hendrerit</a:t>
            </a:r>
            <a:r>
              <a:rPr lang="en-US"/>
              <a:t>. Maecenas </a:t>
            </a:r>
            <a:r>
              <a:rPr lang="en-US" err="1"/>
              <a:t>neque</a:t>
            </a:r>
            <a:r>
              <a:rPr lang="en-US"/>
              <a:t> </a:t>
            </a:r>
            <a:r>
              <a:rPr lang="en-US" err="1"/>
              <a:t>enim</a:t>
            </a:r>
            <a:r>
              <a:rPr lang="en-US"/>
              <a:t>, </a:t>
            </a:r>
            <a:r>
              <a:rPr lang="en-US" err="1"/>
              <a:t>condimentum</a:t>
            </a:r>
            <a:r>
              <a:rPr lang="en-US"/>
              <a:t> </a:t>
            </a:r>
            <a:r>
              <a:rPr lang="en-US" err="1"/>
              <a:t>sollicitudin</a:t>
            </a:r>
            <a:r>
              <a:rPr lang="en-US"/>
              <a:t> </a:t>
            </a:r>
            <a:r>
              <a:rPr lang="en-US" err="1"/>
              <a:t>scelerisque</a:t>
            </a:r>
            <a:r>
              <a:rPr lang="en-US"/>
              <a:t> </a:t>
            </a:r>
            <a:r>
              <a:rPr lang="en-US" err="1"/>
              <a:t>volutpat</a:t>
            </a:r>
            <a:r>
              <a:rPr lang="en-US"/>
              <a:t>, </a:t>
            </a:r>
            <a:r>
              <a:rPr lang="en-US" err="1"/>
              <a:t>posuere</a:t>
            </a:r>
            <a:r>
              <a:rPr lang="en-US"/>
              <a:t> </a:t>
            </a:r>
            <a:r>
              <a:rPr lang="en-US" err="1"/>
              <a:t>eget</a:t>
            </a:r>
            <a:r>
              <a:rPr lang="en-US"/>
              <a:t> </a:t>
            </a:r>
            <a:r>
              <a:rPr lang="en-US" err="1"/>
              <a:t>turpis</a:t>
            </a:r>
            <a:r>
              <a:rPr lang="en-US"/>
              <a:t>. </a:t>
            </a:r>
            <a:r>
              <a:rPr lang="en-US" err="1"/>
              <a:t>Suspendisse</a:t>
            </a:r>
            <a:r>
              <a:rPr lang="en-US"/>
              <a:t> </a:t>
            </a:r>
            <a:r>
              <a:rPr lang="en-US" err="1"/>
              <a:t>ut</a:t>
            </a:r>
            <a:r>
              <a:rPr lang="en-US"/>
              <a:t> </a:t>
            </a:r>
            <a:r>
              <a:rPr lang="en-US" err="1"/>
              <a:t>erat</a:t>
            </a:r>
            <a:r>
              <a:rPr lang="en-US"/>
              <a:t> mi. Morbi </a:t>
            </a:r>
            <a:r>
              <a:rPr lang="en-US" err="1"/>
              <a:t>dignissim</a:t>
            </a:r>
            <a:r>
              <a:rPr lang="en-US"/>
              <a:t> </a:t>
            </a:r>
            <a:r>
              <a:rPr lang="en-US" err="1"/>
              <a:t>interdum</a:t>
            </a:r>
            <a:r>
              <a:rPr lang="en-US"/>
              <a:t> </a:t>
            </a:r>
            <a:r>
              <a:rPr lang="en-US" err="1"/>
              <a:t>leo</a:t>
            </a:r>
            <a:r>
              <a:rPr lang="en-US"/>
              <a:t>, in </a:t>
            </a:r>
            <a:r>
              <a:rPr lang="en-US" err="1"/>
              <a:t>condimentum</a:t>
            </a:r>
            <a:r>
              <a:rPr lang="en-US"/>
              <a:t> </a:t>
            </a:r>
            <a:r>
              <a:rPr lang="en-US" err="1"/>
              <a:t>lacus</a:t>
            </a:r>
            <a:r>
              <a:rPr lang="en-US"/>
              <a:t> </a:t>
            </a:r>
            <a:r>
              <a:rPr lang="en-US" err="1"/>
              <a:t>finibus</a:t>
            </a:r>
            <a:r>
              <a:rPr lang="en-US"/>
              <a:t> non. </a:t>
            </a:r>
            <a:r>
              <a:rPr lang="en-US" err="1"/>
              <a:t>Praesent</a:t>
            </a:r>
            <a:r>
              <a:rPr lang="en-US"/>
              <a:t> </a:t>
            </a:r>
            <a:r>
              <a:rPr lang="en-US" err="1"/>
              <a:t>volutpat</a:t>
            </a:r>
            <a:r>
              <a:rPr lang="en-US"/>
              <a:t> </a:t>
            </a:r>
            <a:r>
              <a:rPr lang="en-US" err="1"/>
              <a:t>lacus</a:t>
            </a:r>
            <a:r>
              <a:rPr lang="en-US"/>
              <a:t> vitae </a:t>
            </a:r>
            <a:r>
              <a:rPr lang="en-US" err="1"/>
              <a:t>neque</a:t>
            </a:r>
            <a:r>
              <a:rPr lang="en-US"/>
              <a:t> </a:t>
            </a:r>
            <a:r>
              <a:rPr lang="en-US" err="1"/>
              <a:t>elementum</a:t>
            </a:r>
            <a:r>
              <a:rPr lang="en-US"/>
              <a:t>, </a:t>
            </a:r>
            <a:r>
              <a:rPr lang="en-US" err="1"/>
              <a:t>rutrum</a:t>
            </a:r>
            <a:r>
              <a:rPr lang="en-US"/>
              <a:t> </a:t>
            </a:r>
            <a:r>
              <a:rPr lang="en-US" err="1"/>
              <a:t>ullamcorper</a:t>
            </a:r>
            <a:r>
              <a:rPr lang="en-US"/>
              <a:t> libero </a:t>
            </a:r>
            <a:r>
              <a:rPr lang="en-US" err="1"/>
              <a:t>blandit</a:t>
            </a:r>
            <a:r>
              <a:rPr lang="en-US"/>
              <a:t>. </a:t>
            </a:r>
            <a:r>
              <a:rPr lang="en-US" err="1"/>
              <a:t>Nulla</a:t>
            </a:r>
            <a:r>
              <a:rPr lang="en-US"/>
              <a:t> </a:t>
            </a:r>
            <a:r>
              <a:rPr lang="en-US" err="1"/>
              <a:t>ornare</a:t>
            </a:r>
            <a:r>
              <a:rPr lang="en-US"/>
              <a:t> ipsum libero, sit </a:t>
            </a:r>
            <a:r>
              <a:rPr lang="en-US" err="1"/>
              <a:t>amet</a:t>
            </a:r>
            <a:r>
              <a:rPr lang="en-US"/>
              <a:t> vestibulum </a:t>
            </a:r>
            <a:r>
              <a:rPr lang="en-US" err="1"/>
              <a:t>nibh</a:t>
            </a:r>
            <a:r>
              <a:rPr lang="en-US"/>
              <a:t> </a:t>
            </a:r>
            <a:r>
              <a:rPr lang="en-US" err="1"/>
              <a:t>tincidunt</a:t>
            </a:r>
            <a:r>
              <a:rPr lang="en-US"/>
              <a:t> id.</a:t>
            </a:r>
          </a:p>
        </p:txBody>
      </p:sp>
    </p:spTree>
    <p:extLst>
      <p:ext uri="{BB962C8B-B14F-4D97-AF65-F5344CB8AC3E}">
        <p14:creationId xmlns:p14="http://schemas.microsoft.com/office/powerpoint/2010/main" val="4044564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icture Right Basic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B25185-090F-9643-15FF-3C7DF8E57C4D}"/>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30427" r="-117"/>
          <a:stretch/>
        </p:blipFill>
        <p:spPr>
          <a:xfrm>
            <a:off x="-25639" y="301557"/>
            <a:ext cx="4481255" cy="5996331"/>
          </a:xfrm>
          <a:prstGeom prst="rect">
            <a:avLst/>
          </a:prstGeom>
        </p:spPr>
      </p:pic>
      <p:sp>
        <p:nvSpPr>
          <p:cNvPr id="4" name="Picture Placeholder 5">
            <a:extLst>
              <a:ext uri="{FF2B5EF4-FFF2-40B4-BE49-F238E27FC236}">
                <a16:creationId xmlns:a16="http://schemas.microsoft.com/office/drawing/2014/main" id="{9DC828B3-F702-A5B0-42B4-686AFCBD0F17}"/>
              </a:ext>
            </a:extLst>
          </p:cNvPr>
          <p:cNvSpPr>
            <a:spLocks noGrp="1"/>
          </p:cNvSpPr>
          <p:nvPr>
            <p:ph type="pic" sz="quarter" idx="10" hasCustomPrompt="1"/>
          </p:nvPr>
        </p:nvSpPr>
        <p:spPr>
          <a:xfrm>
            <a:off x="6096000" y="0"/>
            <a:ext cx="6096000" cy="6556443"/>
          </a:xfrm>
          <a:prstGeom prst="rect">
            <a:avLst/>
          </a:prstGeom>
          <a:solidFill>
            <a:schemeClr val="bg1">
              <a:lumMod val="85000"/>
            </a:schemeClr>
          </a:solidFill>
        </p:spPr>
        <p:txBody>
          <a:bodyPr anchor="ctr" anchorCtr="0"/>
          <a:lstStyle>
            <a:lvl1pPr marL="0" indent="0" algn="ctr">
              <a:buNone/>
              <a:defRPr sz="1600"/>
            </a:lvl1pPr>
          </a:lstStyle>
          <a:p>
            <a:r>
              <a:rPr lang="en-US"/>
              <a:t>Click Icon to Insert Picture</a:t>
            </a:r>
          </a:p>
        </p:txBody>
      </p:sp>
      <p:sp>
        <p:nvSpPr>
          <p:cNvPr id="8" name="Text Placeholder 7">
            <a:extLst>
              <a:ext uri="{FF2B5EF4-FFF2-40B4-BE49-F238E27FC236}">
                <a16:creationId xmlns:a16="http://schemas.microsoft.com/office/drawing/2014/main" id="{0F4BE987-46C4-30E0-1170-73EA3A5C51E8}"/>
              </a:ext>
            </a:extLst>
          </p:cNvPr>
          <p:cNvSpPr>
            <a:spLocks noGrp="1"/>
          </p:cNvSpPr>
          <p:nvPr>
            <p:ph type="body" sz="quarter" idx="11" hasCustomPrompt="1"/>
          </p:nvPr>
        </p:nvSpPr>
        <p:spPr>
          <a:xfrm>
            <a:off x="282405" y="1429258"/>
            <a:ext cx="5505551" cy="480131"/>
          </a:xfrm>
          <a:prstGeom prst="rect">
            <a:avLst/>
          </a:prstGeom>
        </p:spPr>
        <p:txBody>
          <a:bodyPr wrap="square">
            <a:spAutoFit/>
          </a:bodyPr>
          <a:lstStyle>
            <a:lvl1pPr marL="0" indent="0">
              <a:buNone/>
              <a:defRPr b="1">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Slide Title Goes Here</a:t>
            </a:r>
          </a:p>
        </p:txBody>
      </p:sp>
      <p:sp>
        <p:nvSpPr>
          <p:cNvPr id="9" name="Text Placeholder 7">
            <a:extLst>
              <a:ext uri="{FF2B5EF4-FFF2-40B4-BE49-F238E27FC236}">
                <a16:creationId xmlns:a16="http://schemas.microsoft.com/office/drawing/2014/main" id="{3ACEAEA5-1F2B-FFFF-982A-12C7EA88C503}"/>
              </a:ext>
            </a:extLst>
          </p:cNvPr>
          <p:cNvSpPr>
            <a:spLocks noGrp="1"/>
          </p:cNvSpPr>
          <p:nvPr>
            <p:ph type="body" sz="quarter" idx="12" hasCustomPrompt="1"/>
          </p:nvPr>
        </p:nvSpPr>
        <p:spPr>
          <a:xfrm>
            <a:off x="282405" y="2118856"/>
            <a:ext cx="5505551" cy="3143874"/>
          </a:xfrm>
          <a:prstGeom prst="rect">
            <a:avLst/>
          </a:prstGeom>
        </p:spPr>
        <p:txBody>
          <a:bodyPr wrap="square">
            <a:spAutoFit/>
          </a:bodyPr>
          <a:lstStyle>
            <a:lvl1pPr marL="0" indent="0">
              <a:lnSpc>
                <a:spcPct val="125000"/>
              </a:lnSpc>
              <a:buNone/>
              <a:defRPr sz="160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This is some copy that needs to be on this slide.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at </a:t>
            </a:r>
            <a:r>
              <a:rPr lang="en-US" err="1"/>
              <a:t>quam</a:t>
            </a:r>
            <a:r>
              <a:rPr lang="en-US"/>
              <a:t> </a:t>
            </a:r>
            <a:r>
              <a:rPr lang="en-US" err="1"/>
              <a:t>eget</a:t>
            </a:r>
            <a:r>
              <a:rPr lang="en-US"/>
              <a:t> libero </a:t>
            </a:r>
            <a:r>
              <a:rPr lang="en-US" err="1"/>
              <a:t>viverra</a:t>
            </a:r>
            <a:r>
              <a:rPr lang="en-US"/>
              <a:t> </a:t>
            </a:r>
            <a:r>
              <a:rPr lang="en-US" err="1"/>
              <a:t>hendrerit</a:t>
            </a:r>
            <a:r>
              <a:rPr lang="en-US"/>
              <a:t>. Maecenas </a:t>
            </a:r>
            <a:r>
              <a:rPr lang="en-US" err="1"/>
              <a:t>neque</a:t>
            </a:r>
            <a:r>
              <a:rPr lang="en-US"/>
              <a:t> </a:t>
            </a:r>
            <a:r>
              <a:rPr lang="en-US" err="1"/>
              <a:t>enim</a:t>
            </a:r>
            <a:r>
              <a:rPr lang="en-US"/>
              <a:t>, </a:t>
            </a:r>
            <a:r>
              <a:rPr lang="en-US" err="1"/>
              <a:t>condimentum</a:t>
            </a:r>
            <a:r>
              <a:rPr lang="en-US"/>
              <a:t> </a:t>
            </a:r>
            <a:r>
              <a:rPr lang="en-US" err="1"/>
              <a:t>sollicitudin</a:t>
            </a:r>
            <a:r>
              <a:rPr lang="en-US"/>
              <a:t> </a:t>
            </a:r>
            <a:r>
              <a:rPr lang="en-US" err="1"/>
              <a:t>scelerisque</a:t>
            </a:r>
            <a:r>
              <a:rPr lang="en-US"/>
              <a:t> </a:t>
            </a:r>
            <a:r>
              <a:rPr lang="en-US" err="1"/>
              <a:t>volutpat</a:t>
            </a:r>
            <a:r>
              <a:rPr lang="en-US"/>
              <a:t>, </a:t>
            </a:r>
            <a:r>
              <a:rPr lang="en-US" err="1"/>
              <a:t>posuere</a:t>
            </a:r>
            <a:r>
              <a:rPr lang="en-US"/>
              <a:t> </a:t>
            </a:r>
            <a:r>
              <a:rPr lang="en-US" err="1"/>
              <a:t>eget</a:t>
            </a:r>
            <a:r>
              <a:rPr lang="en-US"/>
              <a:t> </a:t>
            </a:r>
            <a:r>
              <a:rPr lang="en-US" err="1"/>
              <a:t>turpis</a:t>
            </a:r>
            <a:r>
              <a:rPr lang="en-US"/>
              <a:t>. </a:t>
            </a:r>
            <a:r>
              <a:rPr lang="en-US" err="1"/>
              <a:t>Suspendisse</a:t>
            </a:r>
            <a:r>
              <a:rPr lang="en-US"/>
              <a:t> </a:t>
            </a:r>
            <a:r>
              <a:rPr lang="en-US" err="1"/>
              <a:t>ut</a:t>
            </a:r>
            <a:r>
              <a:rPr lang="en-US"/>
              <a:t> </a:t>
            </a:r>
            <a:r>
              <a:rPr lang="en-US" err="1"/>
              <a:t>erat</a:t>
            </a:r>
            <a:r>
              <a:rPr lang="en-US"/>
              <a:t> mi. Morbi </a:t>
            </a:r>
            <a:r>
              <a:rPr lang="en-US" err="1"/>
              <a:t>dignissim</a:t>
            </a:r>
            <a:r>
              <a:rPr lang="en-US"/>
              <a:t> </a:t>
            </a:r>
            <a:r>
              <a:rPr lang="en-US" err="1"/>
              <a:t>interdum</a:t>
            </a:r>
            <a:r>
              <a:rPr lang="en-US"/>
              <a:t> </a:t>
            </a:r>
            <a:r>
              <a:rPr lang="en-US" err="1"/>
              <a:t>leo</a:t>
            </a:r>
            <a:r>
              <a:rPr lang="en-US"/>
              <a:t>, in </a:t>
            </a:r>
            <a:r>
              <a:rPr lang="en-US" err="1"/>
              <a:t>condimentum</a:t>
            </a:r>
            <a:r>
              <a:rPr lang="en-US"/>
              <a:t> </a:t>
            </a:r>
            <a:r>
              <a:rPr lang="en-US" err="1"/>
              <a:t>lacus</a:t>
            </a:r>
            <a:r>
              <a:rPr lang="en-US"/>
              <a:t> </a:t>
            </a:r>
            <a:r>
              <a:rPr lang="en-US" err="1"/>
              <a:t>finibus</a:t>
            </a:r>
            <a:r>
              <a:rPr lang="en-US"/>
              <a:t> non. </a:t>
            </a:r>
            <a:r>
              <a:rPr lang="en-US" err="1"/>
              <a:t>Praesent</a:t>
            </a:r>
            <a:r>
              <a:rPr lang="en-US"/>
              <a:t> </a:t>
            </a:r>
            <a:r>
              <a:rPr lang="en-US" err="1"/>
              <a:t>volutpat</a:t>
            </a:r>
            <a:r>
              <a:rPr lang="en-US"/>
              <a:t> </a:t>
            </a:r>
            <a:r>
              <a:rPr lang="en-US" err="1"/>
              <a:t>lacus</a:t>
            </a:r>
            <a:r>
              <a:rPr lang="en-US"/>
              <a:t> vitae </a:t>
            </a:r>
            <a:r>
              <a:rPr lang="en-US" err="1"/>
              <a:t>neque</a:t>
            </a:r>
            <a:r>
              <a:rPr lang="en-US"/>
              <a:t> </a:t>
            </a:r>
            <a:r>
              <a:rPr lang="en-US" err="1"/>
              <a:t>elementum</a:t>
            </a:r>
            <a:r>
              <a:rPr lang="en-US"/>
              <a:t>, </a:t>
            </a:r>
            <a:r>
              <a:rPr lang="en-US" err="1"/>
              <a:t>rutrum</a:t>
            </a:r>
            <a:r>
              <a:rPr lang="en-US"/>
              <a:t> </a:t>
            </a:r>
            <a:r>
              <a:rPr lang="en-US" err="1"/>
              <a:t>ullamcorper</a:t>
            </a:r>
            <a:r>
              <a:rPr lang="en-US"/>
              <a:t> libero </a:t>
            </a:r>
            <a:r>
              <a:rPr lang="en-US" err="1"/>
              <a:t>blandit</a:t>
            </a:r>
            <a:r>
              <a:rPr lang="en-US"/>
              <a:t>. </a:t>
            </a:r>
            <a:r>
              <a:rPr lang="en-US" err="1"/>
              <a:t>Nulla</a:t>
            </a:r>
            <a:r>
              <a:rPr lang="en-US"/>
              <a:t> </a:t>
            </a:r>
            <a:r>
              <a:rPr lang="en-US" err="1"/>
              <a:t>ornare</a:t>
            </a:r>
            <a:r>
              <a:rPr lang="en-US"/>
              <a:t> ipsum libero, sit </a:t>
            </a:r>
            <a:r>
              <a:rPr lang="en-US" err="1"/>
              <a:t>amet</a:t>
            </a:r>
            <a:r>
              <a:rPr lang="en-US"/>
              <a:t> vestibulum </a:t>
            </a:r>
            <a:r>
              <a:rPr lang="en-US" err="1"/>
              <a:t>nibh</a:t>
            </a:r>
            <a:r>
              <a:rPr lang="en-US"/>
              <a:t> </a:t>
            </a:r>
            <a:r>
              <a:rPr lang="en-US" err="1"/>
              <a:t>tincidunt</a:t>
            </a:r>
            <a:r>
              <a:rPr lang="en-US"/>
              <a:t> id.</a:t>
            </a:r>
          </a:p>
        </p:txBody>
      </p:sp>
    </p:spTree>
    <p:extLst>
      <p:ext uri="{BB962C8B-B14F-4D97-AF65-F5344CB8AC3E}">
        <p14:creationId xmlns:p14="http://schemas.microsoft.com/office/powerpoint/2010/main" val="312498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0F11D6B9-7620-BD84-BBEF-D24CBE0ADFE8}"/>
              </a:ext>
            </a:extLst>
          </p:cNvPr>
          <p:cNvSpPr txBox="1">
            <a:spLocks noGrp="1"/>
          </p:cNvSpPr>
          <p:nvPr>
            <p:ph type="body" sz="quarter" idx="1" hasCustomPrompt="1"/>
          </p:nvPr>
        </p:nvSpPr>
        <p:spPr>
          <a:xfrm>
            <a:off x="345440" y="577059"/>
            <a:ext cx="11501120" cy="646332"/>
          </a:xfrm>
          <a:prstGeom prst="rect">
            <a:avLst/>
          </a:prstGeom>
        </p:spPr>
        <p:txBody>
          <a:bodyPr>
            <a:spAutoFit/>
          </a:bodyPr>
          <a:lstStyle>
            <a:lvl1pPr marL="0" indent="0" algn="ctr">
              <a:buSzTx/>
              <a:buFontTx/>
              <a:buNone/>
              <a:defRPr sz="4000" b="1">
                <a:solidFill>
                  <a:schemeClr val="tx2"/>
                </a:solidFill>
                <a:latin typeface="+mj-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Title Only Slide</a:t>
            </a:r>
            <a:endParaRPr dirty="0"/>
          </a:p>
        </p:txBody>
      </p:sp>
      <p:sp>
        <p:nvSpPr>
          <p:cNvPr id="4" name="Rectangle 3">
            <a:extLst>
              <a:ext uri="{FF2B5EF4-FFF2-40B4-BE49-F238E27FC236}">
                <a16:creationId xmlns:a16="http://schemas.microsoft.com/office/drawing/2014/main" id="{19DEDCF2-97A0-4EF4-7BBA-E4B9B0156A8E}"/>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
        <p:nvSpPr>
          <p:cNvPr id="2" name="Text Placeholder 11">
            <a:extLst>
              <a:ext uri="{FF2B5EF4-FFF2-40B4-BE49-F238E27FC236}">
                <a16:creationId xmlns:a16="http://schemas.microsoft.com/office/drawing/2014/main" id="{C0E19B26-B643-1B72-4F83-65B755CDBB1E}"/>
              </a:ext>
            </a:extLst>
          </p:cNvPr>
          <p:cNvSpPr>
            <a:spLocks noGrp="1"/>
          </p:cNvSpPr>
          <p:nvPr>
            <p:ph type="body" sz="quarter" idx="24" hasCustomPrompt="1"/>
          </p:nvPr>
        </p:nvSpPr>
        <p:spPr>
          <a:xfrm>
            <a:off x="345440" y="6004133"/>
            <a:ext cx="10627360" cy="276807"/>
          </a:xfrm>
          <a:prstGeom prst="rect">
            <a:avLst/>
          </a:prstGeom>
        </p:spPr>
        <p:txBody>
          <a:bodyPr wrap="square" anchor="b" anchorCtr="0">
            <a:spAutoFit/>
          </a:bodyPr>
          <a:lstStyle>
            <a:lvl1pPr marL="0" indent="0">
              <a:lnSpc>
                <a:spcPct val="120000"/>
              </a:lnSpc>
              <a:buSzTx/>
              <a:buFontTx/>
              <a:buNone/>
              <a:defRPr sz="1100">
                <a:latin typeface="+mn-lt"/>
                <a:ea typeface="+mj-ea"/>
              </a:defRPr>
            </a:lvl1pPr>
          </a:lstStyle>
          <a:p>
            <a:r>
              <a:rPr lang="en-US" dirty="0"/>
              <a:t>If you need sourcing, this is where you put it. Delete me if you don’t need me.</a:t>
            </a:r>
          </a:p>
        </p:txBody>
      </p:sp>
      <p:pic>
        <p:nvPicPr>
          <p:cNvPr id="7" name="Picture 6" descr="A blue and orange swirl logo&#10;&#10;Description automatically generated">
            <a:extLst>
              <a:ext uri="{FF2B5EF4-FFF2-40B4-BE49-F238E27FC236}">
                <a16:creationId xmlns:a16="http://schemas.microsoft.com/office/drawing/2014/main" id="{FC0BD911-81B1-4C38-9579-5EC80820AFE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4798" y="5634609"/>
            <a:ext cx="691761" cy="646332"/>
          </a:xfrm>
          <a:prstGeom prst="rect">
            <a:avLst/>
          </a:prstGeom>
        </p:spPr>
      </p:pic>
    </p:spTree>
    <p:extLst>
      <p:ext uri="{BB962C8B-B14F-4D97-AF65-F5344CB8AC3E}">
        <p14:creationId xmlns:p14="http://schemas.microsoft.com/office/powerpoint/2010/main" val="219570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Subtitle Slide">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0F11D6B9-7620-BD84-BBEF-D24CBE0ADFE8}"/>
              </a:ext>
            </a:extLst>
          </p:cNvPr>
          <p:cNvSpPr txBox="1">
            <a:spLocks noGrp="1"/>
          </p:cNvSpPr>
          <p:nvPr>
            <p:ph type="body" sz="quarter" idx="1" hasCustomPrompt="1"/>
          </p:nvPr>
        </p:nvSpPr>
        <p:spPr>
          <a:xfrm>
            <a:off x="345440" y="577059"/>
            <a:ext cx="11501120" cy="646332"/>
          </a:xfrm>
          <a:prstGeom prst="rect">
            <a:avLst/>
          </a:prstGeom>
        </p:spPr>
        <p:txBody>
          <a:bodyPr>
            <a:spAutoFit/>
          </a:bodyPr>
          <a:lstStyle>
            <a:lvl1pPr marL="0" indent="0" algn="ctr">
              <a:buSzTx/>
              <a:buFontTx/>
              <a:buNone/>
              <a:defRPr sz="4000" b="1">
                <a:solidFill>
                  <a:schemeClr val="tx2"/>
                </a:solidFill>
                <a:latin typeface="+mj-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Title with Subtitle Slide</a:t>
            </a:r>
            <a:endParaRPr dirty="0"/>
          </a:p>
        </p:txBody>
      </p:sp>
      <p:sp>
        <p:nvSpPr>
          <p:cNvPr id="2" name="Body Level One…">
            <a:extLst>
              <a:ext uri="{FF2B5EF4-FFF2-40B4-BE49-F238E27FC236}">
                <a16:creationId xmlns:a16="http://schemas.microsoft.com/office/drawing/2014/main" id="{988B781E-C56E-0707-05CF-FD2400AD84B5}"/>
              </a:ext>
            </a:extLst>
          </p:cNvPr>
          <p:cNvSpPr txBox="1">
            <a:spLocks noGrp="1"/>
          </p:cNvSpPr>
          <p:nvPr>
            <p:ph type="body" sz="quarter" idx="10" hasCustomPrompt="1"/>
          </p:nvPr>
        </p:nvSpPr>
        <p:spPr>
          <a:xfrm>
            <a:off x="345440" y="1236277"/>
            <a:ext cx="11501120" cy="341632"/>
          </a:xfrm>
          <a:prstGeom prst="rect">
            <a:avLst/>
          </a:prstGeom>
        </p:spPr>
        <p:txBody>
          <a:bodyPr>
            <a:spAutoFit/>
          </a:bodyPr>
          <a:lstStyle>
            <a:lvl1pPr marL="0" indent="0" algn="ctr">
              <a:buSzTx/>
              <a:buFontTx/>
              <a:buNone/>
              <a:defRPr sz="1800" b="0">
                <a:solidFill>
                  <a:schemeClr val="bg2"/>
                </a:solidFill>
                <a:latin typeface="+mn-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This is where your subtitle would go.</a:t>
            </a:r>
            <a:endParaRPr dirty="0"/>
          </a:p>
        </p:txBody>
      </p:sp>
      <p:sp>
        <p:nvSpPr>
          <p:cNvPr id="6" name="Text Placeholder 11">
            <a:extLst>
              <a:ext uri="{FF2B5EF4-FFF2-40B4-BE49-F238E27FC236}">
                <a16:creationId xmlns:a16="http://schemas.microsoft.com/office/drawing/2014/main" id="{E261D578-77BC-144B-AE6D-BBEF18266232}"/>
              </a:ext>
            </a:extLst>
          </p:cNvPr>
          <p:cNvSpPr>
            <a:spLocks noGrp="1"/>
          </p:cNvSpPr>
          <p:nvPr>
            <p:ph type="body" sz="quarter" idx="24" hasCustomPrompt="1"/>
          </p:nvPr>
        </p:nvSpPr>
        <p:spPr>
          <a:xfrm>
            <a:off x="345440" y="6004133"/>
            <a:ext cx="10627360" cy="276807"/>
          </a:xfrm>
          <a:prstGeom prst="rect">
            <a:avLst/>
          </a:prstGeom>
        </p:spPr>
        <p:txBody>
          <a:bodyPr wrap="square" anchor="b" anchorCtr="0">
            <a:spAutoFit/>
          </a:bodyPr>
          <a:lstStyle>
            <a:lvl1pPr marL="0" indent="0">
              <a:lnSpc>
                <a:spcPct val="120000"/>
              </a:lnSpc>
              <a:buSzTx/>
              <a:buFontTx/>
              <a:buNone/>
              <a:defRPr sz="1100">
                <a:latin typeface="+mn-lt"/>
                <a:ea typeface="+mj-ea"/>
              </a:defRPr>
            </a:lvl1pPr>
          </a:lstStyle>
          <a:p>
            <a:r>
              <a:rPr lang="en-US" dirty="0"/>
              <a:t>If you need sourcing, this is where you put it. Delete me if you don’t need me.</a:t>
            </a:r>
          </a:p>
        </p:txBody>
      </p:sp>
      <p:pic>
        <p:nvPicPr>
          <p:cNvPr id="7" name="Picture 6" descr="A blue and orange swirl logo&#10;&#10;Description automatically generated">
            <a:extLst>
              <a:ext uri="{FF2B5EF4-FFF2-40B4-BE49-F238E27FC236}">
                <a16:creationId xmlns:a16="http://schemas.microsoft.com/office/drawing/2014/main" id="{94C35466-D18F-8EE9-647F-A49A424379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4798" y="5634609"/>
            <a:ext cx="691761" cy="646332"/>
          </a:xfrm>
          <a:prstGeom prst="rect">
            <a:avLst/>
          </a:prstGeom>
        </p:spPr>
      </p:pic>
      <p:sp>
        <p:nvSpPr>
          <p:cNvPr id="5" name="Rectangle 4">
            <a:extLst>
              <a:ext uri="{FF2B5EF4-FFF2-40B4-BE49-F238E27FC236}">
                <a16:creationId xmlns:a16="http://schemas.microsoft.com/office/drawing/2014/main" id="{4B9D22BC-36B3-53DB-1C36-346DDC6A2386}"/>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Tree>
    <p:extLst>
      <p:ext uri="{BB962C8B-B14F-4D97-AF65-F5344CB8AC3E}">
        <p14:creationId xmlns:p14="http://schemas.microsoft.com/office/powerpoint/2010/main" val="2846898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AE1FA82A-21BC-54E1-9B08-432501BA1922}"/>
              </a:ext>
            </a:extLst>
          </p:cNvPr>
          <p:cNvSpPr/>
          <p:nvPr userDrawn="1"/>
        </p:nvSpPr>
        <p:spPr>
          <a:xfrm>
            <a:off x="4639469" y="3325810"/>
            <a:ext cx="2913064" cy="408623"/>
          </a:xfrm>
          <a:prstGeom prst="roundRect">
            <a:avLst>
              <a:gd name="adj" fmla="val 16667"/>
            </a:avLst>
          </a:prstGeom>
          <a:solidFill>
            <a:schemeClr val="bg2"/>
          </a:solidFill>
          <a:ln w="12700">
            <a:solidFill>
              <a:srgbClr val="A3A2A1"/>
            </a:solidFill>
            <a:miter/>
          </a:ln>
        </p:spPr>
        <p:txBody>
          <a:bodyPr lIns="45719" rIns="45719" anchor="ctr">
            <a:spAutoFit/>
          </a:bodyPr>
          <a:lstStyle/>
          <a:p>
            <a:pPr algn="ctr">
              <a:defRPr>
                <a:solidFill>
                  <a:schemeClr val="accent2">
                    <a:lumOff val="5098"/>
                  </a:schemeClr>
                </a:solidFill>
              </a:defRPr>
            </a:pPr>
            <a:endParaRPr/>
          </a:p>
        </p:txBody>
      </p:sp>
      <p:sp>
        <p:nvSpPr>
          <p:cNvPr id="5" name="Rectangle 2">
            <a:extLst>
              <a:ext uri="{FF2B5EF4-FFF2-40B4-BE49-F238E27FC236}">
                <a16:creationId xmlns:a16="http://schemas.microsoft.com/office/drawing/2014/main" id="{9B9E8BED-C5A9-ECA6-1784-7C1C2AC3A41E}"/>
              </a:ext>
            </a:extLst>
          </p:cNvPr>
          <p:cNvSpPr/>
          <p:nvPr userDrawn="1"/>
        </p:nvSpPr>
        <p:spPr>
          <a:xfrm>
            <a:off x="189614" y="170121"/>
            <a:ext cx="11812772" cy="6103088"/>
          </a:xfrm>
          <a:prstGeom prst="rect">
            <a:avLst/>
          </a:prstGeom>
          <a:ln w="25400">
            <a:solidFill>
              <a:schemeClr val="bg2"/>
            </a:solidFill>
            <a:miter/>
          </a:ln>
        </p:spPr>
        <p:txBody>
          <a:bodyPr lIns="45719" rIns="45719" anchor="ctr"/>
          <a:lstStyle/>
          <a:p>
            <a:pPr algn="ctr">
              <a:defRPr>
                <a:solidFill>
                  <a:schemeClr val="accent2">
                    <a:lumOff val="5098"/>
                  </a:schemeClr>
                </a:solidFill>
              </a:defRPr>
            </a:pPr>
            <a:endParaRPr/>
          </a:p>
        </p:txBody>
      </p:sp>
      <p:sp>
        <p:nvSpPr>
          <p:cNvPr id="6" name="COFFEE BREAK">
            <a:extLst>
              <a:ext uri="{FF2B5EF4-FFF2-40B4-BE49-F238E27FC236}">
                <a16:creationId xmlns:a16="http://schemas.microsoft.com/office/drawing/2014/main" id="{02ED8182-E045-9AB0-0A18-C2E5A20BF9CE}"/>
              </a:ext>
            </a:extLst>
          </p:cNvPr>
          <p:cNvSpPr txBox="1">
            <a:spLocks noGrp="1"/>
          </p:cNvSpPr>
          <p:nvPr>
            <p:ph type="title" hasCustomPrompt="1"/>
          </p:nvPr>
        </p:nvSpPr>
        <p:spPr>
          <a:xfrm>
            <a:off x="838200" y="2204558"/>
            <a:ext cx="10515600" cy="1061829"/>
          </a:xfrm>
          <a:prstGeom prst="rect">
            <a:avLst/>
          </a:prstGeom>
        </p:spPr>
        <p:txBody>
          <a:bodyPr>
            <a:spAutoFit/>
          </a:bodyPr>
          <a:lstStyle>
            <a:lvl1pPr algn="ctr">
              <a:defRPr sz="7000" b="1">
                <a:solidFill>
                  <a:schemeClr val="tx2"/>
                </a:solidFill>
                <a:latin typeface="+mj-lt"/>
              </a:defRPr>
            </a:lvl1pPr>
          </a:lstStyle>
          <a:p>
            <a:r>
              <a:rPr dirty="0"/>
              <a:t>COFFEE BREAK</a:t>
            </a:r>
          </a:p>
        </p:txBody>
      </p:sp>
      <p:sp>
        <p:nvSpPr>
          <p:cNvPr id="7" name="Body Level One…">
            <a:extLst>
              <a:ext uri="{FF2B5EF4-FFF2-40B4-BE49-F238E27FC236}">
                <a16:creationId xmlns:a16="http://schemas.microsoft.com/office/drawing/2014/main" id="{914B4A85-9326-C23E-7156-EA71ED6EFF24}"/>
              </a:ext>
            </a:extLst>
          </p:cNvPr>
          <p:cNvSpPr txBox="1">
            <a:spLocks noGrp="1"/>
          </p:cNvSpPr>
          <p:nvPr>
            <p:ph type="body" sz="quarter" idx="1" hasCustomPrompt="1"/>
          </p:nvPr>
        </p:nvSpPr>
        <p:spPr>
          <a:xfrm>
            <a:off x="4639469" y="3395036"/>
            <a:ext cx="2913064" cy="313932"/>
          </a:xfrm>
          <a:prstGeom prst="rect">
            <a:avLst/>
          </a:prstGeom>
        </p:spPr>
        <p:txBody>
          <a:bodyPr wrap="square">
            <a:spAutoFit/>
          </a:bodyPr>
          <a:lstStyle>
            <a:lvl1pPr marL="0" indent="0" algn="ctr">
              <a:buSzTx/>
              <a:buFontTx/>
              <a:buNone/>
              <a:defRPr sz="1600" b="1">
                <a:solidFill>
                  <a:schemeClr val="bg1"/>
                </a:solidFill>
                <a:latin typeface="+mn-lt"/>
                <a:ea typeface="+mj-ea"/>
                <a:cs typeface="Roboto"/>
                <a:sym typeface="Roboto"/>
              </a:defRPr>
            </a:lvl1pPr>
            <a:lvl2pPr marL="457200" indent="0" algn="ctr">
              <a:buFontTx/>
              <a:buNone/>
              <a:defRPr b="1">
                <a:solidFill>
                  <a:schemeClr val="accent2">
                    <a:lumOff val="5098"/>
                  </a:schemeClr>
                </a:solidFill>
                <a:latin typeface="Roboto"/>
                <a:ea typeface="Roboto"/>
                <a:cs typeface="Roboto"/>
                <a:sym typeface="Roboto"/>
              </a:defRPr>
            </a:lvl2pPr>
            <a:lvl3pPr marL="914400" indent="0" algn="ctr">
              <a:buFontTx/>
              <a:buNone/>
              <a:defRPr b="1">
                <a:solidFill>
                  <a:schemeClr val="accent2">
                    <a:lumOff val="5098"/>
                  </a:schemeClr>
                </a:solidFill>
                <a:latin typeface="Roboto"/>
                <a:ea typeface="Roboto"/>
                <a:cs typeface="Roboto"/>
                <a:sym typeface="Roboto"/>
              </a:defRPr>
            </a:lvl3pPr>
            <a:lvl4pPr marL="1371600" indent="0" algn="ctr">
              <a:buFontTx/>
              <a:buNone/>
              <a:defRPr b="1">
                <a:solidFill>
                  <a:schemeClr val="accent2">
                    <a:lumOff val="5098"/>
                  </a:schemeClr>
                </a:solidFill>
                <a:latin typeface="Roboto"/>
                <a:ea typeface="Roboto"/>
                <a:cs typeface="Roboto"/>
                <a:sym typeface="Roboto"/>
              </a:defRPr>
            </a:lvl4pPr>
            <a:lvl5pPr marL="1828800" indent="0" algn="ctr">
              <a:buFontTx/>
              <a:buNone/>
              <a:defRPr b="1">
                <a:solidFill>
                  <a:schemeClr val="accent2">
                    <a:lumOff val="5098"/>
                  </a:schemeClr>
                </a:solidFill>
                <a:latin typeface="Roboto"/>
                <a:ea typeface="Roboto"/>
                <a:cs typeface="Roboto"/>
                <a:sym typeface="Roboto"/>
              </a:defRPr>
            </a:lvl5pPr>
          </a:lstStyle>
          <a:p>
            <a:r>
              <a:rPr lang="en-US" dirty="0"/>
              <a:t>XX:XX</a:t>
            </a:r>
            <a:r>
              <a:rPr dirty="0"/>
              <a:t> A</a:t>
            </a:r>
            <a:r>
              <a:rPr lang="en-US" dirty="0"/>
              <a:t>/P</a:t>
            </a:r>
            <a:r>
              <a:rPr dirty="0"/>
              <a:t>M – </a:t>
            </a:r>
            <a:r>
              <a:rPr lang="en-US" dirty="0"/>
              <a:t>XX:XX A/PM</a:t>
            </a:r>
            <a:endParaRPr dirty="0"/>
          </a:p>
        </p:txBody>
      </p:sp>
      <p:pic>
        <p:nvPicPr>
          <p:cNvPr id="8" name="Picture 7" descr="Picture 6">
            <a:extLst>
              <a:ext uri="{FF2B5EF4-FFF2-40B4-BE49-F238E27FC236}">
                <a16:creationId xmlns:a16="http://schemas.microsoft.com/office/drawing/2014/main" id="{6AA849E8-C1B0-C683-E25B-3E7AA8DB83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3573" y="3996175"/>
            <a:ext cx="1630228" cy="1810978"/>
          </a:xfrm>
          <a:prstGeom prst="rect">
            <a:avLst/>
          </a:prstGeom>
          <a:ln w="12700">
            <a:miter lim="400000"/>
          </a:ln>
        </p:spPr>
      </p:pic>
      <p:pic>
        <p:nvPicPr>
          <p:cNvPr id="2" name="Picture 1" descr="A blue and orange swirl logo&#10;&#10;Description automatically generated">
            <a:extLst>
              <a:ext uri="{FF2B5EF4-FFF2-40B4-BE49-F238E27FC236}">
                <a16:creationId xmlns:a16="http://schemas.microsoft.com/office/drawing/2014/main" id="{294AE93F-7275-69C3-4819-2986BAFA5FC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9604" y="5300824"/>
            <a:ext cx="691761" cy="646332"/>
          </a:xfrm>
          <a:prstGeom prst="rect">
            <a:avLst/>
          </a:prstGeom>
        </p:spPr>
      </p:pic>
    </p:spTree>
    <p:extLst>
      <p:ext uri="{BB962C8B-B14F-4D97-AF65-F5344CB8AC3E}">
        <p14:creationId xmlns:p14="http://schemas.microsoft.com/office/powerpoint/2010/main" val="1210098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B220A7FF-144B-D239-27FB-83C32B4880CF}"/>
              </a:ext>
            </a:extLst>
          </p:cNvPr>
          <p:cNvSpPr>
            <a:spLocks noGrp="1"/>
          </p:cNvSpPr>
          <p:nvPr>
            <p:ph type="pic" sz="quarter" idx="21" hasCustomPrompt="1"/>
          </p:nvPr>
        </p:nvSpPr>
        <p:spPr>
          <a:xfrm>
            <a:off x="850605" y="955699"/>
            <a:ext cx="3071156" cy="4448668"/>
          </a:xfrm>
          <a:prstGeom prst="rect">
            <a:avLst/>
          </a:prstGeom>
          <a:solidFill>
            <a:schemeClr val="accent3"/>
          </a:solidFill>
          <a:ln>
            <a:solidFill>
              <a:srgbClr val="D97925"/>
            </a:solidFill>
            <a:round/>
          </a:ln>
        </p:spPr>
        <p:txBody>
          <a:bodyPr lIns="91439" rIns="91439" anchor="ctr" anchorCtr="0">
            <a:noAutofit/>
          </a:bodyPr>
          <a:lstStyle>
            <a:lvl1pPr marL="0" indent="0" algn="ctr">
              <a:buNone/>
              <a:defRPr sz="1600"/>
            </a:lvl1pPr>
          </a:lstStyle>
          <a:p>
            <a:r>
              <a:rPr lang="en-US" dirty="0"/>
              <a:t>Click Icon to Insert Image</a:t>
            </a:r>
          </a:p>
          <a:p>
            <a:r>
              <a:rPr lang="en-US" dirty="0"/>
              <a:t>(headshots work here)</a:t>
            </a:r>
          </a:p>
        </p:txBody>
      </p:sp>
      <p:sp>
        <p:nvSpPr>
          <p:cNvPr id="4" name="Body Level One…">
            <a:extLst>
              <a:ext uri="{FF2B5EF4-FFF2-40B4-BE49-F238E27FC236}">
                <a16:creationId xmlns:a16="http://schemas.microsoft.com/office/drawing/2014/main" id="{A84BB05F-7994-6618-B7A1-510FB1D6A41F}"/>
              </a:ext>
            </a:extLst>
          </p:cNvPr>
          <p:cNvSpPr txBox="1">
            <a:spLocks noGrp="1"/>
          </p:cNvSpPr>
          <p:nvPr>
            <p:ph type="body" sz="quarter" idx="1" hasCustomPrompt="1"/>
          </p:nvPr>
        </p:nvSpPr>
        <p:spPr>
          <a:xfrm>
            <a:off x="4287520" y="1561981"/>
            <a:ext cx="7355841" cy="646331"/>
          </a:xfrm>
          <a:prstGeom prst="rect">
            <a:avLst/>
          </a:prstGeom>
        </p:spPr>
        <p:txBody>
          <a:bodyPr>
            <a:spAutoFit/>
          </a:bodyPr>
          <a:lstStyle>
            <a:lvl1pPr marL="0" indent="0">
              <a:buSzTx/>
              <a:buFontTx/>
              <a:buNone/>
              <a:defRPr sz="4000" b="1">
                <a:solidFill>
                  <a:schemeClr val="bg2"/>
                </a:solidFill>
                <a:latin typeface="+mj-lt"/>
                <a:ea typeface="Roboto"/>
                <a:cs typeface="Roboto"/>
                <a:sym typeface="Roboto"/>
              </a:defRPr>
            </a:lvl1pPr>
            <a:lvl2pPr marL="457200" indent="0">
              <a:buFontTx/>
              <a:buNone/>
              <a:defRPr sz="4000" b="1">
                <a:solidFill>
                  <a:srgbClr val="D97925"/>
                </a:solidFill>
                <a:latin typeface="Roboto"/>
                <a:ea typeface="Roboto"/>
                <a:cs typeface="Roboto"/>
                <a:sym typeface="Roboto"/>
              </a:defRPr>
            </a:lvl2pPr>
            <a:lvl3pPr marL="914400" indent="0">
              <a:buFontTx/>
              <a:buNone/>
              <a:defRPr sz="4000" b="1">
                <a:solidFill>
                  <a:srgbClr val="D97925"/>
                </a:solidFill>
                <a:latin typeface="Roboto"/>
                <a:ea typeface="Roboto"/>
                <a:cs typeface="Roboto"/>
                <a:sym typeface="Roboto"/>
              </a:defRPr>
            </a:lvl3pPr>
            <a:lvl4pPr marL="1371600" indent="0">
              <a:buFontTx/>
              <a:buNone/>
              <a:defRPr sz="4000" b="1">
                <a:solidFill>
                  <a:srgbClr val="D97925"/>
                </a:solidFill>
                <a:latin typeface="Roboto"/>
                <a:ea typeface="Roboto"/>
                <a:cs typeface="Roboto"/>
                <a:sym typeface="Roboto"/>
              </a:defRPr>
            </a:lvl4pPr>
            <a:lvl5pPr marL="1828800" indent="0">
              <a:buFontTx/>
              <a:buNone/>
              <a:defRPr sz="4000" b="1">
                <a:solidFill>
                  <a:srgbClr val="D97925"/>
                </a:solidFill>
                <a:latin typeface="Roboto"/>
                <a:ea typeface="Roboto"/>
                <a:cs typeface="Roboto"/>
                <a:sym typeface="Roboto"/>
              </a:defRPr>
            </a:lvl5pPr>
          </a:lstStyle>
          <a:p>
            <a:r>
              <a:rPr dirty="0"/>
              <a:t>Presenter Name</a:t>
            </a:r>
          </a:p>
        </p:txBody>
      </p:sp>
      <p:sp>
        <p:nvSpPr>
          <p:cNvPr id="5" name="Text Placeholder 11">
            <a:extLst>
              <a:ext uri="{FF2B5EF4-FFF2-40B4-BE49-F238E27FC236}">
                <a16:creationId xmlns:a16="http://schemas.microsoft.com/office/drawing/2014/main" id="{BCF7ABC4-577E-C757-930F-69673AA53150}"/>
              </a:ext>
            </a:extLst>
          </p:cNvPr>
          <p:cNvSpPr>
            <a:spLocks noGrp="1"/>
          </p:cNvSpPr>
          <p:nvPr>
            <p:ph type="body" sz="quarter" idx="22" hasCustomPrompt="1"/>
          </p:nvPr>
        </p:nvSpPr>
        <p:spPr>
          <a:xfrm>
            <a:off x="4287520" y="2184400"/>
            <a:ext cx="7355841" cy="341632"/>
          </a:xfrm>
          <a:prstGeom prst="rect">
            <a:avLst/>
          </a:prstGeom>
        </p:spPr>
        <p:txBody>
          <a:bodyPr>
            <a:spAutoFit/>
          </a:bodyPr>
          <a:lstStyle>
            <a:lvl1pPr marL="0" indent="0" defTabSz="768095">
              <a:spcBef>
                <a:spcPts val="800"/>
              </a:spcBef>
              <a:buSzTx/>
              <a:buFontTx/>
              <a:buNone/>
              <a:defRPr sz="1800" b="1">
                <a:solidFill>
                  <a:schemeClr val="tx2"/>
                </a:solidFill>
                <a:latin typeface="+mj-lt"/>
                <a:ea typeface="+mj-ea"/>
              </a:defRPr>
            </a:lvl1pPr>
          </a:lstStyle>
          <a:p>
            <a:r>
              <a:rPr dirty="0"/>
              <a:t>PRESENTER TITLE | PRESENTER COMPANY NAME</a:t>
            </a:r>
          </a:p>
        </p:txBody>
      </p:sp>
      <p:sp>
        <p:nvSpPr>
          <p:cNvPr id="6" name="Text Placeholder 11">
            <a:extLst>
              <a:ext uri="{FF2B5EF4-FFF2-40B4-BE49-F238E27FC236}">
                <a16:creationId xmlns:a16="http://schemas.microsoft.com/office/drawing/2014/main" id="{FBAEDD02-B1AD-DD56-29EC-EB1D7CFAF709}"/>
              </a:ext>
            </a:extLst>
          </p:cNvPr>
          <p:cNvSpPr>
            <a:spLocks noGrp="1"/>
          </p:cNvSpPr>
          <p:nvPr>
            <p:ph type="body" sz="quarter" idx="23" hasCustomPrompt="1"/>
          </p:nvPr>
        </p:nvSpPr>
        <p:spPr>
          <a:xfrm>
            <a:off x="4287520" y="2806818"/>
            <a:ext cx="7355841" cy="1723742"/>
          </a:xfrm>
          <a:prstGeom prst="rect">
            <a:avLst/>
          </a:prstGeom>
        </p:spPr>
        <p:txBody>
          <a:bodyPr>
            <a:spAutoFit/>
          </a:bodyPr>
          <a:lstStyle>
            <a:lvl1pPr marL="0" indent="0">
              <a:lnSpc>
                <a:spcPct val="120000"/>
              </a:lnSpc>
              <a:buSzTx/>
              <a:buFontTx/>
              <a:buNone/>
              <a:defRPr sz="1800">
                <a:latin typeface="+mn-lt"/>
                <a:ea typeface="+mj-ea"/>
              </a:defRPr>
            </a:lvl1pPr>
          </a:lstStyle>
          <a:p>
            <a:r>
              <a:rPr dirty="0"/>
              <a:t>A little info about the presenter. Lorem ipsum dolor sit </a:t>
            </a:r>
            <a:r>
              <a:rPr dirty="0" err="1"/>
              <a:t>amet</a:t>
            </a:r>
            <a:r>
              <a:rPr dirty="0"/>
              <a:t>, </a:t>
            </a:r>
            <a:r>
              <a:rPr dirty="0" err="1"/>
              <a:t>consectetur</a:t>
            </a:r>
            <a:r>
              <a:rPr dirty="0"/>
              <a:t> </a:t>
            </a:r>
            <a:r>
              <a:rPr dirty="0" err="1"/>
              <a:t>adipiscing</a:t>
            </a:r>
            <a:r>
              <a:rPr dirty="0"/>
              <a:t> </a:t>
            </a:r>
            <a:r>
              <a:rPr dirty="0" err="1"/>
              <a:t>elit</a:t>
            </a:r>
            <a:r>
              <a:rPr dirty="0"/>
              <a:t>. Aenean </a:t>
            </a:r>
            <a:r>
              <a:rPr dirty="0" err="1"/>
              <a:t>dapibus</a:t>
            </a:r>
            <a:r>
              <a:rPr dirty="0"/>
              <a:t>, </a:t>
            </a:r>
            <a:r>
              <a:rPr dirty="0" err="1"/>
              <a:t>nulla</a:t>
            </a:r>
            <a:r>
              <a:rPr dirty="0"/>
              <a:t> non </a:t>
            </a:r>
            <a:r>
              <a:rPr dirty="0" err="1"/>
              <a:t>consequat</a:t>
            </a:r>
            <a:r>
              <a:rPr dirty="0"/>
              <a:t> </a:t>
            </a:r>
            <a:r>
              <a:rPr dirty="0" err="1"/>
              <a:t>venenatis</a:t>
            </a:r>
            <a:r>
              <a:rPr dirty="0"/>
              <a:t>, </a:t>
            </a:r>
            <a:r>
              <a:rPr dirty="0" err="1"/>
              <a:t>purus</a:t>
            </a:r>
            <a:r>
              <a:rPr dirty="0"/>
              <a:t> ante </a:t>
            </a:r>
            <a:r>
              <a:rPr dirty="0" err="1"/>
              <a:t>blandit</a:t>
            </a:r>
            <a:r>
              <a:rPr dirty="0"/>
              <a:t> mi, </a:t>
            </a:r>
            <a:r>
              <a:rPr dirty="0" err="1"/>
              <a:t>eu</a:t>
            </a:r>
            <a:r>
              <a:rPr dirty="0"/>
              <a:t> lacinia dolor nisi in ligula. </a:t>
            </a:r>
            <a:r>
              <a:rPr dirty="0" err="1"/>
              <a:t>Fusce</a:t>
            </a:r>
            <a:r>
              <a:rPr dirty="0"/>
              <a:t> </a:t>
            </a:r>
            <a:r>
              <a:rPr dirty="0" err="1"/>
              <a:t>luctus</a:t>
            </a:r>
            <a:r>
              <a:rPr dirty="0"/>
              <a:t> </a:t>
            </a:r>
            <a:r>
              <a:rPr dirty="0" err="1"/>
              <a:t>placerat</a:t>
            </a:r>
            <a:r>
              <a:rPr dirty="0"/>
              <a:t> </a:t>
            </a:r>
            <a:r>
              <a:rPr dirty="0" err="1"/>
              <a:t>quam</a:t>
            </a:r>
            <a:r>
              <a:rPr dirty="0"/>
              <a:t> non </a:t>
            </a:r>
            <a:r>
              <a:rPr dirty="0" err="1"/>
              <a:t>lobortis</a:t>
            </a:r>
            <a:r>
              <a:rPr dirty="0"/>
              <a:t>. </a:t>
            </a:r>
            <a:r>
              <a:rPr dirty="0" err="1"/>
              <a:t>Vivamus</a:t>
            </a:r>
            <a:r>
              <a:rPr dirty="0"/>
              <a:t> </a:t>
            </a:r>
            <a:r>
              <a:rPr dirty="0" err="1"/>
              <a:t>mauris</a:t>
            </a:r>
            <a:r>
              <a:rPr dirty="0"/>
              <a:t> dui, </a:t>
            </a:r>
            <a:r>
              <a:rPr dirty="0" err="1"/>
              <a:t>venenatis</a:t>
            </a:r>
            <a:r>
              <a:rPr dirty="0"/>
              <a:t> </a:t>
            </a:r>
            <a:r>
              <a:rPr dirty="0" err="1"/>
              <a:t>nec</a:t>
            </a:r>
            <a:r>
              <a:rPr dirty="0"/>
              <a:t> </a:t>
            </a:r>
            <a:r>
              <a:rPr dirty="0" err="1"/>
              <a:t>ultrices</a:t>
            </a:r>
            <a:r>
              <a:rPr dirty="0"/>
              <a:t> non, convallis et mi. In hac </a:t>
            </a:r>
            <a:r>
              <a:rPr dirty="0" err="1"/>
              <a:t>habitasse</a:t>
            </a:r>
            <a:r>
              <a:rPr dirty="0"/>
              <a:t> </a:t>
            </a:r>
            <a:r>
              <a:rPr dirty="0" err="1"/>
              <a:t>platea</a:t>
            </a:r>
            <a:r>
              <a:rPr dirty="0"/>
              <a:t> </a:t>
            </a:r>
            <a:r>
              <a:rPr dirty="0" err="1"/>
              <a:t>dictumst</a:t>
            </a:r>
            <a:r>
              <a:rPr dirty="0"/>
              <a:t>.</a:t>
            </a:r>
          </a:p>
        </p:txBody>
      </p:sp>
      <p:pic>
        <p:nvPicPr>
          <p:cNvPr id="2" name="Picture 1" descr="A blue and orange swirl logo&#10;&#10;Description automatically generated">
            <a:extLst>
              <a:ext uri="{FF2B5EF4-FFF2-40B4-BE49-F238E27FC236}">
                <a16:creationId xmlns:a16="http://schemas.microsoft.com/office/drawing/2014/main" id="{0156CFA8-62F2-723C-ED92-974C25C7F6A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54798" y="5634609"/>
            <a:ext cx="691761" cy="646332"/>
          </a:xfrm>
          <a:prstGeom prst="rect">
            <a:avLst/>
          </a:prstGeom>
        </p:spPr>
      </p:pic>
      <p:sp>
        <p:nvSpPr>
          <p:cNvPr id="8" name="Rectangle 7">
            <a:extLst>
              <a:ext uri="{FF2B5EF4-FFF2-40B4-BE49-F238E27FC236}">
                <a16:creationId xmlns:a16="http://schemas.microsoft.com/office/drawing/2014/main" id="{62F20AD3-B604-0FFC-6E38-77F3008B586E}"/>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Tree>
    <p:extLst>
      <p:ext uri="{BB962C8B-B14F-4D97-AF65-F5344CB8AC3E}">
        <p14:creationId xmlns:p14="http://schemas.microsoft.com/office/powerpoint/2010/main" val="309694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C84336-99EF-A487-55B3-6F5657760BF4}"/>
              </a:ext>
            </a:extLst>
          </p:cNvPr>
          <p:cNvSpPr/>
          <p:nvPr userDrawn="1"/>
        </p:nvSpPr>
        <p:spPr>
          <a:xfrm>
            <a:off x="0" y="0"/>
            <a:ext cx="12192000" cy="1744209"/>
          </a:xfrm>
          <a:prstGeom prst="rect">
            <a:avLst/>
          </a:prstGeom>
          <a:solidFill>
            <a:schemeClr val="bg2"/>
          </a:solidFill>
          <a:ln w="12700">
            <a:miter lim="400000"/>
          </a:ln>
        </p:spPr>
        <p:txBody>
          <a:bodyPr lIns="45719" rIns="45719" anchor="ctr"/>
          <a:lstStyle/>
          <a:p>
            <a:pPr algn="ctr">
              <a:defRPr>
                <a:solidFill>
                  <a:schemeClr val="accent2">
                    <a:lumOff val="5098"/>
                  </a:schemeClr>
                </a:solidFill>
              </a:defRPr>
            </a:pPr>
            <a:endParaRPr dirty="0">
              <a:latin typeface="+mn-lt"/>
            </a:endParaRPr>
          </a:p>
        </p:txBody>
      </p:sp>
      <p:sp>
        <p:nvSpPr>
          <p:cNvPr id="8" name="Rectangle 7">
            <a:extLst>
              <a:ext uri="{FF2B5EF4-FFF2-40B4-BE49-F238E27FC236}">
                <a16:creationId xmlns:a16="http://schemas.microsoft.com/office/drawing/2014/main" id="{BE015C91-0335-0A93-0289-E2995394A6AC}"/>
              </a:ext>
            </a:extLst>
          </p:cNvPr>
          <p:cNvSpPr/>
          <p:nvPr userDrawn="1"/>
        </p:nvSpPr>
        <p:spPr>
          <a:xfrm>
            <a:off x="0" y="1698489"/>
            <a:ext cx="12192000" cy="45720"/>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a:p>
        </p:txBody>
      </p:sp>
      <p:sp>
        <p:nvSpPr>
          <p:cNvPr id="9" name="Body Level One…">
            <a:extLst>
              <a:ext uri="{FF2B5EF4-FFF2-40B4-BE49-F238E27FC236}">
                <a16:creationId xmlns:a16="http://schemas.microsoft.com/office/drawing/2014/main" id="{FD757F6B-F5D9-A49A-AEE8-A3E130445986}"/>
              </a:ext>
            </a:extLst>
          </p:cNvPr>
          <p:cNvSpPr txBox="1">
            <a:spLocks noGrp="1"/>
          </p:cNvSpPr>
          <p:nvPr>
            <p:ph type="body" sz="quarter" idx="1" hasCustomPrompt="1"/>
          </p:nvPr>
        </p:nvSpPr>
        <p:spPr>
          <a:xfrm>
            <a:off x="402211" y="325051"/>
            <a:ext cx="11387578" cy="646331"/>
          </a:xfrm>
          <a:prstGeom prst="rect">
            <a:avLst/>
          </a:prstGeom>
        </p:spPr>
        <p:txBody>
          <a:bodyPr wrap="square">
            <a:spAutoFit/>
          </a:bodyPr>
          <a:lstStyle>
            <a:lvl1pPr marL="0" indent="0" algn="ctr">
              <a:buSzTx/>
              <a:buFontTx/>
              <a:buNone/>
              <a:defRPr sz="4000" b="1">
                <a:solidFill>
                  <a:schemeClr val="bg1"/>
                </a:solidFill>
                <a:latin typeface="+mj-lt"/>
                <a:ea typeface="Roboto"/>
                <a:cs typeface="Roboto"/>
                <a:sym typeface="Roboto"/>
              </a:defRPr>
            </a:lvl1pPr>
            <a:lvl2pPr marL="1110342" indent="-653142" algn="ctr">
              <a:buFontTx/>
              <a:defRPr sz="4000" b="1">
                <a:solidFill>
                  <a:schemeClr val="accent2">
                    <a:lumOff val="5098"/>
                  </a:schemeClr>
                </a:solidFill>
                <a:latin typeface="Roboto"/>
                <a:ea typeface="Roboto"/>
                <a:cs typeface="Roboto"/>
                <a:sym typeface="Roboto"/>
              </a:defRPr>
            </a:lvl2pPr>
            <a:lvl3pPr marL="1676400" indent="-762000" algn="ctr">
              <a:buFontTx/>
              <a:defRPr sz="4000" b="1">
                <a:solidFill>
                  <a:schemeClr val="accent2">
                    <a:lumOff val="5098"/>
                  </a:schemeClr>
                </a:solidFill>
                <a:latin typeface="Roboto"/>
                <a:ea typeface="Roboto"/>
                <a:cs typeface="Roboto"/>
                <a:sym typeface="Roboto"/>
              </a:defRPr>
            </a:lvl3pPr>
            <a:lvl4pPr marL="1371600" indent="0" algn="ctr">
              <a:buFontTx/>
              <a:buNone/>
              <a:defRPr sz="4000" b="1">
                <a:solidFill>
                  <a:schemeClr val="accent2">
                    <a:lumOff val="5098"/>
                  </a:schemeClr>
                </a:solidFill>
                <a:latin typeface="Roboto"/>
                <a:ea typeface="Roboto"/>
                <a:cs typeface="Roboto"/>
                <a:sym typeface="Roboto"/>
              </a:defRPr>
            </a:lvl4pPr>
            <a:lvl5pPr marL="1828800" indent="0" algn="ctr">
              <a:buFontTx/>
              <a:buNone/>
              <a:defRPr sz="4000" b="1">
                <a:solidFill>
                  <a:schemeClr val="accent2">
                    <a:lumOff val="5098"/>
                  </a:schemeClr>
                </a:solidFill>
                <a:latin typeface="Roboto"/>
                <a:ea typeface="Roboto"/>
                <a:cs typeface="Roboto"/>
                <a:sym typeface="Roboto"/>
              </a:defRPr>
            </a:lvl5pPr>
          </a:lstStyle>
          <a:p>
            <a:r>
              <a:rPr dirty="0"/>
              <a:t>Insert Your Title Her</a:t>
            </a:r>
            <a:r>
              <a:rPr lang="en-US" dirty="0"/>
              <a:t>e</a:t>
            </a:r>
            <a:endParaRPr dirty="0"/>
          </a:p>
        </p:txBody>
      </p:sp>
      <p:sp>
        <p:nvSpPr>
          <p:cNvPr id="10" name="Text Placeholder 11">
            <a:extLst>
              <a:ext uri="{FF2B5EF4-FFF2-40B4-BE49-F238E27FC236}">
                <a16:creationId xmlns:a16="http://schemas.microsoft.com/office/drawing/2014/main" id="{EED3B1F0-FFF2-72FF-6FE3-61C86322B8FD}"/>
              </a:ext>
            </a:extLst>
          </p:cNvPr>
          <p:cNvSpPr>
            <a:spLocks noGrp="1"/>
          </p:cNvSpPr>
          <p:nvPr>
            <p:ph type="body" sz="quarter" idx="22" hasCustomPrompt="1"/>
          </p:nvPr>
        </p:nvSpPr>
        <p:spPr>
          <a:xfrm>
            <a:off x="402211" y="1105225"/>
            <a:ext cx="11387578" cy="313932"/>
          </a:xfrm>
          <a:prstGeom prst="rect">
            <a:avLst/>
          </a:prstGeom>
        </p:spPr>
        <p:txBody>
          <a:bodyPr wrap="square">
            <a:spAutoFit/>
          </a:bodyPr>
          <a:lstStyle>
            <a:lvl1pPr marL="0" indent="0" algn="ctr">
              <a:buSzTx/>
              <a:buFontTx/>
              <a:buNone/>
              <a:defRPr sz="1600">
                <a:solidFill>
                  <a:schemeClr val="bg1"/>
                </a:solidFill>
                <a:latin typeface="+mj-ea"/>
                <a:ea typeface="+mj-ea"/>
              </a:defRPr>
            </a:lvl1pPr>
          </a:lstStyle>
          <a:p>
            <a:r>
              <a:rPr dirty="0"/>
              <a:t>Insert Your Subtext Here</a:t>
            </a:r>
          </a:p>
        </p:txBody>
      </p:sp>
    </p:spTree>
    <p:extLst>
      <p:ext uri="{BB962C8B-B14F-4D97-AF65-F5344CB8AC3E}">
        <p14:creationId xmlns:p14="http://schemas.microsoft.com/office/powerpoint/2010/main" val="1933397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Imag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036E8EF-7523-04AE-C7A4-09FA4795EF47}"/>
              </a:ext>
            </a:extLst>
          </p:cNvPr>
          <p:cNvSpPr>
            <a:spLocks noGrp="1"/>
          </p:cNvSpPr>
          <p:nvPr>
            <p:ph type="pic" idx="21" hasCustomPrompt="1"/>
          </p:nvPr>
        </p:nvSpPr>
        <p:spPr>
          <a:xfrm>
            <a:off x="0" y="0"/>
            <a:ext cx="12192000" cy="6466788"/>
          </a:xfrm>
          <a:prstGeom prst="rect">
            <a:avLst/>
          </a:prstGeom>
          <a:solidFill>
            <a:schemeClr val="accent3"/>
          </a:solidFill>
        </p:spPr>
        <p:txBody>
          <a:bodyPr lIns="91439" rIns="91439" anchor="ctr" anchorCtr="0">
            <a:noAutofit/>
          </a:bodyPr>
          <a:lstStyle>
            <a:lvl1pPr marL="0" indent="0" algn="ctr">
              <a:buNone/>
              <a:defRPr sz="1600"/>
            </a:lvl1pPr>
          </a:lstStyle>
          <a:p>
            <a:r>
              <a:rPr lang="en-US" dirty="0"/>
              <a:t>Click Icon to Insert Image</a:t>
            </a:r>
          </a:p>
          <a:p>
            <a:r>
              <a:rPr lang="en-US" dirty="0"/>
              <a:t>(put a full page image here that looks awesome)</a:t>
            </a:r>
            <a:endParaRPr dirty="0"/>
          </a:p>
        </p:txBody>
      </p:sp>
    </p:spTree>
    <p:extLst>
      <p:ext uri="{BB962C8B-B14F-4D97-AF65-F5344CB8AC3E}">
        <p14:creationId xmlns:p14="http://schemas.microsoft.com/office/powerpoint/2010/main" val="1457307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Left / Copy Righ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5D2D0-0D2A-9BD9-9848-844B17EBC486}"/>
              </a:ext>
            </a:extLst>
          </p:cNvPr>
          <p:cNvSpPr/>
          <p:nvPr userDrawn="1"/>
        </p:nvSpPr>
        <p:spPr>
          <a:xfrm>
            <a:off x="0" y="0"/>
            <a:ext cx="12192000" cy="182882"/>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dirty="0"/>
          </a:p>
        </p:txBody>
      </p:sp>
      <p:sp>
        <p:nvSpPr>
          <p:cNvPr id="6" name="Picture Placeholder 2">
            <a:extLst>
              <a:ext uri="{FF2B5EF4-FFF2-40B4-BE49-F238E27FC236}">
                <a16:creationId xmlns:a16="http://schemas.microsoft.com/office/drawing/2014/main" id="{B036E8EF-7523-04AE-C7A4-09FA4795EF47}"/>
              </a:ext>
            </a:extLst>
          </p:cNvPr>
          <p:cNvSpPr>
            <a:spLocks noGrp="1"/>
          </p:cNvSpPr>
          <p:nvPr>
            <p:ph type="pic" idx="21" hasCustomPrompt="1"/>
          </p:nvPr>
        </p:nvSpPr>
        <p:spPr>
          <a:xfrm>
            <a:off x="0" y="0"/>
            <a:ext cx="6096000" cy="6466788"/>
          </a:xfrm>
          <a:prstGeom prst="rect">
            <a:avLst/>
          </a:prstGeom>
          <a:solidFill>
            <a:schemeClr val="accent3"/>
          </a:solidFill>
        </p:spPr>
        <p:txBody>
          <a:bodyPr lIns="91439" rIns="91439" anchor="ctr" anchorCtr="0">
            <a:noAutofit/>
          </a:bodyPr>
          <a:lstStyle>
            <a:lvl1pPr marL="0" indent="0" algn="ctr">
              <a:buNone/>
              <a:defRPr sz="1600">
                <a:sym typeface="Wingdings" pitchFamily="2" charset="2"/>
              </a:defRPr>
            </a:lvl1pPr>
          </a:lstStyle>
          <a:p>
            <a:r>
              <a:rPr lang="en-US" dirty="0"/>
              <a:t>Click Icon to Insert Image</a:t>
            </a:r>
          </a:p>
          <a:p>
            <a:r>
              <a:rPr lang="en-US" dirty="0"/>
              <a:t>(put an image here relevant to the copy )</a:t>
            </a:r>
            <a:endParaRPr dirty="0"/>
          </a:p>
        </p:txBody>
      </p:sp>
      <p:sp>
        <p:nvSpPr>
          <p:cNvPr id="2" name="Body Level One…">
            <a:extLst>
              <a:ext uri="{FF2B5EF4-FFF2-40B4-BE49-F238E27FC236}">
                <a16:creationId xmlns:a16="http://schemas.microsoft.com/office/drawing/2014/main" id="{DAC36B0A-D179-CFCC-B003-A93CBABB6E08}"/>
              </a:ext>
            </a:extLst>
          </p:cNvPr>
          <p:cNvSpPr txBox="1">
            <a:spLocks noGrp="1"/>
          </p:cNvSpPr>
          <p:nvPr>
            <p:ph type="body" sz="quarter" idx="1" hasCustomPrompt="1"/>
          </p:nvPr>
        </p:nvSpPr>
        <p:spPr>
          <a:xfrm>
            <a:off x="6461760" y="579578"/>
            <a:ext cx="5384800" cy="507831"/>
          </a:xfrm>
          <a:prstGeom prst="rect">
            <a:avLst/>
          </a:prstGeom>
        </p:spPr>
        <p:txBody>
          <a:bodyPr wrap="square">
            <a:spAutoFit/>
          </a:bodyPr>
          <a:lstStyle>
            <a:lvl1pPr marL="0" indent="0" algn="l">
              <a:buSzTx/>
              <a:buFontTx/>
              <a:buNone/>
              <a:defRPr sz="3000" b="1">
                <a:solidFill>
                  <a:schemeClr val="tx2"/>
                </a:solidFill>
                <a:latin typeface="+mj-lt"/>
                <a:ea typeface="Roboto"/>
                <a:cs typeface="Roboto"/>
                <a:sym typeface="Roboto"/>
              </a:defRPr>
            </a:lvl1pPr>
            <a:lvl2pPr marL="457200" indent="0" algn="ctr">
              <a:buFontTx/>
              <a:buNone/>
              <a:defRPr sz="4000" b="1">
                <a:solidFill>
                  <a:srgbClr val="00365F"/>
                </a:solidFill>
                <a:latin typeface="Roboto"/>
                <a:ea typeface="Roboto"/>
                <a:cs typeface="Roboto"/>
                <a:sym typeface="Roboto"/>
              </a:defRPr>
            </a:lvl2pPr>
            <a:lvl3pPr marL="914400" indent="0" algn="ctr">
              <a:buFontTx/>
              <a:buNone/>
              <a:defRPr sz="4000" b="1">
                <a:solidFill>
                  <a:srgbClr val="00365F"/>
                </a:solidFill>
                <a:latin typeface="Roboto"/>
                <a:ea typeface="Roboto"/>
                <a:cs typeface="Roboto"/>
                <a:sym typeface="Roboto"/>
              </a:defRPr>
            </a:lvl3pPr>
            <a:lvl4pPr marL="1371600" indent="0" algn="ctr">
              <a:buFontTx/>
              <a:buNone/>
              <a:defRPr sz="4000" b="1">
                <a:solidFill>
                  <a:srgbClr val="00365F"/>
                </a:solidFill>
                <a:latin typeface="Roboto"/>
                <a:ea typeface="Roboto"/>
                <a:cs typeface="Roboto"/>
                <a:sym typeface="Roboto"/>
              </a:defRPr>
            </a:lvl4pPr>
            <a:lvl5pPr marL="1828800" indent="0" algn="ctr">
              <a:buFontTx/>
              <a:buNone/>
              <a:defRPr sz="4000" b="1">
                <a:solidFill>
                  <a:srgbClr val="00365F"/>
                </a:solidFill>
                <a:latin typeface="Roboto"/>
                <a:ea typeface="Roboto"/>
                <a:cs typeface="Roboto"/>
                <a:sym typeface="Roboto"/>
              </a:defRPr>
            </a:lvl5pPr>
          </a:lstStyle>
          <a:p>
            <a:r>
              <a:rPr lang="en-US" dirty="0"/>
              <a:t>Image Left / Copy Right</a:t>
            </a:r>
          </a:p>
        </p:txBody>
      </p:sp>
      <p:sp>
        <p:nvSpPr>
          <p:cNvPr id="4" name="Text Placeholder 11">
            <a:extLst>
              <a:ext uri="{FF2B5EF4-FFF2-40B4-BE49-F238E27FC236}">
                <a16:creationId xmlns:a16="http://schemas.microsoft.com/office/drawing/2014/main" id="{63E4E142-B543-08A4-B1A0-A38B7246EE47}"/>
              </a:ext>
            </a:extLst>
          </p:cNvPr>
          <p:cNvSpPr>
            <a:spLocks noGrp="1"/>
          </p:cNvSpPr>
          <p:nvPr>
            <p:ph type="body" sz="quarter" idx="23" hasCustomPrompt="1"/>
          </p:nvPr>
        </p:nvSpPr>
        <p:spPr>
          <a:xfrm>
            <a:off x="6461760" y="1395455"/>
            <a:ext cx="5384800" cy="3181577"/>
          </a:xfrm>
          <a:prstGeom prst="rect">
            <a:avLst/>
          </a:prstGeom>
        </p:spPr>
        <p:txBody>
          <a:bodyPr wrap="square">
            <a:spAutoFit/>
          </a:bodyPr>
          <a:lstStyle>
            <a:lvl1pPr marL="0" indent="0">
              <a:lnSpc>
                <a:spcPct val="120000"/>
              </a:lnSpc>
              <a:buSzTx/>
              <a:buFontTx/>
              <a:buNone/>
              <a:defRPr sz="1800">
                <a:latin typeface="+mn-lt"/>
                <a:ea typeface="+mj-ea"/>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Aenean </a:t>
            </a:r>
            <a:r>
              <a:rPr dirty="0" err="1"/>
              <a:t>dapibus</a:t>
            </a:r>
            <a:r>
              <a:rPr dirty="0"/>
              <a:t>, </a:t>
            </a:r>
            <a:r>
              <a:rPr dirty="0" err="1"/>
              <a:t>nulla</a:t>
            </a:r>
            <a:r>
              <a:rPr dirty="0"/>
              <a:t> non </a:t>
            </a:r>
            <a:r>
              <a:rPr dirty="0" err="1"/>
              <a:t>consequat</a:t>
            </a:r>
            <a:r>
              <a:rPr dirty="0"/>
              <a:t> </a:t>
            </a:r>
            <a:r>
              <a:rPr dirty="0" err="1"/>
              <a:t>venenatis</a:t>
            </a:r>
            <a:r>
              <a:rPr dirty="0"/>
              <a:t>, </a:t>
            </a:r>
            <a:r>
              <a:rPr dirty="0" err="1"/>
              <a:t>purus</a:t>
            </a:r>
            <a:r>
              <a:rPr dirty="0"/>
              <a:t> ante </a:t>
            </a:r>
            <a:r>
              <a:rPr dirty="0" err="1"/>
              <a:t>blandit</a:t>
            </a:r>
            <a:r>
              <a:rPr dirty="0"/>
              <a:t> mi, </a:t>
            </a:r>
            <a:r>
              <a:rPr dirty="0" err="1"/>
              <a:t>eu</a:t>
            </a:r>
            <a:r>
              <a:rPr dirty="0"/>
              <a:t> lacinia dolor nisi in ligula. </a:t>
            </a:r>
            <a:r>
              <a:rPr dirty="0" err="1"/>
              <a:t>Fusce</a:t>
            </a:r>
            <a:r>
              <a:rPr dirty="0"/>
              <a:t> </a:t>
            </a:r>
            <a:r>
              <a:rPr dirty="0" err="1"/>
              <a:t>luctus</a:t>
            </a:r>
            <a:r>
              <a:rPr dirty="0"/>
              <a:t> </a:t>
            </a:r>
            <a:r>
              <a:rPr dirty="0" err="1"/>
              <a:t>placerat</a:t>
            </a:r>
            <a:r>
              <a:rPr dirty="0"/>
              <a:t> </a:t>
            </a:r>
            <a:r>
              <a:rPr dirty="0" err="1"/>
              <a:t>quam</a:t>
            </a:r>
            <a:r>
              <a:rPr dirty="0"/>
              <a:t> non </a:t>
            </a:r>
            <a:r>
              <a:rPr dirty="0" err="1"/>
              <a:t>lobortis</a:t>
            </a:r>
            <a:r>
              <a:rPr dirty="0"/>
              <a:t>. </a:t>
            </a:r>
            <a:r>
              <a:rPr dirty="0" err="1"/>
              <a:t>Vivamus</a:t>
            </a:r>
            <a:r>
              <a:rPr dirty="0"/>
              <a:t> </a:t>
            </a:r>
            <a:r>
              <a:rPr dirty="0" err="1"/>
              <a:t>mauris</a:t>
            </a:r>
            <a:r>
              <a:rPr dirty="0"/>
              <a:t> dui, </a:t>
            </a:r>
            <a:r>
              <a:rPr dirty="0" err="1"/>
              <a:t>venenatis</a:t>
            </a:r>
            <a:r>
              <a:rPr dirty="0"/>
              <a:t> </a:t>
            </a:r>
            <a:r>
              <a:rPr dirty="0" err="1"/>
              <a:t>nec</a:t>
            </a:r>
            <a:r>
              <a:rPr dirty="0"/>
              <a:t> </a:t>
            </a:r>
            <a:r>
              <a:rPr dirty="0" err="1"/>
              <a:t>ultrices</a:t>
            </a:r>
            <a:r>
              <a:rPr dirty="0"/>
              <a:t> non, convallis et mi. In hac </a:t>
            </a:r>
            <a:r>
              <a:rPr dirty="0" err="1"/>
              <a:t>habitasse</a:t>
            </a:r>
            <a:r>
              <a:rPr dirty="0"/>
              <a:t> </a:t>
            </a:r>
            <a:r>
              <a:rPr dirty="0" err="1"/>
              <a:t>platea</a:t>
            </a:r>
            <a:r>
              <a:rPr dirty="0"/>
              <a:t> </a:t>
            </a:r>
            <a:r>
              <a:rPr dirty="0" err="1"/>
              <a:t>dictumst</a:t>
            </a:r>
            <a:r>
              <a:rPr dirty="0"/>
              <a:t>.</a:t>
            </a:r>
            <a:endParaRPr lang="en-US" dirty="0"/>
          </a:p>
          <a:p>
            <a:pPr marL="0" marR="0" lvl="0" indent="0" algn="l" defTabSz="914400" rtl="0" eaLnBrk="1" fontAlgn="auto" latinLnBrk="0" hangingPunct="1">
              <a:lnSpc>
                <a:spcPct val="120000"/>
              </a:lnSpc>
              <a:spcBef>
                <a:spcPts val="1000"/>
              </a:spcBef>
              <a:spcAft>
                <a:spcPts val="0"/>
              </a:spcAft>
              <a:buClrTx/>
              <a:buSzTx/>
              <a:buFontTx/>
              <a:buNone/>
              <a:tabLst/>
              <a:defRPr/>
            </a:pPr>
            <a:r>
              <a:rPr lang="en-US" dirty="0"/>
              <a:t>Aenean </a:t>
            </a:r>
            <a:r>
              <a:rPr lang="en-US" dirty="0" err="1"/>
              <a:t>dapibus</a:t>
            </a:r>
            <a:r>
              <a:rPr lang="en-US" dirty="0"/>
              <a:t>, </a:t>
            </a:r>
            <a:r>
              <a:rPr lang="en-US" dirty="0" err="1"/>
              <a:t>nulla</a:t>
            </a:r>
            <a:r>
              <a:rPr lang="en-US" dirty="0"/>
              <a:t> non </a:t>
            </a:r>
            <a:r>
              <a:rPr lang="en-US" dirty="0" err="1"/>
              <a:t>consequat</a:t>
            </a:r>
            <a:r>
              <a:rPr lang="en-US" dirty="0"/>
              <a:t> </a:t>
            </a:r>
            <a:r>
              <a:rPr lang="en-US" dirty="0" err="1"/>
              <a:t>venenatis</a:t>
            </a:r>
            <a:r>
              <a:rPr lang="en-US" dirty="0"/>
              <a:t>, </a:t>
            </a:r>
            <a:r>
              <a:rPr lang="en-US" dirty="0" err="1"/>
              <a:t>purus</a:t>
            </a:r>
            <a:r>
              <a:rPr lang="en-US" dirty="0"/>
              <a:t> ante </a:t>
            </a:r>
            <a:r>
              <a:rPr lang="en-US" dirty="0" err="1"/>
              <a:t>blandit</a:t>
            </a:r>
            <a:r>
              <a:rPr lang="en-US" dirty="0"/>
              <a:t> mi, </a:t>
            </a:r>
            <a:r>
              <a:rPr lang="en-US" dirty="0" err="1"/>
              <a:t>eu</a:t>
            </a:r>
            <a:r>
              <a:rPr lang="en-US" dirty="0"/>
              <a:t> lacinia dolor nisi in ligula.</a:t>
            </a:r>
          </a:p>
        </p:txBody>
      </p:sp>
      <p:sp>
        <p:nvSpPr>
          <p:cNvPr id="8" name="Text Placeholder 11">
            <a:extLst>
              <a:ext uri="{FF2B5EF4-FFF2-40B4-BE49-F238E27FC236}">
                <a16:creationId xmlns:a16="http://schemas.microsoft.com/office/drawing/2014/main" id="{7C22A47B-3511-3A52-534A-0F561D16089D}"/>
              </a:ext>
            </a:extLst>
          </p:cNvPr>
          <p:cNvSpPr>
            <a:spLocks noGrp="1"/>
          </p:cNvSpPr>
          <p:nvPr>
            <p:ph type="body" sz="quarter" idx="24" hasCustomPrompt="1"/>
          </p:nvPr>
        </p:nvSpPr>
        <p:spPr>
          <a:xfrm>
            <a:off x="6461760" y="6001615"/>
            <a:ext cx="5384800" cy="276807"/>
          </a:xfrm>
          <a:prstGeom prst="rect">
            <a:avLst/>
          </a:prstGeom>
        </p:spPr>
        <p:txBody>
          <a:bodyPr wrap="square" anchor="b" anchorCtr="0">
            <a:spAutoFit/>
          </a:bodyPr>
          <a:lstStyle>
            <a:lvl1pPr marL="0" indent="0">
              <a:lnSpc>
                <a:spcPct val="120000"/>
              </a:lnSpc>
              <a:buSzTx/>
              <a:buFontTx/>
              <a:buNone/>
              <a:defRPr sz="1100">
                <a:latin typeface="+mn-lt"/>
                <a:ea typeface="+mj-ea"/>
              </a:defRPr>
            </a:lvl1pPr>
          </a:lstStyle>
          <a:p>
            <a:r>
              <a:rPr lang="en-US" dirty="0"/>
              <a:t>If you need sourcing, this is where you put it. Delete me if you don’t need me.</a:t>
            </a:r>
          </a:p>
        </p:txBody>
      </p:sp>
    </p:spTree>
    <p:extLst>
      <p:ext uri="{BB962C8B-B14F-4D97-AF65-F5344CB8AC3E}">
        <p14:creationId xmlns:p14="http://schemas.microsoft.com/office/powerpoint/2010/main" val="212292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1DA6F0-995B-CB26-93A3-DC6D46EB153A}"/>
              </a:ext>
            </a:extLst>
          </p:cNvPr>
          <p:cNvSpPr/>
          <p:nvPr userDrawn="1"/>
        </p:nvSpPr>
        <p:spPr>
          <a:xfrm flipV="1">
            <a:off x="0" y="6468255"/>
            <a:ext cx="12192000" cy="389745"/>
          </a:xfrm>
          <a:prstGeom prst="rect">
            <a:avLst/>
          </a:prstGeom>
          <a:solidFill>
            <a:schemeClr val="tx2"/>
          </a:solidFill>
          <a:ln w="12700">
            <a:miter lim="400000"/>
          </a:ln>
        </p:spPr>
        <p:txBody>
          <a:bodyPr lIns="45719" rIns="45719" anchor="ctr"/>
          <a:lstStyle/>
          <a:p>
            <a:pPr algn="ctr">
              <a:defRPr>
                <a:solidFill>
                  <a:schemeClr val="accent2">
                    <a:lumOff val="5098"/>
                  </a:schemeClr>
                </a:solidFill>
              </a:defRPr>
            </a:pPr>
            <a:endParaRPr/>
          </a:p>
        </p:txBody>
      </p:sp>
      <p:sp>
        <p:nvSpPr>
          <p:cNvPr id="8" name="TextBox 6">
            <a:extLst>
              <a:ext uri="{FF2B5EF4-FFF2-40B4-BE49-F238E27FC236}">
                <a16:creationId xmlns:a16="http://schemas.microsoft.com/office/drawing/2014/main" id="{8324A5D3-C0DA-D9BC-29FE-EB052B2637B3}"/>
              </a:ext>
            </a:extLst>
          </p:cNvPr>
          <p:cNvSpPr txBox="1"/>
          <p:nvPr userDrawn="1"/>
        </p:nvSpPr>
        <p:spPr>
          <a:xfrm>
            <a:off x="883919" y="6553128"/>
            <a:ext cx="1042416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900">
                <a:solidFill>
                  <a:schemeClr val="accent2">
                    <a:lumOff val="5098"/>
                  </a:schemeClr>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dirty="0">
                <a:solidFill>
                  <a:schemeClr val="bg1"/>
                </a:solidFill>
                <a:latin typeface="+mj-ea"/>
                <a:ea typeface="+mj-ea"/>
              </a:rPr>
              <a:t>For </a:t>
            </a:r>
            <a:r>
              <a:rPr lang="en-US" dirty="0">
                <a:solidFill>
                  <a:schemeClr val="bg1"/>
                </a:solidFill>
                <a:latin typeface="+mj-ea"/>
                <a:ea typeface="+mj-ea"/>
              </a:rPr>
              <a:t>internal use only. Not for distribution</a:t>
            </a:r>
            <a:r>
              <a:rPr dirty="0">
                <a:solidFill>
                  <a:schemeClr val="bg1"/>
                </a:solidFill>
                <a:latin typeface="+mj-ea"/>
                <a:ea typeface="+mj-ea"/>
              </a:rPr>
              <a:t>. ©202</a:t>
            </a:r>
            <a:r>
              <a:rPr lang="en-US" dirty="0">
                <a:solidFill>
                  <a:schemeClr val="bg1"/>
                </a:solidFill>
                <a:latin typeface="+mj-ea"/>
                <a:ea typeface="+mj-ea"/>
              </a:rPr>
              <a:t>5 BILLC</a:t>
            </a:r>
            <a:r>
              <a:rPr dirty="0">
                <a:solidFill>
                  <a:schemeClr val="bg1"/>
                </a:solidFill>
                <a:latin typeface="+mj-ea"/>
                <a:ea typeface="+mj-ea"/>
              </a:rPr>
              <a:t>. All rights reserved.</a:t>
            </a:r>
            <a:r>
              <a:rPr lang="en-US" dirty="0">
                <a:solidFill>
                  <a:schemeClr val="bg1"/>
                </a:solidFill>
                <a:latin typeface="+mj-ea"/>
                <a:ea typeface="+mj-ea"/>
              </a:rPr>
              <a:t> 25-0232-022526</a:t>
            </a:r>
            <a:endParaRPr dirty="0">
              <a:solidFill>
                <a:schemeClr val="bg1"/>
              </a:solidFill>
              <a:latin typeface="+mj-ea"/>
              <a:ea typeface="+mj-ea"/>
            </a:endParaRPr>
          </a:p>
        </p:txBody>
      </p:sp>
      <p:sp>
        <p:nvSpPr>
          <p:cNvPr id="9" name="Title Placeholder 1">
            <a:extLst>
              <a:ext uri="{FF2B5EF4-FFF2-40B4-BE49-F238E27FC236}">
                <a16:creationId xmlns:a16="http://schemas.microsoft.com/office/drawing/2014/main" id="{39D2215C-35D6-8C75-1747-3332B3639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48D8DD25-D262-43C2-C13A-8F2A0BCF90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87854"/>
      </p:ext>
    </p:extLst>
  </p:cSld>
  <p:clrMap bg1="lt1" tx1="dk1" bg2="lt2" tx2="dk2" accent1="accent1" accent2="accent2" accent3="accent3" accent4="accent4" accent5="accent5" accent6="accent6" hlink="hlink" folHlink="folHlink"/>
  <p:sldLayoutIdLst>
    <p:sldLayoutId id="2147483672" r:id="rId1"/>
    <p:sldLayoutId id="2147483656" r:id="rId2"/>
    <p:sldLayoutId id="2147483658" r:id="rId3"/>
    <p:sldLayoutId id="2147483659" r:id="rId4"/>
    <p:sldLayoutId id="2147483660" r:id="rId5"/>
    <p:sldLayoutId id="2147483661" r:id="rId6"/>
    <p:sldLayoutId id="2147483662" r:id="rId7"/>
    <p:sldLayoutId id="2147483663" r:id="rId8"/>
    <p:sldLayoutId id="2147483664" r:id="rId9"/>
    <p:sldLayoutId id="2147483673" r:id="rId10"/>
    <p:sldLayoutId id="2147483665" r:id="rId11"/>
    <p:sldLayoutId id="2147483674" r:id="rId12"/>
    <p:sldLayoutId id="2147483666" r:id="rId13"/>
    <p:sldLayoutId id="2147483667" r:id="rId14"/>
    <p:sldLayoutId id="2147483668" r:id="rId15"/>
    <p:sldLayoutId id="2147483669" r:id="rId16"/>
    <p:sldLayoutId id="2147483670" r:id="rId17"/>
    <p:sldLayoutId id="2147483671" r:id="rId18"/>
    <p:sldLayoutId id="2147483676" r:id="rId19"/>
    <p:sldLayoutId id="2147483677" r:id="rId20"/>
    <p:sldLayoutId id="2147483678" r:id="rId2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514350" indent="-514350" algn="l" defTabSz="914400" rtl="0" eaLnBrk="1" latinLnBrk="0" hangingPunct="1">
        <a:lnSpc>
          <a:spcPct val="90000"/>
        </a:lnSpc>
        <a:spcBef>
          <a:spcPts val="1000"/>
        </a:spcBef>
        <a:buClr>
          <a:schemeClr val="tx2"/>
        </a:buClr>
        <a:buFont typeface="Arial" panose="020B0604020202020204" pitchFamily="34" charset="0"/>
        <a:buChar char="•"/>
        <a:defRPr sz="16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tx2"/>
        </a:buClr>
        <a:buFont typeface="Courier New" panose="02070309020205020404" pitchFamily="49" charset="0"/>
        <a:buChar char="o"/>
        <a:defRPr sz="1600" kern="1200">
          <a:solidFill>
            <a:schemeClr val="tx1"/>
          </a:solidFill>
          <a:latin typeface="+mn-lt"/>
          <a:ea typeface="+mn-ea"/>
          <a:cs typeface="+mn-cs"/>
        </a:defRPr>
      </a:lvl2pPr>
      <a:lvl3pPr marL="1371600" indent="-457200" algn="l" defTabSz="914400" rtl="0" eaLnBrk="1" latinLnBrk="0" hangingPunct="1">
        <a:lnSpc>
          <a:spcPct val="90000"/>
        </a:lnSpc>
        <a:spcBef>
          <a:spcPts val="500"/>
        </a:spcBef>
        <a:buClr>
          <a:schemeClr val="tx2"/>
        </a:buClr>
        <a:buFont typeface="Wingdings" pitchFamily="2" charset="2"/>
        <a:buChar char="Ø"/>
        <a:defRPr sz="14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tx2"/>
        </a:buClr>
        <a:buFont typeface="Wingdings" pitchFamily="2" charset="2"/>
        <a:buChar char="Ø"/>
        <a:defRPr sz="14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tx2"/>
        </a:buClr>
        <a:buFont typeface="Wingdings" pitchFamily="2" charset="2"/>
        <a:buChar char="Ø"/>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s://www.bls.gov/charts/employee-benefits/percent-access-participation-takeup-retirement-benefits.htm"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18.jpeg"/><Relationship Id="rId4" Type="http://schemas.openxmlformats.org/officeDocument/2006/relationships/hyperlink" Target="https://www.forbes.com/sites/jackkelly/2023/08/09/the-great-wealth-transfer-from-baby-boomers-to-millennials-will-impact-the-job-market-and-economy/?sh=42c46f83e4a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hyperlink" Target="https://www.forbes.com/advisor/in/life-insurance/10-life-insurance-myths-that-need-to-be-debunk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sz="1200"/>
          </a:p>
        </p:txBody>
      </p:sp>
      <p:sp>
        <p:nvSpPr>
          <p:cNvPr id="3" name="Freeform 3"/>
          <p:cNvSpPr/>
          <p:nvPr/>
        </p:nvSpPr>
        <p:spPr>
          <a:xfrm>
            <a:off x="685800" y="685800"/>
            <a:ext cx="2961407" cy="791419"/>
          </a:xfrm>
          <a:custGeom>
            <a:avLst/>
            <a:gdLst/>
            <a:ahLst/>
            <a:cxnLst/>
            <a:rect l="l" t="t" r="r" b="b"/>
            <a:pathLst>
              <a:path w="4442110" h="1187128">
                <a:moveTo>
                  <a:pt x="0" y="0"/>
                </a:moveTo>
                <a:lnTo>
                  <a:pt x="4442110" y="0"/>
                </a:lnTo>
                <a:lnTo>
                  <a:pt x="4442110" y="1187128"/>
                </a:lnTo>
                <a:lnTo>
                  <a:pt x="0" y="1187128"/>
                </a:lnTo>
                <a:lnTo>
                  <a:pt x="0" y="0"/>
                </a:lnTo>
                <a:close/>
              </a:path>
            </a:pathLst>
          </a:custGeom>
          <a:blipFill>
            <a:blip r:embed="rId4"/>
            <a:stretch>
              <a:fillRect/>
            </a:stretch>
          </a:blipFill>
        </p:spPr>
        <p:txBody>
          <a:bodyPr/>
          <a:lstStyle/>
          <a:p>
            <a:endParaRPr lang="en-US" sz="1200"/>
          </a:p>
        </p:txBody>
      </p:sp>
      <p:sp>
        <p:nvSpPr>
          <p:cNvPr id="4" name="TextBox 4"/>
          <p:cNvSpPr txBox="1"/>
          <p:nvPr/>
        </p:nvSpPr>
        <p:spPr>
          <a:xfrm>
            <a:off x="685800" y="2467266"/>
            <a:ext cx="9784200" cy="1461939"/>
          </a:xfrm>
          <a:prstGeom prst="rect">
            <a:avLst/>
          </a:prstGeom>
        </p:spPr>
        <p:txBody>
          <a:bodyPr wrap="square" lIns="0" tIns="0" rIns="0" bIns="0" rtlCol="0" anchor="t">
            <a:spAutoFit/>
          </a:bodyPr>
          <a:lstStyle/>
          <a:p>
            <a:pPr>
              <a:lnSpc>
                <a:spcPts val="5740"/>
              </a:lnSpc>
            </a:pPr>
            <a:r>
              <a:rPr lang="en-US" sz="5450" b="1" dirty="0">
                <a:solidFill>
                  <a:srgbClr val="FFFFFF"/>
                </a:solidFill>
                <a:latin typeface="Arial Black"/>
                <a:ea typeface="Articulat Heavy"/>
                <a:cs typeface="Arial Black" panose="020B0604020202020204" pitchFamily="34" charset="0"/>
                <a:sym typeface="Articulat Heavy"/>
              </a:rPr>
              <a:t>Grow Your Agent &amp; Agency Business in 2025​</a:t>
            </a:r>
          </a:p>
        </p:txBody>
      </p:sp>
      <p:sp>
        <p:nvSpPr>
          <p:cNvPr id="5" name="TextBox 5"/>
          <p:cNvSpPr txBox="1"/>
          <p:nvPr/>
        </p:nvSpPr>
        <p:spPr>
          <a:xfrm>
            <a:off x="685800" y="4394200"/>
            <a:ext cx="6731000" cy="327654"/>
          </a:xfrm>
          <a:prstGeom prst="rect">
            <a:avLst/>
          </a:prstGeom>
        </p:spPr>
        <p:txBody>
          <a:bodyPr wrap="square" lIns="0" tIns="0" rIns="0" bIns="0" rtlCol="0" anchor="t">
            <a:spAutoFit/>
          </a:bodyPr>
          <a:lstStyle/>
          <a:p>
            <a:pPr>
              <a:lnSpc>
                <a:spcPts val="2799"/>
              </a:lnSpc>
              <a:spcBef>
                <a:spcPct val="0"/>
              </a:spcBef>
            </a:pPr>
            <a:r>
              <a:rPr lang="en-US" sz="1999" dirty="0">
                <a:solidFill>
                  <a:srgbClr val="FFFFFF"/>
                </a:solidFill>
                <a:latin typeface="Arial" panose="020B0604020202020204" pitchFamily="34" charset="0"/>
                <a:ea typeface="Helvetica Neue 1 Light"/>
                <a:cs typeface="Arial" panose="020B0604020202020204" pitchFamily="34" charset="0"/>
                <a:sym typeface="Helvetica Neue 1 Light"/>
              </a:rPr>
              <a:t>Learn How The Proprietary LARC System Is Built For This​</a:t>
            </a:r>
          </a:p>
        </p:txBody>
      </p:sp>
      <p:pic>
        <p:nvPicPr>
          <p:cNvPr id="7" name="Picture 6" descr="A black and white logo&#10;&#10;AI-generated content may be incorrect.">
            <a:extLst>
              <a:ext uri="{FF2B5EF4-FFF2-40B4-BE49-F238E27FC236}">
                <a16:creationId xmlns:a16="http://schemas.microsoft.com/office/drawing/2014/main" id="{10EEB21E-D288-CC6B-769F-164774C899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64400" y="5282823"/>
            <a:ext cx="4597400" cy="1202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C21B97-CAB3-BE18-8632-70F8B5EE59D9}"/>
              </a:ext>
            </a:extLst>
          </p:cNvPr>
          <p:cNvSpPr>
            <a:spLocks noGrp="1"/>
          </p:cNvSpPr>
          <p:nvPr>
            <p:ph type="body" sz="quarter" idx="11"/>
          </p:nvPr>
        </p:nvSpPr>
        <p:spPr>
          <a:xfrm>
            <a:off x="290596" y="852571"/>
            <a:ext cx="5505551" cy="4209357"/>
          </a:xfrm>
        </p:spPr>
        <p:txBody>
          <a:bodyPr vert="horz" wrap="square" lIns="91440" tIns="45720" rIns="91440" bIns="45720" rtlCol="0" anchor="t">
            <a:spAutoFit/>
          </a:bodyPr>
          <a:lstStyle/>
          <a:p>
            <a:pPr marL="457200" indent="-457200">
              <a:buChar char="•"/>
            </a:pPr>
            <a:r>
              <a:rPr lang="en-US" sz="3200" dirty="0"/>
              <a:t>Nearly 70% of baby boomers are at risk of not being able to replace their pre-retirement lifestyle</a:t>
            </a:r>
            <a:r>
              <a:rPr lang="en-US" sz="3200" baseline="30000" dirty="0"/>
              <a:t>1</a:t>
            </a:r>
            <a:endParaRPr lang="en-US" sz="3200" baseline="30000" dirty="0">
              <a:cs typeface="Arial"/>
            </a:endParaRPr>
          </a:p>
          <a:p>
            <a:pPr marL="457200" indent="-457200">
              <a:buChar char="•"/>
            </a:pPr>
            <a:r>
              <a:rPr lang="en-US" sz="3200" dirty="0"/>
              <a:t>Current projections forecast a 65-year-old could live 20 more years on average</a:t>
            </a:r>
            <a:r>
              <a:rPr lang="en-US" sz="3200" baseline="30000" dirty="0"/>
              <a:t>2</a:t>
            </a:r>
            <a:endParaRPr lang="en-US" sz="3200" baseline="30000" dirty="0">
              <a:cs typeface="Arial"/>
            </a:endParaRPr>
          </a:p>
        </p:txBody>
      </p:sp>
      <p:pic>
        <p:nvPicPr>
          <p:cNvPr id="10" name="Picture Placeholder 9">
            <a:extLst>
              <a:ext uri="{FF2B5EF4-FFF2-40B4-BE49-F238E27FC236}">
                <a16:creationId xmlns:a16="http://schemas.microsoft.com/office/drawing/2014/main" id="{D79CF703-E13B-E679-FD7C-6629F0E170E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49"/>
          <a:stretch/>
        </p:blipFill>
        <p:spPr>
          <a:xfrm>
            <a:off x="6121400" y="0"/>
            <a:ext cx="6096000" cy="6556443"/>
          </a:xfrm>
        </p:spPr>
      </p:pic>
      <p:sp>
        <p:nvSpPr>
          <p:cNvPr id="4" name="TextBox 3">
            <a:extLst>
              <a:ext uri="{FF2B5EF4-FFF2-40B4-BE49-F238E27FC236}">
                <a16:creationId xmlns:a16="http://schemas.microsoft.com/office/drawing/2014/main" id="{52FF8021-0C14-4ABF-5EAA-04BB585E3C40}"/>
              </a:ext>
            </a:extLst>
          </p:cNvPr>
          <p:cNvSpPr txBox="1"/>
          <p:nvPr/>
        </p:nvSpPr>
        <p:spPr>
          <a:xfrm>
            <a:off x="290596" y="5571863"/>
            <a:ext cx="5505551" cy="707886"/>
          </a:xfrm>
          <a:prstGeom prst="rect">
            <a:avLst/>
          </a:prstGeom>
          <a:noFill/>
        </p:spPr>
        <p:txBody>
          <a:bodyPr wrap="square" lIns="91440" tIns="45720" rIns="91440" bIns="45720" anchor="t">
            <a:spAutoFit/>
          </a:bodyPr>
          <a:lstStyle/>
          <a:p>
            <a:r>
              <a:rPr lang="en-US" sz="1000" baseline="30000" dirty="0">
                <a:solidFill>
                  <a:schemeClr val="tx2"/>
                </a:solidFill>
                <a:cs typeface="Arial"/>
              </a:rPr>
              <a:t>1</a:t>
            </a:r>
            <a:r>
              <a:rPr lang="en-US" sz="1000" dirty="0">
                <a:solidFill>
                  <a:schemeClr val="tx2"/>
                </a:solidFill>
                <a:cs typeface="Arial"/>
              </a:rPr>
              <a:t>https://</a:t>
            </a:r>
            <a:r>
              <a:rPr lang="en-US" sz="1000" dirty="0" err="1">
                <a:solidFill>
                  <a:schemeClr val="tx2"/>
                </a:solidFill>
                <a:cs typeface="Arial"/>
              </a:rPr>
              <a:t>corporate.vanguard.com</a:t>
            </a:r>
            <a:r>
              <a:rPr lang="en-US" sz="1000" dirty="0">
                <a:solidFill>
                  <a:schemeClr val="tx2"/>
                </a:solidFill>
                <a:cs typeface="Arial"/>
              </a:rPr>
              <a:t>/content/</a:t>
            </a:r>
            <a:r>
              <a:rPr lang="en-US" sz="1000" dirty="0" err="1">
                <a:solidFill>
                  <a:schemeClr val="tx2"/>
                </a:solidFill>
                <a:cs typeface="Arial"/>
              </a:rPr>
              <a:t>corporatesite</a:t>
            </a:r>
            <a:r>
              <a:rPr lang="en-US" sz="1000" dirty="0">
                <a:solidFill>
                  <a:schemeClr val="tx2"/>
                </a:solidFill>
                <a:cs typeface="Arial"/>
              </a:rPr>
              <a:t>/us/</a:t>
            </a:r>
            <a:r>
              <a:rPr lang="en-US" sz="1000" dirty="0" err="1">
                <a:solidFill>
                  <a:schemeClr val="tx2"/>
                </a:solidFill>
                <a:cs typeface="Arial"/>
              </a:rPr>
              <a:t>en</a:t>
            </a:r>
            <a:r>
              <a:rPr lang="en-US" sz="1000" dirty="0">
                <a:solidFill>
                  <a:schemeClr val="tx2"/>
                </a:solidFill>
                <a:cs typeface="Arial"/>
              </a:rPr>
              <a:t>/</a:t>
            </a:r>
            <a:r>
              <a:rPr lang="en-US" sz="1000" dirty="0" err="1">
                <a:solidFill>
                  <a:schemeClr val="tx2"/>
                </a:solidFill>
                <a:cs typeface="Arial"/>
              </a:rPr>
              <a:t>corp</a:t>
            </a:r>
            <a:r>
              <a:rPr lang="en-US" sz="1000" dirty="0">
                <a:solidFill>
                  <a:schemeClr val="tx2"/>
                </a:solidFill>
                <a:cs typeface="Arial"/>
              </a:rPr>
              <a:t>/articles/more-boomers-prepared-retirement-but-gaps-</a:t>
            </a:r>
            <a:r>
              <a:rPr lang="en-US" sz="1000" dirty="0" err="1">
                <a:solidFill>
                  <a:schemeClr val="tx2"/>
                </a:solidFill>
                <a:cs typeface="Arial"/>
              </a:rPr>
              <a:t>persist.html</a:t>
            </a:r>
            <a:endParaRPr lang="en-US" sz="1000" baseline="30000" dirty="0">
              <a:solidFill>
                <a:schemeClr val="tx2"/>
              </a:solidFill>
            </a:endParaRPr>
          </a:p>
          <a:p>
            <a:r>
              <a:rPr lang="en-US" sz="1000" baseline="30000" dirty="0">
                <a:solidFill>
                  <a:schemeClr val="tx2"/>
                </a:solidFill>
              </a:rPr>
              <a:t>2</a:t>
            </a:r>
            <a:r>
              <a:rPr lang="en-US" sz="1000" dirty="0">
                <a:solidFill>
                  <a:schemeClr val="tx2"/>
                </a:solidFill>
              </a:rPr>
              <a:t>https://</a:t>
            </a:r>
            <a:r>
              <a:rPr lang="en-US" sz="1000" dirty="0" err="1">
                <a:solidFill>
                  <a:schemeClr val="tx2"/>
                </a:solidFill>
              </a:rPr>
              <a:t>thehill.com</a:t>
            </a:r>
            <a:r>
              <a:rPr lang="en-US" sz="1000" dirty="0">
                <a:solidFill>
                  <a:schemeClr val="tx2"/>
                </a:solidFill>
              </a:rPr>
              <a:t>/business/personal-finance/3991136-nearly-half-of-baby-boomers-have-no-retirement-savings/</a:t>
            </a:r>
          </a:p>
        </p:txBody>
      </p:sp>
    </p:spTree>
    <p:extLst>
      <p:ext uri="{BB962C8B-B14F-4D97-AF65-F5344CB8AC3E}">
        <p14:creationId xmlns:p14="http://schemas.microsoft.com/office/powerpoint/2010/main" val="612527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FF54324-5581-30DD-AB4B-6DDBB1ECA8F8}"/>
              </a:ext>
            </a:extLst>
          </p:cNvPr>
          <p:cNvSpPr txBox="1">
            <a:spLocks/>
          </p:cNvSpPr>
          <p:nvPr/>
        </p:nvSpPr>
        <p:spPr>
          <a:xfrm>
            <a:off x="6448615" y="469270"/>
            <a:ext cx="5210584" cy="4015330"/>
          </a:xfrm>
          <a:prstGeom prst="rect">
            <a:avLst/>
          </a:prstGeom>
        </p:spPr>
        <p:txBody>
          <a:bodyPr vert="horz" wrap="square" lIns="91440" tIns="45720" rIns="91440" bIns="45720" rtlCol="0" anchor="t">
            <a:spAutoFit/>
          </a:bodyPr>
          <a:lstStyle>
            <a:lvl1pPr marL="0" indent="0" algn="l" defTabSz="914400" rtl="0" eaLnBrk="1" latinLnBrk="0" hangingPunct="1">
              <a:lnSpc>
                <a:spcPct val="125000"/>
              </a:lnSpc>
              <a:spcBef>
                <a:spcPts val="1000"/>
              </a:spcBef>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nSpc>
                <a:spcPct val="107000"/>
              </a:lnSpc>
              <a:spcBef>
                <a:spcPts val="0"/>
              </a:spcBef>
              <a:spcAft>
                <a:spcPts val="0"/>
              </a:spcAft>
              <a:buClr>
                <a:srgbClr val="F6924E"/>
              </a:buClr>
            </a:pPr>
            <a:r>
              <a:rPr lang="en-US" sz="2400" b="1" dirty="0">
                <a:solidFill>
                  <a:schemeClr val="tx1"/>
                </a:solidFill>
                <a:latin typeface="+mj-lt"/>
              </a:rPr>
              <a:t>Stark difference in access to a defined benefit plan (pension) between private industry workers and state/local government employees</a:t>
            </a:r>
            <a:r>
              <a:rPr lang="en-US" sz="2400" b="1" baseline="30000" dirty="0">
                <a:solidFill>
                  <a:schemeClr val="tx1"/>
                </a:solidFill>
                <a:latin typeface="+mj-lt"/>
              </a:rPr>
              <a:t>1</a:t>
            </a:r>
            <a:endParaRPr lang="en-US" sz="2400" kern="100" baseline="30000" dirty="0">
              <a:solidFill>
                <a:schemeClr val="tx1"/>
              </a:solidFill>
              <a:latin typeface="Arial" panose="020B0604020202020204" pitchFamily="34" charset="0"/>
              <a:cs typeface="Arial" panose="020B0604020202020204" pitchFamily="34" charset="0"/>
            </a:endParaRPr>
          </a:p>
          <a:p>
            <a:pPr marL="514350" lvl="1" indent="-342900">
              <a:lnSpc>
                <a:spcPct val="107000"/>
              </a:lnSpc>
              <a:spcBef>
                <a:spcPts val="0"/>
              </a:spcBef>
              <a:buClr>
                <a:srgbClr val="F6924E"/>
              </a:buClr>
              <a:buFont typeface="Arial" pitchFamily="2" charset="2"/>
              <a:buChar char="•"/>
            </a:pPr>
            <a:r>
              <a:rPr lang="en-US" dirty="0">
                <a:solidFill>
                  <a:schemeClr val="tx1"/>
                </a:solidFill>
              </a:rPr>
              <a:t>15% of private industry workers</a:t>
            </a:r>
            <a:endParaRPr lang="en-US" dirty="0">
              <a:solidFill>
                <a:schemeClr val="tx1"/>
              </a:solidFill>
              <a:cs typeface="Arial" panose="020F0302020204030204"/>
            </a:endParaRPr>
          </a:p>
          <a:p>
            <a:pPr marL="514350" lvl="1" indent="-342900">
              <a:lnSpc>
                <a:spcPct val="107000"/>
              </a:lnSpc>
              <a:spcBef>
                <a:spcPts val="0"/>
              </a:spcBef>
              <a:buClr>
                <a:srgbClr val="F6924E"/>
              </a:buClr>
              <a:buFont typeface="Arial" pitchFamily="2" charset="2"/>
              <a:buChar char="•"/>
            </a:pPr>
            <a:r>
              <a:rPr lang="en-US" dirty="0">
                <a:solidFill>
                  <a:schemeClr val="tx1"/>
                </a:solidFill>
              </a:rPr>
              <a:t>86% of state and local government workers</a:t>
            </a:r>
            <a:endParaRPr lang="en-US" dirty="0">
              <a:solidFill>
                <a:schemeClr val="tx1"/>
              </a:solidFill>
              <a:cs typeface="Arial" panose="020F0302020204030204"/>
            </a:endParaRPr>
          </a:p>
          <a:p>
            <a:pPr>
              <a:lnSpc>
                <a:spcPct val="107000"/>
              </a:lnSpc>
              <a:spcBef>
                <a:spcPts val="0"/>
              </a:spcBef>
              <a:buClr>
                <a:srgbClr val="F6924E"/>
              </a:buClr>
            </a:pPr>
            <a:r>
              <a:rPr lang="en-US" sz="2400" b="1" dirty="0">
                <a:solidFill>
                  <a:schemeClr val="tx1"/>
                </a:solidFill>
                <a:latin typeface="+mj-lt"/>
              </a:rPr>
              <a:t>Millennial children set to inherit $68 trillion</a:t>
            </a:r>
            <a:r>
              <a:rPr lang="en-US" sz="2400" b="1" baseline="30000" dirty="0">
                <a:solidFill>
                  <a:schemeClr val="tx1"/>
                </a:solidFill>
                <a:latin typeface="+mj-lt"/>
              </a:rPr>
              <a:t>2</a:t>
            </a:r>
            <a:endParaRPr lang="en-US" sz="2400" b="1" baseline="30000" dirty="0">
              <a:solidFill>
                <a:schemeClr val="tx1"/>
              </a:solidFill>
              <a:latin typeface="+mj-lt"/>
              <a:cs typeface="Arial" panose="020F0302020204030204"/>
            </a:endParaRPr>
          </a:p>
        </p:txBody>
      </p:sp>
      <p:sp>
        <p:nvSpPr>
          <p:cNvPr id="9" name="TextBox 8">
            <a:extLst>
              <a:ext uri="{FF2B5EF4-FFF2-40B4-BE49-F238E27FC236}">
                <a16:creationId xmlns:a16="http://schemas.microsoft.com/office/drawing/2014/main" id="{1599615A-7A08-EFE4-D762-849EF52D3B91}"/>
              </a:ext>
            </a:extLst>
          </p:cNvPr>
          <p:cNvSpPr txBox="1"/>
          <p:nvPr/>
        </p:nvSpPr>
        <p:spPr>
          <a:xfrm>
            <a:off x="6366679" y="5378759"/>
            <a:ext cx="5505551" cy="707886"/>
          </a:xfrm>
          <a:prstGeom prst="rect">
            <a:avLst/>
          </a:prstGeom>
          <a:noFill/>
        </p:spPr>
        <p:txBody>
          <a:bodyPr wrap="square" lIns="91440" tIns="45720" rIns="91440" bIns="45720" anchor="t">
            <a:spAutoFit/>
          </a:bodyPr>
          <a:lstStyle/>
          <a:p>
            <a:r>
              <a:rPr lang="en-US" sz="1000" baseline="30000" dirty="0">
                <a:solidFill>
                  <a:schemeClr val="tx2"/>
                </a:solidFill>
              </a:rPr>
              <a:t>1</a:t>
            </a:r>
            <a:r>
              <a:rPr lang="en-US" sz="1000" dirty="0">
                <a:solidFill>
                  <a:schemeClr val="tx2"/>
                </a:solidFill>
                <a:hlinkClick r:id="rId3"/>
              </a:rPr>
              <a:t>https://www.bls.gov/charts/employee-benefits/percent-access-participation-takeup-retirement-benefits.htm</a:t>
            </a:r>
            <a:endParaRPr lang="en-US" sz="1000" dirty="0">
              <a:solidFill>
                <a:schemeClr val="tx2"/>
              </a:solidFill>
            </a:endParaRPr>
          </a:p>
          <a:p>
            <a:r>
              <a:rPr lang="en-US" sz="1000" baseline="30000" dirty="0">
                <a:solidFill>
                  <a:schemeClr val="tx2"/>
                </a:solidFill>
              </a:rPr>
              <a:t>2</a:t>
            </a:r>
            <a:r>
              <a:rPr lang="en-US" sz="1000" dirty="0">
                <a:solidFill>
                  <a:schemeClr val="tx2"/>
                </a:solidFill>
                <a:hlinkClick r:id="rId4"/>
              </a:rPr>
              <a:t>https://www.forbes.com/sites/jackkelly/2023/08/09/the-great-wealth-transfer-from-baby-boomers-to-millennials-will-impact-the-job-market-and-economy/?sh=42c46f83e4aa</a:t>
            </a:r>
            <a:r>
              <a:rPr lang="en-US" sz="1000" dirty="0">
                <a:solidFill>
                  <a:schemeClr val="tx2"/>
                </a:solidFill>
              </a:rPr>
              <a:t> </a:t>
            </a:r>
          </a:p>
        </p:txBody>
      </p:sp>
      <p:pic>
        <p:nvPicPr>
          <p:cNvPr id="10" name="Picture Placeholder 9" descr="A close-up of hands holding a child&amp;#39;s hand&#10;&#10;Description automatically generated">
            <a:extLst>
              <a:ext uri="{FF2B5EF4-FFF2-40B4-BE49-F238E27FC236}">
                <a16:creationId xmlns:a16="http://schemas.microsoft.com/office/drawing/2014/main" id="{BB988C08-974E-6E94-E193-E0AA18AD1957}"/>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l="245" r="245"/>
          <a:stretch/>
        </p:blipFill>
        <p:spPr>
          <a:prstGeom prst="rect">
            <a:avLst/>
          </a:prstGeom>
        </p:spPr>
      </p:pic>
    </p:spTree>
    <p:extLst>
      <p:ext uri="{BB962C8B-B14F-4D97-AF65-F5344CB8AC3E}">
        <p14:creationId xmlns:p14="http://schemas.microsoft.com/office/powerpoint/2010/main" val="3545454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s hand touching a wooden figure with a smiley face&#10;&#10;Description automatically generated">
            <a:extLst>
              <a:ext uri="{FF2B5EF4-FFF2-40B4-BE49-F238E27FC236}">
                <a16:creationId xmlns:a16="http://schemas.microsoft.com/office/drawing/2014/main" id="{FB994711-D4AD-25B1-8D1D-2AAFA872C8B3}"/>
              </a:ext>
            </a:extLst>
          </p:cNvPr>
          <p:cNvPicPr>
            <a:picLocks noGrp="1" noChangeAspect="1"/>
          </p:cNvPicPr>
          <p:nvPr>
            <p:ph type="pic" sz="quarter" idx="10"/>
          </p:nvPr>
        </p:nvPicPr>
        <p:blipFill rotWithShape="1">
          <a:blip r:embed="rId3"/>
          <a:srcRect l="21502" r="16494"/>
          <a:stretch/>
        </p:blipFill>
        <p:spPr>
          <a:xfrm>
            <a:off x="6096000" y="0"/>
            <a:ext cx="6096000" cy="6556443"/>
          </a:xfrm>
        </p:spPr>
      </p:pic>
      <p:sp>
        <p:nvSpPr>
          <p:cNvPr id="13" name="Text Placeholder 2">
            <a:extLst>
              <a:ext uri="{FF2B5EF4-FFF2-40B4-BE49-F238E27FC236}">
                <a16:creationId xmlns:a16="http://schemas.microsoft.com/office/drawing/2014/main" id="{1A296831-B221-5101-9D0F-D65516529DBF}"/>
              </a:ext>
            </a:extLst>
          </p:cNvPr>
          <p:cNvSpPr txBox="1">
            <a:spLocks/>
          </p:cNvSpPr>
          <p:nvPr/>
        </p:nvSpPr>
        <p:spPr>
          <a:xfrm>
            <a:off x="590449" y="693346"/>
            <a:ext cx="5505551" cy="67255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3800" kern="100" dirty="0">
                <a:solidFill>
                  <a:srgbClr val="00365F"/>
                </a:solidFill>
                <a:latin typeface="Arial" panose="020B0604020202020204" pitchFamily="34" charset="0"/>
                <a:ea typeface="Calibri" panose="020F0502020204030204" pitchFamily="34" charset="0"/>
                <a:cs typeface="Arial" panose="020B0604020202020204" pitchFamily="34" charset="0"/>
              </a:rPr>
              <a:t>Why Sell Annuities?</a:t>
            </a:r>
            <a:endParaRPr lang="en-US" sz="3800" kern="100" dirty="0">
              <a:solidFill>
                <a:srgbClr val="00365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 Placeholder 3">
            <a:extLst>
              <a:ext uri="{FF2B5EF4-FFF2-40B4-BE49-F238E27FC236}">
                <a16:creationId xmlns:a16="http://schemas.microsoft.com/office/drawing/2014/main" id="{52E3B4C9-40AE-8761-8D8B-5C7808B59841}"/>
              </a:ext>
            </a:extLst>
          </p:cNvPr>
          <p:cNvSpPr txBox="1">
            <a:spLocks/>
          </p:cNvSpPr>
          <p:nvPr/>
        </p:nvSpPr>
        <p:spPr>
          <a:xfrm>
            <a:off x="590449" y="1550568"/>
            <a:ext cx="4962424" cy="2144177"/>
          </a:xfrm>
          <a:prstGeom prst="rect">
            <a:avLst/>
          </a:prstGeom>
        </p:spPr>
        <p:txBody>
          <a:bodyPr vert="horz" wrap="square" lIns="91440" tIns="45720" rIns="91440" bIns="45720" rtlCol="0">
            <a:spAutoFit/>
          </a:bodyPr>
          <a:lstStyle>
            <a:lvl1pPr marL="0" indent="0" algn="l" defTabSz="914400" rtl="0" eaLnBrk="1" latinLnBrk="0" hangingPunct="1">
              <a:lnSpc>
                <a:spcPct val="125000"/>
              </a:lnSpc>
              <a:spcBef>
                <a:spcPts val="1000"/>
              </a:spcBef>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rgbClr val="D97925"/>
              </a:buClr>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Expanding your business</a:t>
            </a:r>
          </a:p>
          <a:p>
            <a:pPr marL="342900" indent="-342900">
              <a:lnSpc>
                <a:spcPct val="100000"/>
              </a:lnSpc>
              <a:buClr>
                <a:srgbClr val="D97925"/>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Reaching business goals</a:t>
            </a:r>
          </a:p>
          <a:p>
            <a:pPr marL="342900" indent="-342900">
              <a:lnSpc>
                <a:spcPct val="100000"/>
              </a:lnSpc>
              <a:buClr>
                <a:srgbClr val="D97925"/>
              </a:buClr>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Retaining current clients</a:t>
            </a: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0000"/>
              </a:lnSpc>
              <a:buClr>
                <a:srgbClr val="D97925"/>
              </a:buClr>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Holistic planning</a:t>
            </a:r>
          </a:p>
          <a:p>
            <a:pPr marL="342900" indent="-342900">
              <a:lnSpc>
                <a:spcPct val="100000"/>
              </a:lnSpc>
              <a:buClr>
                <a:srgbClr val="D97925"/>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Building your brand</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3954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6C6FE-6A76-EE3E-BAB2-581A1463D95E}"/>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2DC83122-3BDB-27F0-62BF-54C674115250}"/>
              </a:ext>
            </a:extLst>
          </p:cNvPr>
          <p:cNvSpPr/>
          <p:nvPr/>
        </p:nvSpPr>
        <p:spPr>
          <a:xfrm>
            <a:off x="6231282" y="2954842"/>
            <a:ext cx="1407024" cy="1237526"/>
          </a:xfrm>
          <a:custGeom>
            <a:avLst/>
            <a:gdLst>
              <a:gd name="connsiteX0" fmla="*/ 882329 w 1407024"/>
              <a:gd name="connsiteY0" fmla="*/ 157 h 1237526"/>
              <a:gd name="connsiteX1" fmla="*/ 1289902 w 1407024"/>
              <a:gd name="connsiteY1" fmla="*/ 65209 h 1237526"/>
              <a:gd name="connsiteX2" fmla="*/ 1407024 w 1407024"/>
              <a:gd name="connsiteY2" fmla="*/ 108023 h 1237526"/>
              <a:gd name="connsiteX3" fmla="*/ 1391745 w 1407024"/>
              <a:gd name="connsiteY3" fmla="*/ 208134 h 1237526"/>
              <a:gd name="connsiteX4" fmla="*/ 668245 w 1407024"/>
              <a:gd name="connsiteY4" fmla="*/ 1182971 h 1237526"/>
              <a:gd name="connsiteX5" fmla="*/ 554995 w 1407024"/>
              <a:gd name="connsiteY5" fmla="*/ 1237526 h 1237526"/>
              <a:gd name="connsiteX6" fmla="*/ 545366 w 1407024"/>
              <a:gd name="connsiteY6" fmla="*/ 1169358 h 1237526"/>
              <a:gd name="connsiteX7" fmla="*/ 151570 w 1407024"/>
              <a:gd name="connsiteY7" fmla="*/ 421932 h 1237526"/>
              <a:gd name="connsiteX8" fmla="*/ 42341 w 1407024"/>
              <a:gd name="connsiteY8" fmla="*/ 322062 h 1237526"/>
              <a:gd name="connsiteX9" fmla="*/ 0 w 1407024"/>
              <a:gd name="connsiteY9" fmla="*/ 290525 h 1237526"/>
              <a:gd name="connsiteX10" fmla="*/ 91953 w 1407024"/>
              <a:gd name="connsiteY10" fmla="*/ 224650 h 1237526"/>
              <a:gd name="connsiteX11" fmla="*/ 882329 w 1407024"/>
              <a:gd name="connsiteY11" fmla="*/ 157 h 123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024" h="1237526">
                <a:moveTo>
                  <a:pt x="882329" y="157"/>
                </a:moveTo>
                <a:cubicBezTo>
                  <a:pt x="1019867" y="2186"/>
                  <a:pt x="1157253" y="23893"/>
                  <a:pt x="1289902" y="65209"/>
                </a:cubicBezTo>
                <a:lnTo>
                  <a:pt x="1407024" y="108023"/>
                </a:lnTo>
                <a:lnTo>
                  <a:pt x="1391745" y="208134"/>
                </a:lnTo>
                <a:cubicBezTo>
                  <a:pt x="1305528" y="629468"/>
                  <a:pt x="1035081" y="983694"/>
                  <a:pt x="668245" y="1182971"/>
                </a:cubicBezTo>
                <a:lnTo>
                  <a:pt x="554995" y="1237526"/>
                </a:lnTo>
                <a:lnTo>
                  <a:pt x="545366" y="1169358"/>
                </a:lnTo>
                <a:cubicBezTo>
                  <a:pt x="493362" y="896251"/>
                  <a:pt x="362132" y="634808"/>
                  <a:pt x="151570" y="421932"/>
                </a:cubicBezTo>
                <a:cubicBezTo>
                  <a:pt x="116477" y="386453"/>
                  <a:pt x="80010" y="353162"/>
                  <a:pt x="42341" y="322062"/>
                </a:cubicBezTo>
                <a:lnTo>
                  <a:pt x="0" y="290525"/>
                </a:lnTo>
                <a:lnTo>
                  <a:pt x="91953" y="224650"/>
                </a:lnTo>
                <a:cubicBezTo>
                  <a:pt x="331570" y="70749"/>
                  <a:pt x="607254" y="-3902"/>
                  <a:pt x="882329" y="157"/>
                </a:cubicBezTo>
                <a:close/>
              </a:path>
            </a:pathLst>
          </a:custGeom>
          <a:solidFill>
            <a:srgbClr val="826227">
              <a:alpha val="50980"/>
            </a:srgbClr>
          </a:solidFill>
          <a:ln w="57150">
            <a:solidFill>
              <a:schemeClr val="tx1">
                <a:lumMod val="75000"/>
                <a:lumOff val="2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square">
            <a:noAutofit/>
          </a:bodyPr>
          <a:lstStyle/>
          <a:p>
            <a:pPr algn="ctr"/>
            <a:endParaRPr lang="en-US" dirty="0"/>
          </a:p>
          <a:p>
            <a:pPr algn="ctr"/>
            <a:endParaRPr lang="en-US" sz="2400" kern="1200" dirty="0">
              <a:solidFill>
                <a:schemeClr val="tx1">
                  <a:lumMod val="75000"/>
                  <a:lumOff val="25000"/>
                </a:schemeClr>
              </a:solidFill>
            </a:endParaRPr>
          </a:p>
        </p:txBody>
      </p:sp>
      <p:sp>
        <p:nvSpPr>
          <p:cNvPr id="25" name="Freeform 24">
            <a:extLst>
              <a:ext uri="{FF2B5EF4-FFF2-40B4-BE49-F238E27FC236}">
                <a16:creationId xmlns:a16="http://schemas.microsoft.com/office/drawing/2014/main" id="{848E32AC-5B8A-D674-83C3-806DEA14AC24}"/>
              </a:ext>
            </a:extLst>
          </p:cNvPr>
          <p:cNvSpPr/>
          <p:nvPr/>
        </p:nvSpPr>
        <p:spPr>
          <a:xfrm>
            <a:off x="6246098" y="3062866"/>
            <a:ext cx="2289596" cy="2758755"/>
          </a:xfrm>
          <a:custGeom>
            <a:avLst/>
            <a:gdLst>
              <a:gd name="connsiteX0" fmla="*/ 1392208 w 2289596"/>
              <a:gd name="connsiteY0" fmla="*/ 0 h 2758755"/>
              <a:gd name="connsiteX1" fmla="*/ 1405987 w 2289596"/>
              <a:gd name="connsiteY1" fmla="*/ 5037 h 2758755"/>
              <a:gd name="connsiteX2" fmla="*/ 1877637 w 2289596"/>
              <a:gd name="connsiteY2" fmla="*/ 326870 h 2758755"/>
              <a:gd name="connsiteX3" fmla="*/ 1861968 w 2289596"/>
              <a:gd name="connsiteY3" fmla="*/ 2353767 h 2758755"/>
              <a:gd name="connsiteX4" fmla="*/ 58629 w 2289596"/>
              <a:gd name="connsiteY4" fmla="*/ 2510835 h 2758755"/>
              <a:gd name="connsiteX5" fmla="*/ 0 w 2289596"/>
              <a:gd name="connsiteY5" fmla="*/ 2466612 h 2758755"/>
              <a:gd name="connsiteX6" fmla="*/ 21058 w 2289596"/>
              <a:gd name="connsiteY6" fmla="*/ 2451332 h 2758755"/>
              <a:gd name="connsiteX7" fmla="*/ 130859 w 2289596"/>
              <a:gd name="connsiteY7" fmla="*/ 2353223 h 2758755"/>
              <a:gd name="connsiteX8" fmla="*/ 549951 w 2289596"/>
              <a:gd name="connsiteY8" fmla="*/ 1198689 h 2758755"/>
              <a:gd name="connsiteX9" fmla="*/ 540179 w 2289596"/>
              <a:gd name="connsiteY9" fmla="*/ 1129503 h 2758755"/>
              <a:gd name="connsiteX10" fmla="*/ 653429 w 2289596"/>
              <a:gd name="connsiteY10" fmla="*/ 1074948 h 2758755"/>
              <a:gd name="connsiteX11" fmla="*/ 1376929 w 2289596"/>
              <a:gd name="connsiteY11" fmla="*/ 100111 h 2758755"/>
              <a:gd name="connsiteX12" fmla="*/ 1392208 w 2289596"/>
              <a:gd name="connsiteY12" fmla="*/ 0 h 275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9596" h="2758755">
                <a:moveTo>
                  <a:pt x="1392208" y="0"/>
                </a:moveTo>
                <a:lnTo>
                  <a:pt x="1405987" y="5037"/>
                </a:lnTo>
                <a:cubicBezTo>
                  <a:pt x="1577963" y="77546"/>
                  <a:pt x="1738802" y="184878"/>
                  <a:pt x="1877637" y="326870"/>
                </a:cubicBezTo>
                <a:cubicBezTo>
                  <a:pt x="2432978" y="894839"/>
                  <a:pt x="2425962" y="1802312"/>
                  <a:pt x="1861968" y="2353767"/>
                </a:cubicBezTo>
                <a:cubicBezTo>
                  <a:pt x="1368473" y="2836289"/>
                  <a:pt x="612058" y="2886354"/>
                  <a:pt x="58629" y="2510835"/>
                </a:cubicBezTo>
                <a:lnTo>
                  <a:pt x="0" y="2466612"/>
                </a:lnTo>
                <a:lnTo>
                  <a:pt x="21058" y="2451332"/>
                </a:lnTo>
                <a:cubicBezTo>
                  <a:pt x="58905" y="2420839"/>
                  <a:pt x="95562" y="2388136"/>
                  <a:pt x="130859" y="2353223"/>
                </a:cubicBezTo>
                <a:cubicBezTo>
                  <a:pt x="448533" y="2039004"/>
                  <a:pt x="588350" y="1612644"/>
                  <a:pt x="549951" y="1198689"/>
                </a:cubicBezTo>
                <a:lnTo>
                  <a:pt x="540179" y="1129503"/>
                </a:lnTo>
                <a:lnTo>
                  <a:pt x="653429" y="1074948"/>
                </a:lnTo>
                <a:cubicBezTo>
                  <a:pt x="1020265" y="875671"/>
                  <a:pt x="1290712" y="521445"/>
                  <a:pt x="1376929" y="100111"/>
                </a:cubicBezTo>
                <a:lnTo>
                  <a:pt x="1392208" y="0"/>
                </a:lnTo>
                <a:close/>
              </a:path>
            </a:pathLst>
          </a:custGeom>
          <a:solidFill>
            <a:srgbClr val="CA6F2E">
              <a:alpha val="51000"/>
            </a:srgbClr>
          </a:solidFill>
          <a:ln w="57150">
            <a:solidFill>
              <a:schemeClr val="tx1">
                <a:lumMod val="75000"/>
                <a:lumOff val="2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square">
            <a:noAutofit/>
          </a:bodyPr>
          <a:lstStyle/>
          <a:p>
            <a:pPr algn="ctr"/>
            <a:endParaRPr lang="en-US" dirty="0"/>
          </a:p>
          <a:p>
            <a:pPr algn="ctr"/>
            <a:endParaRPr lang="en-US" sz="2000" kern="1200" dirty="0">
              <a:solidFill>
                <a:schemeClr val="tx1">
                  <a:lumMod val="75000"/>
                  <a:lumOff val="25000"/>
                </a:schemeClr>
              </a:solidFill>
            </a:endParaRPr>
          </a:p>
          <a:p>
            <a:pPr algn="ctr"/>
            <a:endParaRPr lang="en-US" sz="2000" dirty="0">
              <a:solidFill>
                <a:schemeClr val="tx1">
                  <a:lumMod val="75000"/>
                  <a:lumOff val="25000"/>
                </a:schemeClr>
              </a:solidFill>
            </a:endParaRPr>
          </a:p>
          <a:p>
            <a:pPr algn="ctr"/>
            <a:endParaRPr lang="en-US" sz="2000" kern="1200" dirty="0">
              <a:solidFill>
                <a:schemeClr val="tx1">
                  <a:lumMod val="75000"/>
                  <a:lumOff val="25000"/>
                </a:schemeClr>
              </a:solidFill>
            </a:endParaRPr>
          </a:p>
          <a:p>
            <a:pPr algn="ctr"/>
            <a:r>
              <a:rPr lang="en-US" sz="2000" dirty="0">
                <a:solidFill>
                  <a:schemeClr val="tx1">
                    <a:lumMod val="75000"/>
                    <a:lumOff val="25000"/>
                  </a:schemeClr>
                </a:solidFill>
              </a:rPr>
              <a:t>        </a:t>
            </a:r>
            <a:r>
              <a:rPr lang="en-US" sz="2000" kern="1200" dirty="0">
                <a:solidFill>
                  <a:srgbClr val="CA6F2E"/>
                </a:solidFill>
              </a:rPr>
              <a:t>TRAINING</a:t>
            </a:r>
            <a:endParaRPr lang="en-US" sz="2400" kern="1200" dirty="0">
              <a:solidFill>
                <a:srgbClr val="CA6F2E"/>
              </a:solidFill>
            </a:endParaRPr>
          </a:p>
        </p:txBody>
      </p:sp>
      <p:sp>
        <p:nvSpPr>
          <p:cNvPr id="2" name="Text Placeholder 1">
            <a:extLst>
              <a:ext uri="{FF2B5EF4-FFF2-40B4-BE49-F238E27FC236}">
                <a16:creationId xmlns:a16="http://schemas.microsoft.com/office/drawing/2014/main" id="{3DBCD95D-D213-6C24-B34B-E9F248C02BAE}"/>
              </a:ext>
            </a:extLst>
          </p:cNvPr>
          <p:cNvSpPr>
            <a:spLocks noGrp="1"/>
          </p:cNvSpPr>
          <p:nvPr>
            <p:ph type="body" sz="quarter" idx="1"/>
          </p:nvPr>
        </p:nvSpPr>
        <p:spPr/>
        <p:txBody>
          <a:bodyPr/>
          <a:lstStyle/>
          <a:p>
            <a:r>
              <a:rPr lang="en-US" b="1" dirty="0">
                <a:solidFill>
                  <a:srgbClr val="00365F"/>
                </a:solidFill>
              </a:rPr>
              <a:t>The Solution - LARC</a:t>
            </a:r>
            <a:endParaRPr lang="en-US" dirty="0">
              <a:solidFill>
                <a:srgbClr val="00365F"/>
              </a:solidFill>
            </a:endParaRPr>
          </a:p>
        </p:txBody>
      </p:sp>
      <p:sp>
        <p:nvSpPr>
          <p:cNvPr id="30" name="Freeform 29">
            <a:extLst>
              <a:ext uri="{FF2B5EF4-FFF2-40B4-BE49-F238E27FC236}">
                <a16:creationId xmlns:a16="http://schemas.microsoft.com/office/drawing/2014/main" id="{02EBFE31-21EC-9523-83B4-600EEF48AC18}"/>
              </a:ext>
            </a:extLst>
          </p:cNvPr>
          <p:cNvSpPr/>
          <p:nvPr/>
        </p:nvSpPr>
        <p:spPr>
          <a:xfrm>
            <a:off x="4789466" y="2946172"/>
            <a:ext cx="1441816" cy="1261819"/>
          </a:xfrm>
          <a:custGeom>
            <a:avLst/>
            <a:gdLst>
              <a:gd name="connsiteX0" fmla="*/ 574978 w 1441816"/>
              <a:gd name="connsiteY0" fmla="*/ 47 h 1261819"/>
              <a:gd name="connsiteX1" fmla="*/ 1367714 w 1441816"/>
              <a:gd name="connsiteY1" fmla="*/ 244003 h 1261819"/>
              <a:gd name="connsiteX2" fmla="*/ 1441816 w 1441816"/>
              <a:gd name="connsiteY2" fmla="*/ 299196 h 1261819"/>
              <a:gd name="connsiteX3" fmla="*/ 1417135 w 1441816"/>
              <a:gd name="connsiteY3" fmla="*/ 316878 h 1261819"/>
              <a:gd name="connsiteX4" fmla="*/ 1307532 w 1441816"/>
              <a:gd name="connsiteY4" fmla="*/ 413659 h 1261819"/>
              <a:gd name="connsiteX5" fmla="*/ 908297 w 1441816"/>
              <a:gd name="connsiteY5" fmla="*/ 1147562 h 1261819"/>
              <a:gd name="connsiteX6" fmla="*/ 890890 w 1441816"/>
              <a:gd name="connsiteY6" fmla="*/ 1261819 h 1261819"/>
              <a:gd name="connsiteX7" fmla="*/ 864631 w 1441816"/>
              <a:gd name="connsiteY7" fmla="*/ 1252208 h 1261819"/>
              <a:gd name="connsiteX8" fmla="*/ 15403 w 1441816"/>
              <a:gd name="connsiteY8" fmla="*/ 216805 h 1261819"/>
              <a:gd name="connsiteX9" fmla="*/ 0 w 1441816"/>
              <a:gd name="connsiteY9" fmla="*/ 115874 h 1261819"/>
              <a:gd name="connsiteX10" fmla="*/ 32057 w 1441816"/>
              <a:gd name="connsiteY10" fmla="*/ 101272 h 1261819"/>
              <a:gd name="connsiteX11" fmla="*/ 574978 w 1441816"/>
              <a:gd name="connsiteY11" fmla="*/ 47 h 126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1816" h="1261819">
                <a:moveTo>
                  <a:pt x="574978" y="47"/>
                </a:moveTo>
                <a:cubicBezTo>
                  <a:pt x="851753" y="2273"/>
                  <a:pt x="1128299" y="83691"/>
                  <a:pt x="1367714" y="244003"/>
                </a:cubicBezTo>
                <a:lnTo>
                  <a:pt x="1441816" y="299196"/>
                </a:lnTo>
                <a:lnTo>
                  <a:pt x="1417135" y="316878"/>
                </a:lnTo>
                <a:cubicBezTo>
                  <a:pt x="1379373" y="346934"/>
                  <a:pt x="1342782" y="379193"/>
                  <a:pt x="1307532" y="413659"/>
                </a:cubicBezTo>
                <a:cubicBezTo>
                  <a:pt x="1096034" y="620454"/>
                  <a:pt x="962861" y="877315"/>
                  <a:pt x="908297" y="1147562"/>
                </a:cubicBezTo>
                <a:lnTo>
                  <a:pt x="890890" y="1261819"/>
                </a:lnTo>
                <a:lnTo>
                  <a:pt x="864631" y="1252208"/>
                </a:lnTo>
                <a:cubicBezTo>
                  <a:pt x="434441" y="1070253"/>
                  <a:pt x="111201" y="684954"/>
                  <a:pt x="15403" y="216805"/>
                </a:cubicBezTo>
                <a:lnTo>
                  <a:pt x="0" y="115874"/>
                </a:lnTo>
                <a:lnTo>
                  <a:pt x="32057" y="101272"/>
                </a:lnTo>
                <a:cubicBezTo>
                  <a:pt x="205844" y="32276"/>
                  <a:pt x="390462" y="-1436"/>
                  <a:pt x="574978" y="47"/>
                </a:cubicBezTo>
                <a:close/>
              </a:path>
            </a:pathLst>
          </a:custGeom>
          <a:solidFill>
            <a:srgbClr val="1B4640">
              <a:alpha val="51000"/>
            </a:srgbClr>
          </a:solidFill>
          <a:ln w="57150">
            <a:solidFill>
              <a:srgbClr val="1B464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square">
            <a:noAutofit/>
          </a:bodyPr>
          <a:lstStyle/>
          <a:p>
            <a:pPr algn="ctr"/>
            <a:endParaRPr lang="en-US" dirty="0"/>
          </a:p>
        </p:txBody>
      </p:sp>
      <p:sp>
        <p:nvSpPr>
          <p:cNvPr id="28" name="Freeform 27">
            <a:extLst>
              <a:ext uri="{FF2B5EF4-FFF2-40B4-BE49-F238E27FC236}">
                <a16:creationId xmlns:a16="http://schemas.microsoft.com/office/drawing/2014/main" id="{D316A1C2-4E01-86B6-0949-419E951EEF60}"/>
              </a:ext>
            </a:extLst>
          </p:cNvPr>
          <p:cNvSpPr/>
          <p:nvPr/>
        </p:nvSpPr>
        <p:spPr>
          <a:xfrm>
            <a:off x="5669370" y="4192369"/>
            <a:ext cx="1132885" cy="1337109"/>
          </a:xfrm>
          <a:custGeom>
            <a:avLst/>
            <a:gdLst>
              <a:gd name="connsiteX0" fmla="*/ 1116908 w 1132885"/>
              <a:gd name="connsiteY0" fmla="*/ 0 h 1337109"/>
              <a:gd name="connsiteX1" fmla="*/ 1126680 w 1132885"/>
              <a:gd name="connsiteY1" fmla="*/ 69186 h 1337109"/>
              <a:gd name="connsiteX2" fmla="*/ 707588 w 1132885"/>
              <a:gd name="connsiteY2" fmla="*/ 1223720 h 1337109"/>
              <a:gd name="connsiteX3" fmla="*/ 597787 w 1132885"/>
              <a:gd name="connsiteY3" fmla="*/ 1321829 h 1337109"/>
              <a:gd name="connsiteX4" fmla="*/ 576729 w 1132885"/>
              <a:gd name="connsiteY4" fmla="*/ 1337109 h 1337109"/>
              <a:gd name="connsiteX5" fmla="*/ 520043 w 1132885"/>
              <a:gd name="connsiteY5" fmla="*/ 1294352 h 1337109"/>
              <a:gd name="connsiteX6" fmla="*/ 411961 w 1132885"/>
              <a:gd name="connsiteY6" fmla="*/ 1194359 h 1337109"/>
              <a:gd name="connsiteX7" fmla="*/ 7664 w 1132885"/>
              <a:gd name="connsiteY7" fmla="*/ 37435 h 1337109"/>
              <a:gd name="connsiteX8" fmla="*/ 10987 w 1132885"/>
              <a:gd name="connsiteY8" fmla="*/ 15622 h 1337109"/>
              <a:gd name="connsiteX9" fmla="*/ 116873 w 1132885"/>
              <a:gd name="connsiteY9" fmla="*/ 54377 h 1337109"/>
              <a:gd name="connsiteX10" fmla="*/ 544579 w 1132885"/>
              <a:gd name="connsiteY10" fmla="*/ 119040 h 1337109"/>
              <a:gd name="connsiteX11" fmla="*/ 1104430 w 1132885"/>
              <a:gd name="connsiteY11" fmla="*/ 6011 h 1337109"/>
              <a:gd name="connsiteX12" fmla="*/ 1116908 w 1132885"/>
              <a:gd name="connsiteY12" fmla="*/ 0 h 133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885" h="1337109">
                <a:moveTo>
                  <a:pt x="1116908" y="0"/>
                </a:moveTo>
                <a:lnTo>
                  <a:pt x="1126680" y="69186"/>
                </a:lnTo>
                <a:cubicBezTo>
                  <a:pt x="1165079" y="483141"/>
                  <a:pt x="1025262" y="909501"/>
                  <a:pt x="707588" y="1223720"/>
                </a:cubicBezTo>
                <a:cubicBezTo>
                  <a:pt x="672291" y="1258633"/>
                  <a:pt x="635634" y="1291336"/>
                  <a:pt x="597787" y="1321829"/>
                </a:cubicBezTo>
                <a:lnTo>
                  <a:pt x="576729" y="1337109"/>
                </a:lnTo>
                <a:lnTo>
                  <a:pt x="520043" y="1294352"/>
                </a:lnTo>
                <a:cubicBezTo>
                  <a:pt x="482754" y="1263189"/>
                  <a:pt x="446670" y="1229857"/>
                  <a:pt x="411961" y="1194359"/>
                </a:cubicBezTo>
                <a:cubicBezTo>
                  <a:pt x="99581" y="874876"/>
                  <a:pt x="-34865" y="447972"/>
                  <a:pt x="7664" y="37435"/>
                </a:cubicBezTo>
                <a:lnTo>
                  <a:pt x="10987" y="15622"/>
                </a:lnTo>
                <a:lnTo>
                  <a:pt x="116873" y="54377"/>
                </a:lnTo>
                <a:cubicBezTo>
                  <a:pt x="251985" y="96401"/>
                  <a:pt x="395638" y="119040"/>
                  <a:pt x="544579" y="119040"/>
                </a:cubicBezTo>
                <a:cubicBezTo>
                  <a:pt x="743167" y="119040"/>
                  <a:pt x="932355" y="78793"/>
                  <a:pt x="1104430" y="6011"/>
                </a:cubicBezTo>
                <a:lnTo>
                  <a:pt x="1116908" y="0"/>
                </a:lnTo>
                <a:close/>
              </a:path>
            </a:pathLst>
          </a:custGeom>
          <a:solidFill>
            <a:srgbClr val="655246">
              <a:alpha val="51000"/>
            </a:srgbClr>
          </a:solidFill>
          <a:ln w="57150">
            <a:solidFill>
              <a:schemeClr val="tx1">
                <a:lumMod val="75000"/>
                <a:lumOff val="2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square">
            <a:noAutofit/>
          </a:bodyPr>
          <a:lstStyle/>
          <a:p>
            <a:pPr algn="ctr"/>
            <a:endParaRPr lang="en-US" dirty="0"/>
          </a:p>
        </p:txBody>
      </p:sp>
      <p:sp>
        <p:nvSpPr>
          <p:cNvPr id="27" name="Freeform 26">
            <a:extLst>
              <a:ext uri="{FF2B5EF4-FFF2-40B4-BE49-F238E27FC236}">
                <a16:creationId xmlns:a16="http://schemas.microsoft.com/office/drawing/2014/main" id="{3FB9414C-F997-71DD-581E-4F71B3B4B2A3}"/>
              </a:ext>
            </a:extLst>
          </p:cNvPr>
          <p:cNvSpPr/>
          <p:nvPr/>
        </p:nvSpPr>
        <p:spPr>
          <a:xfrm>
            <a:off x="4775648" y="1434809"/>
            <a:ext cx="2876600" cy="1810559"/>
          </a:xfrm>
          <a:custGeom>
            <a:avLst/>
            <a:gdLst>
              <a:gd name="connsiteX0" fmla="*/ 1438300 w 2876600"/>
              <a:gd name="connsiteY0" fmla="*/ 0 h 1810559"/>
              <a:gd name="connsiteX1" fmla="*/ 2876600 w 2876600"/>
              <a:gd name="connsiteY1" fmla="*/ 1438300 h 1810559"/>
              <a:gd name="connsiteX2" fmla="*/ 2869174 w 2876600"/>
              <a:gd name="connsiteY2" fmla="*/ 1585358 h 1810559"/>
              <a:gd name="connsiteX3" fmla="*/ 2862658 w 2876600"/>
              <a:gd name="connsiteY3" fmla="*/ 1628057 h 1810559"/>
              <a:gd name="connsiteX4" fmla="*/ 2745536 w 2876600"/>
              <a:gd name="connsiteY4" fmla="*/ 1585243 h 1810559"/>
              <a:gd name="connsiteX5" fmla="*/ 1547587 w 2876600"/>
              <a:gd name="connsiteY5" fmla="*/ 1744684 h 1810559"/>
              <a:gd name="connsiteX6" fmla="*/ 1455634 w 2876600"/>
              <a:gd name="connsiteY6" fmla="*/ 1810559 h 1810559"/>
              <a:gd name="connsiteX7" fmla="*/ 1381532 w 2876600"/>
              <a:gd name="connsiteY7" fmla="*/ 1755366 h 1810559"/>
              <a:gd name="connsiteX8" fmla="*/ 45875 w 2876600"/>
              <a:gd name="connsiteY8" fmla="*/ 1612635 h 1810559"/>
              <a:gd name="connsiteX9" fmla="*/ 13818 w 2876600"/>
              <a:gd name="connsiteY9" fmla="*/ 1627237 h 1810559"/>
              <a:gd name="connsiteX10" fmla="*/ 7426 w 2876600"/>
              <a:gd name="connsiteY10" fmla="*/ 1585358 h 1810559"/>
              <a:gd name="connsiteX11" fmla="*/ 0 w 2876600"/>
              <a:gd name="connsiteY11" fmla="*/ 1438300 h 1810559"/>
              <a:gd name="connsiteX12" fmla="*/ 1438300 w 2876600"/>
              <a:gd name="connsiteY12" fmla="*/ 0 h 181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6600" h="1810559">
                <a:moveTo>
                  <a:pt x="1438300" y="0"/>
                </a:moveTo>
                <a:cubicBezTo>
                  <a:pt x="2232651" y="0"/>
                  <a:pt x="2876600" y="643949"/>
                  <a:pt x="2876600" y="1438300"/>
                </a:cubicBezTo>
                <a:cubicBezTo>
                  <a:pt x="2876600" y="1487947"/>
                  <a:pt x="2874085" y="1537006"/>
                  <a:pt x="2869174" y="1585358"/>
                </a:cubicBezTo>
                <a:lnTo>
                  <a:pt x="2862658" y="1628057"/>
                </a:lnTo>
                <a:lnTo>
                  <a:pt x="2745536" y="1585243"/>
                </a:lnTo>
                <a:cubicBezTo>
                  <a:pt x="2347589" y="1461294"/>
                  <a:pt x="1907013" y="1513832"/>
                  <a:pt x="1547587" y="1744684"/>
                </a:cubicBezTo>
                <a:lnTo>
                  <a:pt x="1455634" y="1810559"/>
                </a:lnTo>
                <a:lnTo>
                  <a:pt x="1381532" y="1755366"/>
                </a:lnTo>
                <a:cubicBezTo>
                  <a:pt x="982507" y="1488179"/>
                  <a:pt x="480341" y="1440144"/>
                  <a:pt x="45875" y="1612635"/>
                </a:cubicBezTo>
                <a:lnTo>
                  <a:pt x="13818" y="1627237"/>
                </a:lnTo>
                <a:lnTo>
                  <a:pt x="7426" y="1585358"/>
                </a:lnTo>
                <a:cubicBezTo>
                  <a:pt x="2516" y="1537006"/>
                  <a:pt x="0" y="1487947"/>
                  <a:pt x="0" y="1438300"/>
                </a:cubicBezTo>
                <a:cubicBezTo>
                  <a:pt x="0" y="643949"/>
                  <a:pt x="643949" y="0"/>
                  <a:pt x="1438300" y="0"/>
                </a:cubicBezTo>
                <a:close/>
              </a:path>
            </a:pathLst>
          </a:custGeom>
          <a:solidFill>
            <a:schemeClr val="accent6">
              <a:lumMod val="75000"/>
              <a:alpha val="51000"/>
            </a:schemeClr>
          </a:solidFill>
          <a:ln w="57150">
            <a:solidFill>
              <a:schemeClr val="tx1">
                <a:lumMod val="75000"/>
                <a:lumOff val="2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square">
            <a:noAutofit/>
          </a:bodyPr>
          <a:lstStyle/>
          <a:p>
            <a:pPr algn="ctr"/>
            <a:endParaRPr lang="en-US" sz="2800" dirty="0"/>
          </a:p>
          <a:p>
            <a:pPr algn="ctr"/>
            <a:endParaRPr lang="en-US" sz="2000" kern="1200" dirty="0">
              <a:solidFill>
                <a:schemeClr val="tx1">
                  <a:lumMod val="75000"/>
                  <a:lumOff val="25000"/>
                </a:schemeClr>
              </a:solidFill>
            </a:endParaRPr>
          </a:p>
          <a:p>
            <a:pPr algn="ctr"/>
            <a:r>
              <a:rPr lang="en-US" sz="2000" kern="1200" dirty="0">
                <a:solidFill>
                  <a:schemeClr val="tx1">
                    <a:lumMod val="75000"/>
                    <a:lumOff val="25000"/>
                  </a:schemeClr>
                </a:solidFill>
              </a:rPr>
              <a:t>SYSTEM</a:t>
            </a:r>
            <a:endParaRPr lang="en-US" sz="2400" kern="1200" dirty="0">
              <a:solidFill>
                <a:schemeClr val="tx1">
                  <a:lumMod val="75000"/>
                  <a:lumOff val="25000"/>
                </a:schemeClr>
              </a:solidFill>
            </a:endParaRPr>
          </a:p>
        </p:txBody>
      </p:sp>
      <p:sp>
        <p:nvSpPr>
          <p:cNvPr id="26" name="Freeform 25">
            <a:extLst>
              <a:ext uri="{FF2B5EF4-FFF2-40B4-BE49-F238E27FC236}">
                <a16:creationId xmlns:a16="http://schemas.microsoft.com/office/drawing/2014/main" id="{638FFB21-B27D-726D-7781-44F20C7060C2}"/>
              </a:ext>
            </a:extLst>
          </p:cNvPr>
          <p:cNvSpPr/>
          <p:nvPr/>
        </p:nvSpPr>
        <p:spPr>
          <a:xfrm>
            <a:off x="3918298" y="3062045"/>
            <a:ext cx="2327800" cy="2768246"/>
          </a:xfrm>
          <a:custGeom>
            <a:avLst/>
            <a:gdLst>
              <a:gd name="connsiteX0" fmla="*/ 871168 w 2327800"/>
              <a:gd name="connsiteY0" fmla="*/ 0 h 2768246"/>
              <a:gd name="connsiteX1" fmla="*/ 886571 w 2327800"/>
              <a:gd name="connsiteY1" fmla="*/ 100931 h 2768246"/>
              <a:gd name="connsiteX2" fmla="*/ 1735799 w 2327800"/>
              <a:gd name="connsiteY2" fmla="*/ 1136334 h 2768246"/>
              <a:gd name="connsiteX3" fmla="*/ 1762058 w 2327800"/>
              <a:gd name="connsiteY3" fmla="*/ 1145945 h 2768246"/>
              <a:gd name="connsiteX4" fmla="*/ 1758735 w 2327800"/>
              <a:gd name="connsiteY4" fmla="*/ 1167758 h 2768246"/>
              <a:gd name="connsiteX5" fmla="*/ 2163032 w 2327800"/>
              <a:gd name="connsiteY5" fmla="*/ 2324682 h 2768246"/>
              <a:gd name="connsiteX6" fmla="*/ 2271114 w 2327800"/>
              <a:gd name="connsiteY6" fmla="*/ 2424675 h 2768246"/>
              <a:gd name="connsiteX7" fmla="*/ 2327800 w 2327800"/>
              <a:gd name="connsiteY7" fmla="*/ 2467432 h 2768246"/>
              <a:gd name="connsiteX8" fmla="*/ 2231919 w 2327800"/>
              <a:gd name="connsiteY8" fmla="*/ 2537004 h 2768246"/>
              <a:gd name="connsiteX9" fmla="*/ 419403 w 2327800"/>
              <a:gd name="connsiteY9" fmla="*/ 2337644 h 2768246"/>
              <a:gd name="connsiteX10" fmla="*/ 425297 w 2327800"/>
              <a:gd name="connsiteY10" fmla="*/ 298329 h 2768246"/>
              <a:gd name="connsiteX11" fmla="*/ 775088 w 2327800"/>
              <a:gd name="connsiteY11" fmla="*/ 43763 h 2768246"/>
              <a:gd name="connsiteX12" fmla="*/ 871168 w 2327800"/>
              <a:gd name="connsiteY12" fmla="*/ 0 h 276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7800" h="2768246">
                <a:moveTo>
                  <a:pt x="871168" y="0"/>
                </a:moveTo>
                <a:lnTo>
                  <a:pt x="886571" y="100931"/>
                </a:lnTo>
                <a:cubicBezTo>
                  <a:pt x="982369" y="569080"/>
                  <a:pt x="1305609" y="954379"/>
                  <a:pt x="1735799" y="1136334"/>
                </a:cubicBezTo>
                <a:lnTo>
                  <a:pt x="1762058" y="1145945"/>
                </a:lnTo>
                <a:lnTo>
                  <a:pt x="1758735" y="1167758"/>
                </a:lnTo>
                <a:cubicBezTo>
                  <a:pt x="1716206" y="1578295"/>
                  <a:pt x="1850652" y="2005199"/>
                  <a:pt x="2163032" y="2324682"/>
                </a:cubicBezTo>
                <a:cubicBezTo>
                  <a:pt x="2197741" y="2360180"/>
                  <a:pt x="2233825" y="2393512"/>
                  <a:pt x="2271114" y="2424675"/>
                </a:cubicBezTo>
                <a:lnTo>
                  <a:pt x="2327800" y="2467432"/>
                </a:lnTo>
                <a:lnTo>
                  <a:pt x="2231919" y="2537004"/>
                </a:lnTo>
                <a:cubicBezTo>
                  <a:pt x="1671147" y="2902065"/>
                  <a:pt x="910713" y="2834355"/>
                  <a:pt x="419403" y="2337644"/>
                </a:cubicBezTo>
                <a:cubicBezTo>
                  <a:pt x="-142095" y="1769974"/>
                  <a:pt x="-139456" y="856942"/>
                  <a:pt x="425297" y="298329"/>
                </a:cubicBezTo>
                <a:cubicBezTo>
                  <a:pt x="531188" y="193589"/>
                  <a:pt x="649322" y="108746"/>
                  <a:pt x="775088" y="43763"/>
                </a:cubicBezTo>
                <a:lnTo>
                  <a:pt x="871168" y="0"/>
                </a:lnTo>
                <a:close/>
              </a:path>
            </a:pathLst>
          </a:custGeom>
          <a:solidFill>
            <a:srgbClr val="00365F">
              <a:alpha val="51000"/>
            </a:srgbClr>
          </a:solidFill>
          <a:ln w="57150">
            <a:solidFill>
              <a:schemeClr val="tx1">
                <a:lumMod val="75000"/>
                <a:lumOff val="2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square">
            <a:noAutofit/>
          </a:bodyPr>
          <a:lstStyle/>
          <a:p>
            <a:pPr algn="ctr"/>
            <a:endParaRPr lang="en-US" dirty="0"/>
          </a:p>
          <a:p>
            <a:pPr algn="ctr"/>
            <a:endParaRPr lang="en-US" sz="2000" kern="1200" dirty="0">
              <a:solidFill>
                <a:schemeClr val="tx1">
                  <a:lumMod val="75000"/>
                  <a:lumOff val="25000"/>
                </a:schemeClr>
              </a:solidFill>
            </a:endParaRPr>
          </a:p>
          <a:p>
            <a:pPr algn="ctr"/>
            <a:endParaRPr lang="en-US" sz="2000" dirty="0">
              <a:solidFill>
                <a:schemeClr val="tx1">
                  <a:lumMod val="75000"/>
                  <a:lumOff val="25000"/>
                </a:schemeClr>
              </a:solidFill>
            </a:endParaRPr>
          </a:p>
          <a:p>
            <a:pPr algn="ctr"/>
            <a:endParaRPr lang="en-US" sz="2000" kern="1200" dirty="0">
              <a:solidFill>
                <a:schemeClr val="tx1">
                  <a:lumMod val="75000"/>
                  <a:lumOff val="25000"/>
                </a:schemeClr>
              </a:solidFill>
            </a:endParaRPr>
          </a:p>
          <a:p>
            <a:r>
              <a:rPr lang="en-US" sz="2000" dirty="0">
                <a:solidFill>
                  <a:schemeClr val="tx1">
                    <a:lumMod val="75000"/>
                    <a:lumOff val="25000"/>
                  </a:schemeClr>
                </a:solidFill>
              </a:rPr>
              <a:t>    </a:t>
            </a:r>
            <a:r>
              <a:rPr lang="en-US" sz="2000" kern="1200" dirty="0">
                <a:solidFill>
                  <a:srgbClr val="00365F"/>
                </a:solidFill>
              </a:rPr>
              <a:t>TURN-KEY</a:t>
            </a:r>
          </a:p>
          <a:p>
            <a:r>
              <a:rPr lang="en-US" sz="2000" dirty="0">
                <a:solidFill>
                  <a:srgbClr val="00365F"/>
                </a:solidFill>
              </a:rPr>
              <a:t>  MARKETING</a:t>
            </a:r>
            <a:endParaRPr lang="en-US" sz="2400" kern="1200" dirty="0">
              <a:solidFill>
                <a:srgbClr val="00365F"/>
              </a:solidFill>
            </a:endParaRPr>
          </a:p>
        </p:txBody>
      </p:sp>
      <p:sp>
        <p:nvSpPr>
          <p:cNvPr id="24" name="Freeform 23">
            <a:extLst>
              <a:ext uri="{FF2B5EF4-FFF2-40B4-BE49-F238E27FC236}">
                <a16:creationId xmlns:a16="http://schemas.microsoft.com/office/drawing/2014/main" id="{6A3911F8-2340-9469-76F3-8105C0306D3E}"/>
              </a:ext>
            </a:extLst>
          </p:cNvPr>
          <p:cNvSpPr/>
          <p:nvPr/>
        </p:nvSpPr>
        <p:spPr>
          <a:xfrm>
            <a:off x="5680357" y="3245368"/>
            <a:ext cx="1105921" cy="1066041"/>
          </a:xfrm>
          <a:custGeom>
            <a:avLst/>
            <a:gdLst>
              <a:gd name="connsiteX0" fmla="*/ 550926 w 1105921"/>
              <a:gd name="connsiteY0" fmla="*/ 0 h 1066041"/>
              <a:gd name="connsiteX1" fmla="*/ 593267 w 1105921"/>
              <a:gd name="connsiteY1" fmla="*/ 31537 h 1066041"/>
              <a:gd name="connsiteX2" fmla="*/ 702496 w 1105921"/>
              <a:gd name="connsiteY2" fmla="*/ 131407 h 1066041"/>
              <a:gd name="connsiteX3" fmla="*/ 1096292 w 1105921"/>
              <a:gd name="connsiteY3" fmla="*/ 878833 h 1066041"/>
              <a:gd name="connsiteX4" fmla="*/ 1105921 w 1105921"/>
              <a:gd name="connsiteY4" fmla="*/ 947001 h 1066041"/>
              <a:gd name="connsiteX5" fmla="*/ 1093443 w 1105921"/>
              <a:gd name="connsiteY5" fmla="*/ 953012 h 1066041"/>
              <a:gd name="connsiteX6" fmla="*/ 533592 w 1105921"/>
              <a:gd name="connsiteY6" fmla="*/ 1066041 h 1066041"/>
              <a:gd name="connsiteX7" fmla="*/ 105886 w 1105921"/>
              <a:gd name="connsiteY7" fmla="*/ 1001378 h 1066041"/>
              <a:gd name="connsiteX8" fmla="*/ 0 w 1105921"/>
              <a:gd name="connsiteY8" fmla="*/ 962623 h 1066041"/>
              <a:gd name="connsiteX9" fmla="*/ 17407 w 1105921"/>
              <a:gd name="connsiteY9" fmla="*/ 848366 h 1066041"/>
              <a:gd name="connsiteX10" fmla="*/ 416642 w 1105921"/>
              <a:gd name="connsiteY10" fmla="*/ 114463 h 1066041"/>
              <a:gd name="connsiteX11" fmla="*/ 526245 w 1105921"/>
              <a:gd name="connsiteY11" fmla="*/ 17682 h 1066041"/>
              <a:gd name="connsiteX12" fmla="*/ 550926 w 1105921"/>
              <a:gd name="connsiteY12" fmla="*/ 0 h 106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5921" h="1066041">
                <a:moveTo>
                  <a:pt x="550926" y="0"/>
                </a:moveTo>
                <a:lnTo>
                  <a:pt x="593267" y="31537"/>
                </a:lnTo>
                <a:cubicBezTo>
                  <a:pt x="630936" y="62637"/>
                  <a:pt x="667403" y="95928"/>
                  <a:pt x="702496" y="131407"/>
                </a:cubicBezTo>
                <a:cubicBezTo>
                  <a:pt x="913058" y="344283"/>
                  <a:pt x="1044288" y="605726"/>
                  <a:pt x="1096292" y="878833"/>
                </a:cubicBezTo>
                <a:lnTo>
                  <a:pt x="1105921" y="947001"/>
                </a:lnTo>
                <a:lnTo>
                  <a:pt x="1093443" y="953012"/>
                </a:lnTo>
                <a:cubicBezTo>
                  <a:pt x="921368" y="1025794"/>
                  <a:pt x="732180" y="1066041"/>
                  <a:pt x="533592" y="1066041"/>
                </a:cubicBezTo>
                <a:cubicBezTo>
                  <a:pt x="384651" y="1066041"/>
                  <a:pt x="240998" y="1043402"/>
                  <a:pt x="105886" y="1001378"/>
                </a:cubicBezTo>
                <a:lnTo>
                  <a:pt x="0" y="962623"/>
                </a:lnTo>
                <a:lnTo>
                  <a:pt x="17407" y="848366"/>
                </a:lnTo>
                <a:cubicBezTo>
                  <a:pt x="71971" y="578119"/>
                  <a:pt x="205144" y="321258"/>
                  <a:pt x="416642" y="114463"/>
                </a:cubicBezTo>
                <a:cubicBezTo>
                  <a:pt x="451892" y="79997"/>
                  <a:pt x="488483" y="47738"/>
                  <a:pt x="526245" y="17682"/>
                </a:cubicBezTo>
                <a:lnTo>
                  <a:pt x="550926" y="0"/>
                </a:lnTo>
                <a:close/>
              </a:path>
            </a:pathLst>
          </a:custGeom>
          <a:solidFill>
            <a:schemeClr val="tx1">
              <a:lumMod val="75000"/>
              <a:lumOff val="25000"/>
            </a:schemeClr>
          </a:solidFill>
          <a:ln w="57150">
            <a:solidFill>
              <a:schemeClr val="tx1">
                <a:lumMod val="75000"/>
                <a:lumOff val="2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square">
            <a:noAutofit/>
          </a:bodyPr>
          <a:lstStyle/>
          <a:p>
            <a:pPr algn="ctr"/>
            <a:endParaRPr lang="en-US" sz="1400" dirty="0"/>
          </a:p>
          <a:p>
            <a:pPr algn="ctr"/>
            <a:endParaRPr lang="en-US" sz="1600" b="1" kern="1200" dirty="0">
              <a:solidFill>
                <a:schemeClr val="bg1"/>
              </a:solidFill>
            </a:endParaRPr>
          </a:p>
          <a:p>
            <a:pPr algn="ctr"/>
            <a:r>
              <a:rPr lang="en-US" sz="2000" b="1" kern="1200" dirty="0">
                <a:solidFill>
                  <a:schemeClr val="bg1"/>
                </a:solidFill>
              </a:rPr>
              <a:t>LARC</a:t>
            </a:r>
            <a:endParaRPr lang="en-US" sz="2400" b="1" kern="1200" dirty="0">
              <a:solidFill>
                <a:schemeClr val="bg1"/>
              </a:solidFill>
            </a:endParaRPr>
          </a:p>
        </p:txBody>
      </p:sp>
    </p:spTree>
    <p:extLst>
      <p:ext uri="{BB962C8B-B14F-4D97-AF65-F5344CB8AC3E}">
        <p14:creationId xmlns:p14="http://schemas.microsoft.com/office/powerpoint/2010/main" val="66380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AE2DA-B22E-5E96-44AE-09D467CD532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FC44D77-603E-40E1-456E-42392B70FDF0}"/>
              </a:ext>
            </a:extLst>
          </p:cNvPr>
          <p:cNvSpPr/>
          <p:nvPr/>
        </p:nvSpPr>
        <p:spPr>
          <a:xfrm>
            <a:off x="7006253" y="577575"/>
            <a:ext cx="4347322"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1322D2-DBCB-8E31-27DD-06F716376BA2}"/>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6D4E3A-F96E-E0AF-DAEF-349E28D5507C}"/>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omputer&#10;&#10;AI-generated content may be incorrect.">
            <a:extLst>
              <a:ext uri="{FF2B5EF4-FFF2-40B4-BE49-F238E27FC236}">
                <a16:creationId xmlns:a16="http://schemas.microsoft.com/office/drawing/2014/main" id="{9A792553-7303-7AF7-BF8F-68FC99B45BB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19275" y="588690"/>
            <a:ext cx="11554508" cy="5382447"/>
          </a:xfrm>
          <a:prstGeom prst="rect">
            <a:avLst/>
          </a:prstGeom>
        </p:spPr>
      </p:pic>
      <p:sp>
        <p:nvSpPr>
          <p:cNvPr id="17" name="Rectangle 16">
            <a:extLst>
              <a:ext uri="{FF2B5EF4-FFF2-40B4-BE49-F238E27FC236}">
                <a16:creationId xmlns:a16="http://schemas.microsoft.com/office/drawing/2014/main" id="{DC88F1FB-3B2E-30FF-8731-C6403BE8F081}"/>
              </a:ext>
            </a:extLst>
          </p:cNvPr>
          <p:cNvSpPr/>
          <p:nvPr/>
        </p:nvSpPr>
        <p:spPr>
          <a:xfrm>
            <a:off x="7006782" y="589926"/>
            <a:ext cx="4347322"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a:extLst>
              <a:ext uri="{FF2B5EF4-FFF2-40B4-BE49-F238E27FC236}">
                <a16:creationId xmlns:a16="http://schemas.microsoft.com/office/drawing/2014/main" id="{6823AF23-EE4D-7024-1DF6-6E9D672EE760}"/>
              </a:ext>
            </a:extLst>
          </p:cNvPr>
          <p:cNvSpPr txBox="1">
            <a:spLocks/>
          </p:cNvSpPr>
          <p:nvPr/>
        </p:nvSpPr>
        <p:spPr>
          <a:xfrm>
            <a:off x="345440" y="694557"/>
            <a:ext cx="11501120" cy="590931"/>
          </a:xfrm>
          <a:prstGeom prst="rect">
            <a:avLst/>
          </a:prstGeom>
        </p:spPr>
        <p:txBody>
          <a:bodyPr vert="horz" lIns="91440" tIns="45720" rIns="91440" bIns="45720" rtlCol="0" anchor="t">
            <a:spAutoFit/>
          </a:bodyPr>
          <a:lstStyle>
            <a:lvl1pPr marL="0" indent="0" algn="ctr" defTabSz="914400" rtl="0" eaLnBrk="1" latinLnBrk="0" hangingPunct="1">
              <a:lnSpc>
                <a:spcPct val="90000"/>
              </a:lnSpc>
              <a:spcBef>
                <a:spcPts val="1000"/>
              </a:spcBef>
              <a:buClr>
                <a:schemeClr val="tx2"/>
              </a:buClr>
              <a:buSzTx/>
              <a:buFontTx/>
              <a:buNone/>
              <a:defRPr sz="4000" b="1" kern="1200">
                <a:solidFill>
                  <a:schemeClr val="tx2"/>
                </a:solidFill>
                <a:latin typeface="+mj-lt"/>
                <a:ea typeface="Roboto"/>
                <a:cs typeface="Roboto"/>
                <a:sym typeface="Roboto"/>
              </a:defRPr>
            </a:lvl1pPr>
            <a:lvl2pPr marL="4572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2pPr>
            <a:lvl3pPr marL="9144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3pPr>
            <a:lvl4pPr marL="13716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4pPr>
            <a:lvl5pPr marL="18288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00365F"/>
                </a:solidFill>
              </a:rPr>
              <a:t>Life &amp; Annuity Resource Center (LARC)</a:t>
            </a:r>
          </a:p>
        </p:txBody>
      </p:sp>
    </p:spTree>
    <p:extLst>
      <p:ext uri="{BB962C8B-B14F-4D97-AF65-F5344CB8AC3E}">
        <p14:creationId xmlns:p14="http://schemas.microsoft.com/office/powerpoint/2010/main" val="1581113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D5D27-7C57-6E52-102F-E986174ADA4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01E1D20-EBFA-8020-1667-02D46508B572}"/>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AI-generated content may be incorrect.">
            <a:extLst>
              <a:ext uri="{FF2B5EF4-FFF2-40B4-BE49-F238E27FC236}">
                <a16:creationId xmlns:a16="http://schemas.microsoft.com/office/drawing/2014/main" id="{9FF02066-26C6-D3C3-F489-5E4EE7B1CAB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19275" y="588690"/>
            <a:ext cx="11554508" cy="5382447"/>
          </a:xfrm>
          <a:prstGeom prst="rect">
            <a:avLst/>
          </a:prstGeom>
        </p:spPr>
      </p:pic>
      <p:sp>
        <p:nvSpPr>
          <p:cNvPr id="11" name="Rectangle 10">
            <a:extLst>
              <a:ext uri="{FF2B5EF4-FFF2-40B4-BE49-F238E27FC236}">
                <a16:creationId xmlns:a16="http://schemas.microsoft.com/office/drawing/2014/main" id="{87522135-BD22-2F06-CA57-55E5B84E8AFB}"/>
              </a:ext>
            </a:extLst>
          </p:cNvPr>
          <p:cNvSpPr/>
          <p:nvPr/>
        </p:nvSpPr>
        <p:spPr>
          <a:xfrm>
            <a:off x="7006782" y="589926"/>
            <a:ext cx="4347322"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
            <a:extLst>
              <a:ext uri="{FF2B5EF4-FFF2-40B4-BE49-F238E27FC236}">
                <a16:creationId xmlns:a16="http://schemas.microsoft.com/office/drawing/2014/main" id="{2D44D8AD-2A13-C047-36DA-321B8FF82EF7}"/>
              </a:ext>
            </a:extLst>
          </p:cNvPr>
          <p:cNvSpPr txBox="1">
            <a:spLocks/>
          </p:cNvSpPr>
          <p:nvPr/>
        </p:nvSpPr>
        <p:spPr>
          <a:xfrm>
            <a:off x="345440" y="694557"/>
            <a:ext cx="11501120" cy="590931"/>
          </a:xfrm>
          <a:prstGeom prst="rect">
            <a:avLst/>
          </a:prstGeom>
        </p:spPr>
        <p:txBody>
          <a:bodyPr vert="horz" lIns="91440" tIns="45720" rIns="91440" bIns="45720" rtlCol="0" anchor="t">
            <a:spAutoFit/>
          </a:bodyPr>
          <a:lstStyle>
            <a:lvl1pPr marL="0" indent="0" algn="ctr" defTabSz="914400" rtl="0" eaLnBrk="1" latinLnBrk="0" hangingPunct="1">
              <a:lnSpc>
                <a:spcPct val="90000"/>
              </a:lnSpc>
              <a:spcBef>
                <a:spcPts val="1000"/>
              </a:spcBef>
              <a:buClr>
                <a:schemeClr val="tx2"/>
              </a:buClr>
              <a:buSzTx/>
              <a:buFontTx/>
              <a:buNone/>
              <a:defRPr sz="4000" b="1" kern="1200">
                <a:solidFill>
                  <a:schemeClr val="tx2"/>
                </a:solidFill>
                <a:latin typeface="+mj-lt"/>
                <a:ea typeface="Roboto"/>
                <a:cs typeface="Roboto"/>
                <a:sym typeface="Roboto"/>
              </a:defRPr>
            </a:lvl1pPr>
            <a:lvl2pPr marL="4572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2pPr>
            <a:lvl3pPr marL="9144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3pPr>
            <a:lvl4pPr marL="13716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4pPr>
            <a:lvl5pPr marL="18288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00365F"/>
                </a:solidFill>
              </a:rPr>
              <a:t>Life &amp; Annuity Resource Center (LARC)</a:t>
            </a:r>
          </a:p>
        </p:txBody>
      </p:sp>
      <p:sp>
        <p:nvSpPr>
          <p:cNvPr id="7" name="Rectangle: Rounded Corners 15">
            <a:extLst>
              <a:ext uri="{FF2B5EF4-FFF2-40B4-BE49-F238E27FC236}">
                <a16:creationId xmlns:a16="http://schemas.microsoft.com/office/drawing/2014/main" id="{AA747E54-06B0-635F-22ED-2CE1805ED062}"/>
              </a:ext>
            </a:extLst>
          </p:cNvPr>
          <p:cNvSpPr/>
          <p:nvPr/>
        </p:nvSpPr>
        <p:spPr>
          <a:xfrm>
            <a:off x="809650" y="1394413"/>
            <a:ext cx="5201315" cy="1403230"/>
          </a:xfrm>
          <a:prstGeom prst="roundRect">
            <a:avLst>
              <a:gd name="adj" fmla="val 7467"/>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9122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2702C-D7FD-2CD7-1E32-39406570D56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6C87876-7239-636A-F8D3-8F8B2195097C}"/>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8FA906-BA06-5CD8-8D98-14FB14048F53}"/>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omputer&#10;&#10;AI-generated content may be incorrect.">
            <a:extLst>
              <a:ext uri="{FF2B5EF4-FFF2-40B4-BE49-F238E27FC236}">
                <a16:creationId xmlns:a16="http://schemas.microsoft.com/office/drawing/2014/main" id="{D4F2FA4F-0DC2-402E-B7C0-87582ECB23F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19275" y="588690"/>
            <a:ext cx="11554508" cy="5382447"/>
          </a:xfrm>
          <a:prstGeom prst="rect">
            <a:avLst/>
          </a:prstGeom>
        </p:spPr>
      </p:pic>
      <p:sp>
        <p:nvSpPr>
          <p:cNvPr id="17" name="Rectangle 16">
            <a:extLst>
              <a:ext uri="{FF2B5EF4-FFF2-40B4-BE49-F238E27FC236}">
                <a16:creationId xmlns:a16="http://schemas.microsoft.com/office/drawing/2014/main" id="{6AAB6ED2-E526-F153-6730-08AE0D67462C}"/>
              </a:ext>
            </a:extLst>
          </p:cNvPr>
          <p:cNvSpPr/>
          <p:nvPr/>
        </p:nvSpPr>
        <p:spPr>
          <a:xfrm>
            <a:off x="7006782" y="589926"/>
            <a:ext cx="4347322"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a:extLst>
              <a:ext uri="{FF2B5EF4-FFF2-40B4-BE49-F238E27FC236}">
                <a16:creationId xmlns:a16="http://schemas.microsoft.com/office/drawing/2014/main" id="{A7FDA54B-C908-C827-FF4F-6ED16980EF90}"/>
              </a:ext>
            </a:extLst>
          </p:cNvPr>
          <p:cNvSpPr txBox="1">
            <a:spLocks/>
          </p:cNvSpPr>
          <p:nvPr/>
        </p:nvSpPr>
        <p:spPr>
          <a:xfrm>
            <a:off x="345440" y="694557"/>
            <a:ext cx="11501120" cy="590931"/>
          </a:xfrm>
          <a:prstGeom prst="rect">
            <a:avLst/>
          </a:prstGeom>
        </p:spPr>
        <p:txBody>
          <a:bodyPr vert="horz" lIns="91440" tIns="45720" rIns="91440" bIns="45720" rtlCol="0" anchor="t">
            <a:spAutoFit/>
          </a:bodyPr>
          <a:lstStyle>
            <a:lvl1pPr marL="0" indent="0" algn="ctr" defTabSz="914400" rtl="0" eaLnBrk="1" latinLnBrk="0" hangingPunct="1">
              <a:lnSpc>
                <a:spcPct val="90000"/>
              </a:lnSpc>
              <a:spcBef>
                <a:spcPts val="1000"/>
              </a:spcBef>
              <a:buClr>
                <a:schemeClr val="tx2"/>
              </a:buClr>
              <a:buSzTx/>
              <a:buFontTx/>
              <a:buNone/>
              <a:defRPr sz="4000" b="1" kern="1200">
                <a:solidFill>
                  <a:schemeClr val="tx2"/>
                </a:solidFill>
                <a:latin typeface="+mj-lt"/>
                <a:ea typeface="Roboto"/>
                <a:cs typeface="Roboto"/>
                <a:sym typeface="Roboto"/>
              </a:defRPr>
            </a:lvl1pPr>
            <a:lvl2pPr marL="4572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2pPr>
            <a:lvl3pPr marL="9144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3pPr>
            <a:lvl4pPr marL="13716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4pPr>
            <a:lvl5pPr marL="18288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00365F"/>
                </a:solidFill>
              </a:rPr>
              <a:t>Life &amp; Annuity Resource Center (LARC)</a:t>
            </a:r>
          </a:p>
        </p:txBody>
      </p:sp>
      <p:sp>
        <p:nvSpPr>
          <p:cNvPr id="19" name="Rectangle: Rounded Corners 15">
            <a:extLst>
              <a:ext uri="{FF2B5EF4-FFF2-40B4-BE49-F238E27FC236}">
                <a16:creationId xmlns:a16="http://schemas.microsoft.com/office/drawing/2014/main" id="{18103694-B4A1-BCC1-20A7-C41D8A550810}"/>
              </a:ext>
            </a:extLst>
          </p:cNvPr>
          <p:cNvSpPr/>
          <p:nvPr/>
        </p:nvSpPr>
        <p:spPr>
          <a:xfrm>
            <a:off x="6195821" y="1390119"/>
            <a:ext cx="5201315" cy="1403230"/>
          </a:xfrm>
          <a:prstGeom prst="roundRect">
            <a:avLst>
              <a:gd name="adj" fmla="val 7467"/>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8114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C6487-DD49-5FAA-B691-AB61150479E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5F86C6-2AFE-B8C7-0A0C-77B6895E41FD}"/>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48472E-42DE-4981-08A6-83F1FF6DD046}"/>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AI-generated content may be incorrect.">
            <a:extLst>
              <a:ext uri="{FF2B5EF4-FFF2-40B4-BE49-F238E27FC236}">
                <a16:creationId xmlns:a16="http://schemas.microsoft.com/office/drawing/2014/main" id="{91439869-2882-FC4A-4BB7-146F7C19441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19275" y="588690"/>
            <a:ext cx="11554508" cy="5382447"/>
          </a:xfrm>
          <a:prstGeom prst="rect">
            <a:avLst/>
          </a:prstGeom>
        </p:spPr>
      </p:pic>
      <p:sp>
        <p:nvSpPr>
          <p:cNvPr id="10" name="Rectangle 9">
            <a:extLst>
              <a:ext uri="{FF2B5EF4-FFF2-40B4-BE49-F238E27FC236}">
                <a16:creationId xmlns:a16="http://schemas.microsoft.com/office/drawing/2014/main" id="{C25E0B47-0731-B724-03CD-0233D3FFE1F9}"/>
              </a:ext>
            </a:extLst>
          </p:cNvPr>
          <p:cNvSpPr/>
          <p:nvPr/>
        </p:nvSpPr>
        <p:spPr>
          <a:xfrm>
            <a:off x="7006782" y="589926"/>
            <a:ext cx="4347322"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
            <a:extLst>
              <a:ext uri="{FF2B5EF4-FFF2-40B4-BE49-F238E27FC236}">
                <a16:creationId xmlns:a16="http://schemas.microsoft.com/office/drawing/2014/main" id="{730D7FE2-6580-4BE7-74EE-5B3F4DA1B330}"/>
              </a:ext>
            </a:extLst>
          </p:cNvPr>
          <p:cNvSpPr txBox="1">
            <a:spLocks/>
          </p:cNvSpPr>
          <p:nvPr/>
        </p:nvSpPr>
        <p:spPr>
          <a:xfrm>
            <a:off x="345440" y="694557"/>
            <a:ext cx="11501120" cy="590931"/>
          </a:xfrm>
          <a:prstGeom prst="rect">
            <a:avLst/>
          </a:prstGeom>
        </p:spPr>
        <p:txBody>
          <a:bodyPr vert="horz" lIns="91440" tIns="45720" rIns="91440" bIns="45720" rtlCol="0" anchor="t">
            <a:spAutoFit/>
          </a:bodyPr>
          <a:lstStyle>
            <a:lvl1pPr marL="0" indent="0" algn="ctr" defTabSz="914400" rtl="0" eaLnBrk="1" latinLnBrk="0" hangingPunct="1">
              <a:lnSpc>
                <a:spcPct val="90000"/>
              </a:lnSpc>
              <a:spcBef>
                <a:spcPts val="1000"/>
              </a:spcBef>
              <a:buClr>
                <a:schemeClr val="tx2"/>
              </a:buClr>
              <a:buSzTx/>
              <a:buFontTx/>
              <a:buNone/>
              <a:defRPr sz="4000" b="1" kern="1200">
                <a:solidFill>
                  <a:schemeClr val="tx2"/>
                </a:solidFill>
                <a:latin typeface="+mj-lt"/>
                <a:ea typeface="Roboto"/>
                <a:cs typeface="Roboto"/>
                <a:sym typeface="Roboto"/>
              </a:defRPr>
            </a:lvl1pPr>
            <a:lvl2pPr marL="4572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2pPr>
            <a:lvl3pPr marL="9144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3pPr>
            <a:lvl4pPr marL="13716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4pPr>
            <a:lvl5pPr marL="18288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00365F"/>
                </a:solidFill>
              </a:rPr>
              <a:t>Life &amp; Annuity Resource Center (LARC)</a:t>
            </a:r>
          </a:p>
        </p:txBody>
      </p:sp>
      <p:sp>
        <p:nvSpPr>
          <p:cNvPr id="12" name="Rectangle: Rounded Corners 15">
            <a:extLst>
              <a:ext uri="{FF2B5EF4-FFF2-40B4-BE49-F238E27FC236}">
                <a16:creationId xmlns:a16="http://schemas.microsoft.com/office/drawing/2014/main" id="{530F535E-2DC2-7997-568D-BED6009BA677}"/>
              </a:ext>
            </a:extLst>
          </p:cNvPr>
          <p:cNvSpPr/>
          <p:nvPr/>
        </p:nvSpPr>
        <p:spPr>
          <a:xfrm>
            <a:off x="809650" y="2926697"/>
            <a:ext cx="5201315" cy="1403230"/>
          </a:xfrm>
          <a:prstGeom prst="roundRect">
            <a:avLst>
              <a:gd name="adj" fmla="val 7467"/>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9429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7BCDE-52FF-EA4F-781A-244E450B8C1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FB4B49B-3774-C49D-03E3-30DF8A01A3D4}"/>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ADE7CA-CA35-3FE8-6DB9-D4AC8E7E15C7}"/>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10;&#10;AI-generated content may be incorrect.">
            <a:extLst>
              <a:ext uri="{FF2B5EF4-FFF2-40B4-BE49-F238E27FC236}">
                <a16:creationId xmlns:a16="http://schemas.microsoft.com/office/drawing/2014/main" id="{A5718A29-7F1A-17E0-04D8-95F3C02C4DC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19275" y="588690"/>
            <a:ext cx="11554508" cy="5382447"/>
          </a:xfrm>
          <a:prstGeom prst="rect">
            <a:avLst/>
          </a:prstGeom>
        </p:spPr>
      </p:pic>
      <p:sp>
        <p:nvSpPr>
          <p:cNvPr id="11" name="Rectangle 10">
            <a:extLst>
              <a:ext uri="{FF2B5EF4-FFF2-40B4-BE49-F238E27FC236}">
                <a16:creationId xmlns:a16="http://schemas.microsoft.com/office/drawing/2014/main" id="{DFF7AA2D-479E-4933-90C5-4188EA2C0536}"/>
              </a:ext>
            </a:extLst>
          </p:cNvPr>
          <p:cNvSpPr/>
          <p:nvPr/>
        </p:nvSpPr>
        <p:spPr>
          <a:xfrm>
            <a:off x="7006782" y="589926"/>
            <a:ext cx="4347322"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
            <a:extLst>
              <a:ext uri="{FF2B5EF4-FFF2-40B4-BE49-F238E27FC236}">
                <a16:creationId xmlns:a16="http://schemas.microsoft.com/office/drawing/2014/main" id="{4EBA869A-69EE-39B1-AC47-52144916A484}"/>
              </a:ext>
            </a:extLst>
          </p:cNvPr>
          <p:cNvSpPr txBox="1">
            <a:spLocks/>
          </p:cNvSpPr>
          <p:nvPr/>
        </p:nvSpPr>
        <p:spPr>
          <a:xfrm>
            <a:off x="345440" y="694557"/>
            <a:ext cx="11501120" cy="590931"/>
          </a:xfrm>
          <a:prstGeom prst="rect">
            <a:avLst/>
          </a:prstGeom>
        </p:spPr>
        <p:txBody>
          <a:bodyPr vert="horz" lIns="91440" tIns="45720" rIns="91440" bIns="45720" rtlCol="0" anchor="t">
            <a:spAutoFit/>
          </a:bodyPr>
          <a:lstStyle>
            <a:lvl1pPr marL="0" indent="0" algn="ctr" defTabSz="914400" rtl="0" eaLnBrk="1" latinLnBrk="0" hangingPunct="1">
              <a:lnSpc>
                <a:spcPct val="90000"/>
              </a:lnSpc>
              <a:spcBef>
                <a:spcPts val="1000"/>
              </a:spcBef>
              <a:buClr>
                <a:schemeClr val="tx2"/>
              </a:buClr>
              <a:buSzTx/>
              <a:buFontTx/>
              <a:buNone/>
              <a:defRPr sz="4000" b="1" kern="1200">
                <a:solidFill>
                  <a:schemeClr val="tx2"/>
                </a:solidFill>
                <a:latin typeface="+mj-lt"/>
                <a:ea typeface="Roboto"/>
                <a:cs typeface="Roboto"/>
                <a:sym typeface="Roboto"/>
              </a:defRPr>
            </a:lvl1pPr>
            <a:lvl2pPr marL="4572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2pPr>
            <a:lvl3pPr marL="9144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3pPr>
            <a:lvl4pPr marL="13716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4pPr>
            <a:lvl5pPr marL="18288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00365F"/>
                </a:solidFill>
              </a:rPr>
              <a:t>Life &amp; Annuity Resource Center (LARC)</a:t>
            </a:r>
          </a:p>
        </p:txBody>
      </p:sp>
      <p:sp>
        <p:nvSpPr>
          <p:cNvPr id="13" name="Rectangle: Rounded Corners 15">
            <a:extLst>
              <a:ext uri="{FF2B5EF4-FFF2-40B4-BE49-F238E27FC236}">
                <a16:creationId xmlns:a16="http://schemas.microsoft.com/office/drawing/2014/main" id="{5134AFF7-8D01-23ED-2114-3D2367F292AE}"/>
              </a:ext>
            </a:extLst>
          </p:cNvPr>
          <p:cNvSpPr/>
          <p:nvPr/>
        </p:nvSpPr>
        <p:spPr>
          <a:xfrm>
            <a:off x="6195821" y="2926697"/>
            <a:ext cx="5201315" cy="1403230"/>
          </a:xfrm>
          <a:prstGeom prst="roundRect">
            <a:avLst>
              <a:gd name="adj" fmla="val 7467"/>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8437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89FA7-A75F-EBEA-1CA7-89D1DC5C2FD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E22B418-1593-2A5C-7324-A923615268FC}"/>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EF31395-A10F-03E3-0EF2-67B804E89F4B}"/>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EA4F93-AF66-6F35-6C10-D25600A60289}"/>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computer&#10;&#10;AI-generated content may be incorrect.">
            <a:extLst>
              <a:ext uri="{FF2B5EF4-FFF2-40B4-BE49-F238E27FC236}">
                <a16:creationId xmlns:a16="http://schemas.microsoft.com/office/drawing/2014/main" id="{4888D7BE-422D-A620-81B2-F7DE1523783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19275" y="588690"/>
            <a:ext cx="11554508" cy="5382447"/>
          </a:xfrm>
          <a:prstGeom prst="rect">
            <a:avLst/>
          </a:prstGeom>
        </p:spPr>
      </p:pic>
      <p:sp>
        <p:nvSpPr>
          <p:cNvPr id="12" name="Rectangle 11">
            <a:extLst>
              <a:ext uri="{FF2B5EF4-FFF2-40B4-BE49-F238E27FC236}">
                <a16:creationId xmlns:a16="http://schemas.microsoft.com/office/drawing/2014/main" id="{0219601D-A636-514B-7516-9CE9130B936F}"/>
              </a:ext>
            </a:extLst>
          </p:cNvPr>
          <p:cNvSpPr/>
          <p:nvPr/>
        </p:nvSpPr>
        <p:spPr>
          <a:xfrm>
            <a:off x="7006782" y="589926"/>
            <a:ext cx="4347322"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
            <a:extLst>
              <a:ext uri="{FF2B5EF4-FFF2-40B4-BE49-F238E27FC236}">
                <a16:creationId xmlns:a16="http://schemas.microsoft.com/office/drawing/2014/main" id="{42209A10-2EED-6CFA-2BB0-0A179AD45645}"/>
              </a:ext>
            </a:extLst>
          </p:cNvPr>
          <p:cNvSpPr txBox="1">
            <a:spLocks/>
          </p:cNvSpPr>
          <p:nvPr/>
        </p:nvSpPr>
        <p:spPr>
          <a:xfrm>
            <a:off x="345440" y="694557"/>
            <a:ext cx="11501120" cy="590931"/>
          </a:xfrm>
          <a:prstGeom prst="rect">
            <a:avLst/>
          </a:prstGeom>
        </p:spPr>
        <p:txBody>
          <a:bodyPr vert="horz" lIns="91440" tIns="45720" rIns="91440" bIns="45720" rtlCol="0" anchor="t">
            <a:spAutoFit/>
          </a:bodyPr>
          <a:lstStyle>
            <a:lvl1pPr marL="0" indent="0" algn="ctr" defTabSz="914400" rtl="0" eaLnBrk="1" latinLnBrk="0" hangingPunct="1">
              <a:lnSpc>
                <a:spcPct val="90000"/>
              </a:lnSpc>
              <a:spcBef>
                <a:spcPts val="1000"/>
              </a:spcBef>
              <a:buClr>
                <a:schemeClr val="tx2"/>
              </a:buClr>
              <a:buSzTx/>
              <a:buFontTx/>
              <a:buNone/>
              <a:defRPr sz="4000" b="1" kern="1200">
                <a:solidFill>
                  <a:schemeClr val="tx2"/>
                </a:solidFill>
                <a:latin typeface="+mj-lt"/>
                <a:ea typeface="Roboto"/>
                <a:cs typeface="Roboto"/>
                <a:sym typeface="Roboto"/>
              </a:defRPr>
            </a:lvl1pPr>
            <a:lvl2pPr marL="4572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2pPr>
            <a:lvl3pPr marL="9144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3pPr>
            <a:lvl4pPr marL="13716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4pPr>
            <a:lvl5pPr marL="18288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00365F"/>
                </a:solidFill>
              </a:rPr>
              <a:t>Life &amp; Annuity Resource Center (LARC)</a:t>
            </a:r>
          </a:p>
        </p:txBody>
      </p:sp>
      <p:sp>
        <p:nvSpPr>
          <p:cNvPr id="14" name="Rectangle: Rounded Corners 15">
            <a:extLst>
              <a:ext uri="{FF2B5EF4-FFF2-40B4-BE49-F238E27FC236}">
                <a16:creationId xmlns:a16="http://schemas.microsoft.com/office/drawing/2014/main" id="{BC2E1EE4-FAFE-9525-8D35-F78A6717ECEA}"/>
              </a:ext>
            </a:extLst>
          </p:cNvPr>
          <p:cNvSpPr/>
          <p:nvPr/>
        </p:nvSpPr>
        <p:spPr>
          <a:xfrm>
            <a:off x="6202046" y="2926697"/>
            <a:ext cx="5201315" cy="1403230"/>
          </a:xfrm>
          <a:prstGeom prst="roundRect">
            <a:avLst>
              <a:gd name="adj" fmla="val 7467"/>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BF928A6-4457-F849-F806-1F0DBA21FEE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95343" y="265480"/>
            <a:ext cx="5201315" cy="61245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6640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B946D7-53AE-DFCA-C762-F9664F6C4979}"/>
              </a:ext>
            </a:extLst>
          </p:cNvPr>
          <p:cNvSpPr>
            <a:spLocks noGrp="1"/>
          </p:cNvSpPr>
          <p:nvPr>
            <p:ph type="body" sz="quarter" idx="1"/>
          </p:nvPr>
        </p:nvSpPr>
        <p:spPr>
          <a:xfrm>
            <a:off x="6461760" y="888362"/>
            <a:ext cx="5384800" cy="507831"/>
          </a:xfrm>
        </p:spPr>
        <p:txBody>
          <a:bodyPr/>
          <a:lstStyle/>
          <a:p>
            <a:r>
              <a:rPr lang="en-US" b="1" dirty="0">
                <a:solidFill>
                  <a:srgbClr val="00365F"/>
                </a:solidFill>
              </a:rPr>
              <a:t>The Potential</a:t>
            </a:r>
            <a:endParaRPr lang="en-US" dirty="0">
              <a:solidFill>
                <a:srgbClr val="00365F"/>
              </a:solidFill>
            </a:endParaRPr>
          </a:p>
        </p:txBody>
      </p:sp>
      <p:sp>
        <p:nvSpPr>
          <p:cNvPr id="4" name="Text Placeholder 3">
            <a:extLst>
              <a:ext uri="{FF2B5EF4-FFF2-40B4-BE49-F238E27FC236}">
                <a16:creationId xmlns:a16="http://schemas.microsoft.com/office/drawing/2014/main" id="{EE03CACD-81A8-28F8-A624-3C15FEE4C126}"/>
              </a:ext>
            </a:extLst>
          </p:cNvPr>
          <p:cNvSpPr>
            <a:spLocks noGrp="1"/>
          </p:cNvSpPr>
          <p:nvPr>
            <p:ph type="body" sz="quarter" idx="23"/>
          </p:nvPr>
        </p:nvSpPr>
        <p:spPr>
          <a:xfrm>
            <a:off x="6461760" y="1395455"/>
            <a:ext cx="5384800" cy="4480457"/>
          </a:xfrm>
        </p:spPr>
        <p:txBody>
          <a:bodyPr vert="horz" wrap="square" lIns="91440" tIns="45720" rIns="91440" bIns="45720" rtlCol="0" anchor="t">
            <a:spAutoFit/>
          </a:bodyPr>
          <a:lstStyle/>
          <a:p>
            <a:r>
              <a:rPr lang="en-US" sz="2400" dirty="0"/>
              <a:t>Most health agents can significantly increase their business, through life and annuity sales</a:t>
            </a:r>
          </a:p>
          <a:p>
            <a:pPr lvl="1"/>
            <a:r>
              <a:rPr lang="en-US" sz="2000" dirty="0"/>
              <a:t>No New Licensing </a:t>
            </a:r>
            <a:br>
              <a:rPr lang="en-US" sz="2000" dirty="0"/>
            </a:br>
            <a:r>
              <a:rPr lang="en-US" sz="2000" dirty="0"/>
              <a:t>(assuming life license obtained)</a:t>
            </a:r>
            <a:endParaRPr lang="en-US" sz="2000">
              <a:cs typeface="Arial"/>
            </a:endParaRPr>
          </a:p>
          <a:p>
            <a:pPr lvl="1"/>
            <a:r>
              <a:rPr lang="en-US" sz="2000" dirty="0"/>
              <a:t>No Leads To Purchase</a:t>
            </a:r>
            <a:endParaRPr lang="en-US" sz="2000">
              <a:cs typeface="Arial"/>
            </a:endParaRPr>
          </a:p>
          <a:p>
            <a:pPr lvl="1"/>
            <a:r>
              <a:rPr lang="en-US" sz="2000" dirty="0"/>
              <a:t>No New Clients To Meet</a:t>
            </a:r>
            <a:endParaRPr lang="en-US" sz="2000" dirty="0">
              <a:cs typeface="Arial"/>
            </a:endParaRPr>
          </a:p>
          <a:p>
            <a:pPr lvl="1"/>
            <a:endParaRPr lang="en-US" sz="2000" dirty="0">
              <a:cs typeface="Arial"/>
            </a:endParaRPr>
          </a:p>
          <a:p>
            <a:r>
              <a:rPr lang="en-US" sz="2400" dirty="0"/>
              <a:t>Simply utilizing the LARC system &amp; training from Brokers International you can achieve this!</a:t>
            </a:r>
            <a:endParaRPr lang="en-US" sz="2400" dirty="0">
              <a:cs typeface="Arial"/>
            </a:endParaRPr>
          </a:p>
        </p:txBody>
      </p:sp>
      <p:pic>
        <p:nvPicPr>
          <p:cNvPr id="10" name="Picture Placeholder 9" descr="A group of people sitting at a table&#10;&#10;AI-generated content may be incorrect.">
            <a:extLst>
              <a:ext uri="{FF2B5EF4-FFF2-40B4-BE49-F238E27FC236}">
                <a16:creationId xmlns:a16="http://schemas.microsoft.com/office/drawing/2014/main" id="{DC7E342D-A878-9857-7FE8-D582DF473BE3}"/>
              </a:ext>
            </a:extLst>
          </p:cNvPr>
          <p:cNvPicPr>
            <a:picLocks noGrp="1" noChangeAspect="1"/>
          </p:cNvPicPr>
          <p:nvPr>
            <p:ph type="pic" idx="21"/>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90639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4308-7F2B-4880-E840-FC9F660D203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E02540-6C5E-266A-6DFF-027830A23D4B}"/>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432636-31EC-DFB4-5ABC-1202F38A41C3}"/>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279427-E043-7591-395E-F5E89C82AA87}"/>
              </a:ext>
            </a:extLst>
          </p:cNvPr>
          <p:cNvSpPr/>
          <p:nvPr/>
        </p:nvSpPr>
        <p:spPr>
          <a:xfrm>
            <a:off x="11050859" y="1033180"/>
            <a:ext cx="1129990"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10;&#10;AI-generated content may be incorrect.">
            <a:extLst>
              <a:ext uri="{FF2B5EF4-FFF2-40B4-BE49-F238E27FC236}">
                <a16:creationId xmlns:a16="http://schemas.microsoft.com/office/drawing/2014/main" id="{254CD303-DB5A-6864-2F1A-D21EE80ADDC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19275" y="588690"/>
            <a:ext cx="11554508" cy="5382447"/>
          </a:xfrm>
          <a:prstGeom prst="rect">
            <a:avLst/>
          </a:prstGeom>
        </p:spPr>
      </p:pic>
      <p:sp>
        <p:nvSpPr>
          <p:cNvPr id="11" name="Rectangle 10">
            <a:extLst>
              <a:ext uri="{FF2B5EF4-FFF2-40B4-BE49-F238E27FC236}">
                <a16:creationId xmlns:a16="http://schemas.microsoft.com/office/drawing/2014/main" id="{96B29713-3786-2E32-C946-621349F891A4}"/>
              </a:ext>
            </a:extLst>
          </p:cNvPr>
          <p:cNvSpPr/>
          <p:nvPr/>
        </p:nvSpPr>
        <p:spPr>
          <a:xfrm>
            <a:off x="7006782" y="589926"/>
            <a:ext cx="4347322" cy="80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
            <a:extLst>
              <a:ext uri="{FF2B5EF4-FFF2-40B4-BE49-F238E27FC236}">
                <a16:creationId xmlns:a16="http://schemas.microsoft.com/office/drawing/2014/main" id="{C66C84C6-A308-B998-84CA-060ECF6D8ED8}"/>
              </a:ext>
            </a:extLst>
          </p:cNvPr>
          <p:cNvSpPr txBox="1">
            <a:spLocks/>
          </p:cNvSpPr>
          <p:nvPr/>
        </p:nvSpPr>
        <p:spPr>
          <a:xfrm>
            <a:off x="345440" y="694557"/>
            <a:ext cx="11501120" cy="590931"/>
          </a:xfrm>
          <a:prstGeom prst="rect">
            <a:avLst/>
          </a:prstGeom>
        </p:spPr>
        <p:txBody>
          <a:bodyPr vert="horz" lIns="91440" tIns="45720" rIns="91440" bIns="45720" rtlCol="0" anchor="t">
            <a:spAutoFit/>
          </a:bodyPr>
          <a:lstStyle>
            <a:lvl1pPr marL="0" indent="0" algn="ctr" defTabSz="914400" rtl="0" eaLnBrk="1" latinLnBrk="0" hangingPunct="1">
              <a:lnSpc>
                <a:spcPct val="90000"/>
              </a:lnSpc>
              <a:spcBef>
                <a:spcPts val="1000"/>
              </a:spcBef>
              <a:buClr>
                <a:schemeClr val="tx2"/>
              </a:buClr>
              <a:buSzTx/>
              <a:buFontTx/>
              <a:buNone/>
              <a:defRPr sz="4000" b="1" kern="1200">
                <a:solidFill>
                  <a:schemeClr val="tx2"/>
                </a:solidFill>
                <a:latin typeface="+mj-lt"/>
                <a:ea typeface="Roboto"/>
                <a:cs typeface="Roboto"/>
                <a:sym typeface="Roboto"/>
              </a:defRPr>
            </a:lvl1pPr>
            <a:lvl2pPr marL="4572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2pPr>
            <a:lvl3pPr marL="9144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3pPr>
            <a:lvl4pPr marL="13716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4pPr>
            <a:lvl5pPr marL="1828800" indent="0" algn="ctr" defTabSz="914400" rtl="0" eaLnBrk="1" latinLnBrk="0" hangingPunct="1">
              <a:lnSpc>
                <a:spcPct val="90000"/>
              </a:lnSpc>
              <a:spcBef>
                <a:spcPts val="500"/>
              </a:spcBef>
              <a:buClr>
                <a:schemeClr val="tx2"/>
              </a:buClr>
              <a:buFontTx/>
              <a:buNone/>
              <a:defRPr sz="4000" b="1" kern="1200">
                <a:solidFill>
                  <a:srgbClr val="00365F"/>
                </a:solidFill>
                <a:latin typeface="Roboto"/>
                <a:ea typeface="Roboto"/>
                <a:cs typeface="Roboto"/>
                <a:sym typeface="Robot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00365F"/>
                </a:solidFill>
              </a:rPr>
              <a:t>Life &amp; Annuity Resource Center (LARC)</a:t>
            </a:r>
          </a:p>
        </p:txBody>
      </p:sp>
      <p:sp>
        <p:nvSpPr>
          <p:cNvPr id="13" name="Rectangle: Rounded Corners 15">
            <a:extLst>
              <a:ext uri="{FF2B5EF4-FFF2-40B4-BE49-F238E27FC236}">
                <a16:creationId xmlns:a16="http://schemas.microsoft.com/office/drawing/2014/main" id="{71A3A8C3-DAB8-BE49-8587-97DB42C389AC}"/>
              </a:ext>
            </a:extLst>
          </p:cNvPr>
          <p:cNvSpPr/>
          <p:nvPr/>
        </p:nvSpPr>
        <p:spPr>
          <a:xfrm>
            <a:off x="809650" y="4475798"/>
            <a:ext cx="5201315" cy="1403230"/>
          </a:xfrm>
          <a:prstGeom prst="roundRect">
            <a:avLst>
              <a:gd name="adj" fmla="val 7467"/>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5173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30D679-7F2E-54D9-CC0D-B9F87A665918}"/>
              </a:ext>
            </a:extLst>
          </p:cNvPr>
          <p:cNvSpPr>
            <a:spLocks noGrp="1"/>
          </p:cNvSpPr>
          <p:nvPr>
            <p:ph type="body" sz="quarter" idx="1"/>
          </p:nvPr>
        </p:nvSpPr>
        <p:spPr>
          <a:xfrm>
            <a:off x="402211" y="493876"/>
            <a:ext cx="11387578" cy="840230"/>
          </a:xfrm>
        </p:spPr>
        <p:txBody>
          <a:bodyPr vert="horz" wrap="square" lIns="91440" tIns="45720" rIns="91440" bIns="45720" rtlCol="0" anchor="t">
            <a:spAutoFit/>
          </a:bodyPr>
          <a:lstStyle/>
          <a:p>
            <a:r>
              <a:rPr lang="en-US" sz="5400" b="1" dirty="0"/>
              <a:t>Come See </a:t>
            </a:r>
            <a:r>
              <a:rPr lang="en-US" sz="5400"/>
              <a:t>Us</a:t>
            </a:r>
            <a:r>
              <a:rPr lang="en-US" sz="5400" b="1"/>
              <a:t> </a:t>
            </a:r>
            <a:r>
              <a:rPr lang="en-US" sz="5400" b="1" dirty="0"/>
              <a:t>at Booth #</a:t>
            </a:r>
            <a:r>
              <a:rPr lang="en-US" sz="5400"/>
              <a:t>230</a:t>
            </a:r>
            <a:endParaRPr lang="en-US" sz="5400" dirty="0"/>
          </a:p>
        </p:txBody>
      </p:sp>
      <p:graphicFrame>
        <p:nvGraphicFramePr>
          <p:cNvPr id="9" name="Content Placeholder 2">
            <a:extLst>
              <a:ext uri="{FF2B5EF4-FFF2-40B4-BE49-F238E27FC236}">
                <a16:creationId xmlns:a16="http://schemas.microsoft.com/office/drawing/2014/main" id="{0B5BD6A4-C87B-F74C-AAB8-16C25303C671}"/>
              </a:ext>
            </a:extLst>
          </p:cNvPr>
          <p:cNvGraphicFramePr>
            <a:graphicFrameLocks/>
          </p:cNvGraphicFramePr>
          <p:nvPr>
            <p:extLst>
              <p:ext uri="{D42A27DB-BD31-4B8C-83A1-F6EECF244321}">
                <p14:modId xmlns:p14="http://schemas.microsoft.com/office/powerpoint/2010/main" val="1453384588"/>
              </p:ext>
            </p:extLst>
          </p:nvPr>
        </p:nvGraphicFramePr>
        <p:xfrm>
          <a:off x="838200" y="1926293"/>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a:extLst>
              <a:ext uri="{FF2B5EF4-FFF2-40B4-BE49-F238E27FC236}">
                <a16:creationId xmlns:a16="http://schemas.microsoft.com/office/drawing/2014/main" id="{B204F7E5-6AE3-3411-8B37-0757FFA207E4}"/>
              </a:ext>
            </a:extLst>
          </p:cNvPr>
          <p:cNvPicPr>
            <a:picLocks noChangeAspect="1" noChangeArrowheads="1"/>
          </p:cNvPicPr>
          <p:nvPr/>
        </p:nvPicPr>
        <p:blipFill>
          <a:blip r:embed="rId8"/>
          <a:srcRect/>
          <a:stretch/>
        </p:blipFill>
        <p:spPr bwMode="auto">
          <a:xfrm>
            <a:off x="6853238" y="1987052"/>
            <a:ext cx="4050289" cy="405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531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sz="1200"/>
          </a:p>
        </p:txBody>
      </p:sp>
      <p:sp>
        <p:nvSpPr>
          <p:cNvPr id="3" name="TextBox 3"/>
          <p:cNvSpPr txBox="1"/>
          <p:nvPr/>
        </p:nvSpPr>
        <p:spPr>
          <a:xfrm>
            <a:off x="685800" y="2470282"/>
            <a:ext cx="7026969" cy="1166088"/>
          </a:xfrm>
          <a:prstGeom prst="rect">
            <a:avLst/>
          </a:prstGeom>
        </p:spPr>
        <p:txBody>
          <a:bodyPr lIns="0" tIns="0" rIns="0" bIns="0" rtlCol="0" anchor="t">
            <a:spAutoFit/>
          </a:bodyPr>
          <a:lstStyle/>
          <a:p>
            <a:pPr>
              <a:lnSpc>
                <a:spcPts val="9664"/>
              </a:lnSpc>
              <a:spcBef>
                <a:spcPct val="0"/>
              </a:spcBef>
            </a:pPr>
            <a:r>
              <a:rPr lang="en-US" sz="6902" b="1" dirty="0">
                <a:solidFill>
                  <a:srgbClr val="FFFFFF"/>
                </a:solidFill>
                <a:latin typeface="Arial Black" panose="020B0604020202020204" pitchFamily="34" charset="0"/>
                <a:ea typeface="Helvetica Neue LT Std Heavy"/>
                <a:cs typeface="Arial Black" panose="020B0604020202020204" pitchFamily="34" charset="0"/>
                <a:sym typeface="Helvetica Neue LT Std Heavy"/>
              </a:rPr>
              <a:t>THANK YOU!</a:t>
            </a:r>
          </a:p>
        </p:txBody>
      </p:sp>
      <p:sp>
        <p:nvSpPr>
          <p:cNvPr id="4" name="Freeform 4"/>
          <p:cNvSpPr/>
          <p:nvPr/>
        </p:nvSpPr>
        <p:spPr>
          <a:xfrm>
            <a:off x="685800" y="685800"/>
            <a:ext cx="2961407" cy="791419"/>
          </a:xfrm>
          <a:custGeom>
            <a:avLst/>
            <a:gdLst/>
            <a:ahLst/>
            <a:cxnLst/>
            <a:rect l="l" t="t" r="r" b="b"/>
            <a:pathLst>
              <a:path w="4442110" h="1187128">
                <a:moveTo>
                  <a:pt x="0" y="0"/>
                </a:moveTo>
                <a:lnTo>
                  <a:pt x="4442110" y="0"/>
                </a:lnTo>
                <a:lnTo>
                  <a:pt x="4442110" y="1187128"/>
                </a:lnTo>
                <a:lnTo>
                  <a:pt x="0" y="1187128"/>
                </a:lnTo>
                <a:lnTo>
                  <a:pt x="0" y="0"/>
                </a:lnTo>
                <a:close/>
              </a:path>
            </a:pathLst>
          </a:custGeom>
          <a:blipFill>
            <a:blip r:embed="rId4"/>
            <a:stretch>
              <a:fillRect/>
            </a:stretch>
          </a:blipFill>
        </p:spPr>
        <p:txBody>
          <a:bodyPr/>
          <a:lstStyle/>
          <a:p>
            <a:endParaRPr lang="en-US" sz="1200"/>
          </a:p>
        </p:txBody>
      </p:sp>
      <p:pic>
        <p:nvPicPr>
          <p:cNvPr id="5" name="Picture 4" descr="A black and white logo&#10;&#10;AI-generated content may be incorrect.">
            <a:extLst>
              <a:ext uri="{FF2B5EF4-FFF2-40B4-BE49-F238E27FC236}">
                <a16:creationId xmlns:a16="http://schemas.microsoft.com/office/drawing/2014/main" id="{74132EA2-3D29-B393-8396-F3D18372C55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64400" y="5282823"/>
            <a:ext cx="4597400" cy="12022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41493-9F0D-7A81-875A-D4400046CFF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1CEA4B0-5DBB-ACD0-3080-09280C3ECCFD}"/>
              </a:ext>
            </a:extLst>
          </p:cNvPr>
          <p:cNvSpPr>
            <a:spLocks noGrp="1"/>
          </p:cNvSpPr>
          <p:nvPr>
            <p:ph type="body" sz="quarter" idx="1"/>
          </p:nvPr>
        </p:nvSpPr>
        <p:spPr>
          <a:xfrm>
            <a:off x="314533" y="784485"/>
            <a:ext cx="5384800" cy="507831"/>
          </a:xfrm>
        </p:spPr>
        <p:txBody>
          <a:bodyPr/>
          <a:lstStyle/>
          <a:p>
            <a:r>
              <a:rPr lang="en-US" b="1" dirty="0">
                <a:solidFill>
                  <a:srgbClr val="00365F"/>
                </a:solidFill>
              </a:rPr>
              <a:t>The Problem</a:t>
            </a:r>
            <a:endParaRPr lang="en-US" dirty="0">
              <a:solidFill>
                <a:srgbClr val="00365F"/>
              </a:solidFill>
            </a:endParaRPr>
          </a:p>
        </p:txBody>
      </p:sp>
      <p:sp>
        <p:nvSpPr>
          <p:cNvPr id="4" name="Text Placeholder 3">
            <a:extLst>
              <a:ext uri="{FF2B5EF4-FFF2-40B4-BE49-F238E27FC236}">
                <a16:creationId xmlns:a16="http://schemas.microsoft.com/office/drawing/2014/main" id="{C3E82782-4CFA-5327-6576-AD7E2072F796}"/>
              </a:ext>
            </a:extLst>
          </p:cNvPr>
          <p:cNvSpPr>
            <a:spLocks noGrp="1"/>
          </p:cNvSpPr>
          <p:nvPr>
            <p:ph type="body" sz="quarter" idx="23"/>
          </p:nvPr>
        </p:nvSpPr>
        <p:spPr>
          <a:xfrm>
            <a:off x="320937" y="1293001"/>
            <a:ext cx="5083842" cy="4454040"/>
          </a:xfrm>
        </p:spPr>
        <p:txBody>
          <a:bodyPr vert="horz" wrap="square" lIns="91440" tIns="45720" rIns="91440" bIns="45720" rtlCol="0" anchor="t">
            <a:spAutoFit/>
          </a:bodyPr>
          <a:lstStyle/>
          <a:p>
            <a:r>
              <a:rPr lang="en-US" sz="2400" dirty="0"/>
              <a:t>Health agents are…</a:t>
            </a:r>
            <a:endParaRPr lang="en-US" sz="2400" dirty="0">
              <a:cs typeface="Arial"/>
            </a:endParaRPr>
          </a:p>
          <a:p>
            <a:pPr lvl="1"/>
            <a:r>
              <a:rPr lang="en-US" sz="2000" dirty="0"/>
              <a:t>Too busy</a:t>
            </a:r>
            <a:endParaRPr lang="en-US" sz="2000">
              <a:cs typeface="Arial"/>
            </a:endParaRPr>
          </a:p>
          <a:p>
            <a:pPr lvl="1"/>
            <a:r>
              <a:rPr lang="en-US" sz="2000" dirty="0"/>
              <a:t>Not confident</a:t>
            </a:r>
            <a:endParaRPr lang="en-US" sz="2000">
              <a:cs typeface="Arial"/>
            </a:endParaRPr>
          </a:p>
          <a:p>
            <a:pPr lvl="1"/>
            <a:r>
              <a:rPr lang="en-US" sz="2000" dirty="0"/>
              <a:t>Not compliant</a:t>
            </a:r>
            <a:endParaRPr lang="en-US" sz="2000">
              <a:cs typeface="Arial"/>
            </a:endParaRPr>
          </a:p>
          <a:p>
            <a:pPr lvl="1"/>
            <a:r>
              <a:rPr lang="en-US" sz="2000" dirty="0"/>
              <a:t>Not trained </a:t>
            </a:r>
            <a:endParaRPr lang="en-US" sz="2000">
              <a:cs typeface="Arial"/>
            </a:endParaRPr>
          </a:p>
          <a:p>
            <a:pPr lvl="1"/>
            <a:r>
              <a:rPr lang="en-US" sz="2000" dirty="0"/>
              <a:t>Not supported</a:t>
            </a:r>
            <a:endParaRPr lang="en-US" sz="2000" dirty="0">
              <a:cs typeface="Arial"/>
            </a:endParaRPr>
          </a:p>
          <a:p>
            <a:r>
              <a:rPr lang="en-US" sz="2400" dirty="0"/>
              <a:t>Annuities &amp; Life Insurance is…</a:t>
            </a:r>
            <a:endParaRPr lang="en-US" sz="2400" dirty="0">
              <a:cs typeface="Arial"/>
            </a:endParaRPr>
          </a:p>
          <a:p>
            <a:pPr lvl="1"/>
            <a:r>
              <a:rPr lang="en-US" sz="2000" dirty="0"/>
              <a:t>Too complicated</a:t>
            </a:r>
            <a:endParaRPr lang="en-US" sz="2000" dirty="0">
              <a:cs typeface="Arial"/>
            </a:endParaRPr>
          </a:p>
          <a:p>
            <a:pPr lvl="1"/>
            <a:r>
              <a:rPr lang="en-US" sz="2000" dirty="0"/>
              <a:t>Too numerous</a:t>
            </a:r>
            <a:endParaRPr lang="en-US" sz="2000" dirty="0">
              <a:cs typeface="Arial"/>
            </a:endParaRPr>
          </a:p>
          <a:p>
            <a:pPr lvl="1"/>
            <a:r>
              <a:rPr lang="en-US" sz="2000" dirty="0"/>
              <a:t>Always changing</a:t>
            </a:r>
            <a:endParaRPr lang="en-US" sz="2000" dirty="0">
              <a:cs typeface="Arial"/>
            </a:endParaRPr>
          </a:p>
          <a:p>
            <a:pPr lvl="1"/>
            <a:r>
              <a:rPr lang="en-US" sz="2000" dirty="0"/>
              <a:t>Difficult to apply to a client's situation with confidence</a:t>
            </a:r>
            <a:endParaRPr lang="en-US" sz="2000" dirty="0">
              <a:cs typeface="Arial"/>
            </a:endParaRPr>
          </a:p>
        </p:txBody>
      </p:sp>
      <p:pic>
        <p:nvPicPr>
          <p:cNvPr id="9" name="Picture Placeholder 8" descr="A person sitting at a desk with a computer&#10;&#10;AI-generated content may be incorrect.">
            <a:extLst>
              <a:ext uri="{FF2B5EF4-FFF2-40B4-BE49-F238E27FC236}">
                <a16:creationId xmlns:a16="http://schemas.microsoft.com/office/drawing/2014/main" id="{2E106476-968B-1A9E-4358-FA6B2E0107AD}"/>
              </a:ext>
            </a:extLst>
          </p:cNvPr>
          <p:cNvPicPr>
            <a:picLocks noGrp="1" noChangeAspect="1"/>
          </p:cNvPicPr>
          <p:nvPr>
            <p:ph type="pic" idx="21"/>
          </p:nvPr>
        </p:nvPicPr>
        <p:blipFill>
          <a:blip r:embed="rId3" cstate="hqprint">
            <a:extLst>
              <a:ext uri="{28A0092B-C50C-407E-A947-70E740481C1C}">
                <a14:useLocalDpi xmlns:a14="http://schemas.microsoft.com/office/drawing/2010/main"/>
              </a:ext>
            </a:extLst>
          </a:blip>
          <a:srcRect/>
          <a:stretch/>
        </p:blipFill>
        <p:spPr>
          <a:xfrm>
            <a:off x="6096000" y="0"/>
            <a:ext cx="6096000" cy="6466788"/>
          </a:xfrm>
        </p:spPr>
      </p:pic>
    </p:spTree>
    <p:extLst>
      <p:ext uri="{BB962C8B-B14F-4D97-AF65-F5344CB8AC3E}">
        <p14:creationId xmlns:p14="http://schemas.microsoft.com/office/powerpoint/2010/main" val="291960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003F9D9-565B-12EA-53BE-A2BB980A78B2}"/>
              </a:ext>
            </a:extLst>
          </p:cNvPr>
          <p:cNvSpPr txBox="1">
            <a:spLocks/>
          </p:cNvSpPr>
          <p:nvPr/>
        </p:nvSpPr>
        <p:spPr>
          <a:xfrm>
            <a:off x="6307292" y="2861987"/>
            <a:ext cx="5727053" cy="840230"/>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a:t>Life Opportunity</a:t>
            </a:r>
            <a:endParaRPr lang="en-US" sz="5400">
              <a:cs typeface="Arial"/>
            </a:endParaRPr>
          </a:p>
        </p:txBody>
      </p:sp>
      <p:pic>
        <p:nvPicPr>
          <p:cNvPr id="4" name="Picture Placeholder 3">
            <a:extLst>
              <a:ext uri="{FF2B5EF4-FFF2-40B4-BE49-F238E27FC236}">
                <a16:creationId xmlns:a16="http://schemas.microsoft.com/office/drawing/2014/main" id="{F7D601AC-E30F-E38C-8197-877831E6DA4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6096000" cy="6556443"/>
          </a:xfrm>
        </p:spPr>
      </p:pic>
    </p:spTree>
    <p:extLst>
      <p:ext uri="{BB962C8B-B14F-4D97-AF65-F5344CB8AC3E}">
        <p14:creationId xmlns:p14="http://schemas.microsoft.com/office/powerpoint/2010/main" val="902373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C21B97-CAB3-BE18-8632-70F8B5EE59D9}"/>
              </a:ext>
            </a:extLst>
          </p:cNvPr>
          <p:cNvSpPr>
            <a:spLocks noGrp="1"/>
          </p:cNvSpPr>
          <p:nvPr>
            <p:ph type="body" sz="quarter" idx="11"/>
          </p:nvPr>
        </p:nvSpPr>
        <p:spPr>
          <a:xfrm>
            <a:off x="436427" y="688229"/>
            <a:ext cx="5283653" cy="2308324"/>
          </a:xfrm>
        </p:spPr>
        <p:txBody>
          <a:bodyPr/>
          <a:lstStyle/>
          <a:p>
            <a:r>
              <a:rPr lang="en-US" sz="4000" dirty="0"/>
              <a:t>LIMRA study shows Interest in Life Insurance is at an All-time High</a:t>
            </a:r>
            <a:r>
              <a:rPr lang="en-US" sz="4000" baseline="30000" dirty="0"/>
              <a:t>1</a:t>
            </a:r>
          </a:p>
        </p:txBody>
      </p:sp>
      <p:sp>
        <p:nvSpPr>
          <p:cNvPr id="5" name="Text Placeholder 3">
            <a:extLst>
              <a:ext uri="{FF2B5EF4-FFF2-40B4-BE49-F238E27FC236}">
                <a16:creationId xmlns:a16="http://schemas.microsoft.com/office/drawing/2014/main" id="{F13DD39F-738C-946C-AF09-237B3EE05D66}"/>
              </a:ext>
            </a:extLst>
          </p:cNvPr>
          <p:cNvSpPr txBox="1">
            <a:spLocks/>
          </p:cNvSpPr>
          <p:nvPr/>
        </p:nvSpPr>
        <p:spPr>
          <a:xfrm>
            <a:off x="436427" y="3130062"/>
            <a:ext cx="4785813" cy="1951560"/>
          </a:xfrm>
          <a:prstGeom prst="rect">
            <a:avLst/>
          </a:prstGeom>
        </p:spPr>
        <p:txBody>
          <a:bodyPr vert="horz" wrap="square" lIns="91440" tIns="45720" rIns="91440" bIns="45720" rtlCol="0" anchor="t">
            <a:spAutoFit/>
          </a:bodyPr>
          <a:lstStyle>
            <a:lvl1pPr marL="0" indent="0" algn="l" defTabSz="914400" rtl="0" eaLnBrk="1" latinLnBrk="0" hangingPunct="1">
              <a:lnSpc>
                <a:spcPct val="125000"/>
              </a:lnSpc>
              <a:spcBef>
                <a:spcPts val="1000"/>
              </a:spcBef>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spcBef>
                <a:spcPts val="0"/>
              </a:spcBef>
              <a:buClr>
                <a:srgbClr val="F6924E"/>
              </a:buClr>
              <a:buChar char="•"/>
            </a:pPr>
            <a:r>
              <a:rPr lang="en-US" sz="1800" kern="100" dirty="0">
                <a:latin typeface="Arial"/>
                <a:ea typeface="Calibri" panose="020F0502020204030204" pitchFamily="34" charset="0"/>
                <a:cs typeface="Arial"/>
              </a:rPr>
              <a:t> </a:t>
            </a:r>
            <a:r>
              <a:rPr lang="en-US" sz="1800" kern="100" dirty="0">
                <a:effectLst/>
                <a:latin typeface="Arial"/>
                <a:ea typeface="Calibri" panose="020F0502020204030204" pitchFamily="34" charset="0"/>
                <a:cs typeface="Arial"/>
              </a:rPr>
              <a:t>39% of Americans in next year</a:t>
            </a:r>
            <a:endParaRPr lang="en-US" dirty="0">
              <a:latin typeface="Arial"/>
              <a:cs typeface="Arial"/>
            </a:endParaRPr>
          </a:p>
          <a:p>
            <a:pPr marL="342900" marR="0" lvl="0" indent="-342900">
              <a:lnSpc>
                <a:spcPct val="107000"/>
              </a:lnSpc>
              <a:spcBef>
                <a:spcPts val="0"/>
              </a:spcBef>
              <a:spcAft>
                <a:spcPts val="0"/>
              </a:spcAft>
              <a:buClr>
                <a:srgbClr val="F6924E"/>
              </a:buClr>
              <a:buFont typeface="Arial" pitchFamily="2" charset="2"/>
              <a:buChar char="•"/>
            </a:pPr>
            <a:r>
              <a:rPr lang="en-US" sz="1800" kern="100" dirty="0">
                <a:effectLst/>
                <a:latin typeface="Arial" panose="020B0604020202020204" pitchFamily="34" charset="0"/>
                <a:ea typeface="Calibri" panose="020F0502020204030204" pitchFamily="34" charset="0"/>
                <a:cs typeface="Arial" panose="020B0604020202020204" pitchFamily="34" charset="0"/>
              </a:rPr>
              <a:t>44% of Gen Z (adults)</a:t>
            </a:r>
          </a:p>
          <a:p>
            <a:pPr marL="342900" marR="0" lvl="0" indent="-342900">
              <a:lnSpc>
                <a:spcPct val="107000"/>
              </a:lnSpc>
              <a:spcBef>
                <a:spcPts val="0"/>
              </a:spcBef>
              <a:spcAft>
                <a:spcPts val="800"/>
              </a:spcAft>
              <a:buClr>
                <a:srgbClr val="F6924E"/>
              </a:buClr>
              <a:buFont typeface="Arial" pitchFamily="2" charset="2"/>
              <a:buChar char="•"/>
            </a:pPr>
            <a:r>
              <a:rPr lang="en-US" sz="1800" kern="100" dirty="0">
                <a:effectLst/>
                <a:latin typeface="Arial" panose="020B0604020202020204" pitchFamily="34" charset="0"/>
                <a:ea typeface="Calibri" panose="020F0502020204030204" pitchFamily="34" charset="0"/>
                <a:cs typeface="Arial" panose="020B0604020202020204" pitchFamily="34" charset="0"/>
              </a:rPr>
              <a:t>50% of Millennials</a:t>
            </a:r>
            <a:endParaRPr lang="en-US" sz="1800" kern="1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buClr>
                <a:srgbClr val="F6924E"/>
              </a:buClr>
            </a:pPr>
            <a:r>
              <a:rPr lang="en-US" sz="1800" dirty="0">
                <a:effectLst/>
                <a:latin typeface="Arial" panose="020B0604020202020204" pitchFamily="34" charset="0"/>
                <a:ea typeface="Calibri" panose="020F0502020204030204" pitchFamily="34" charset="0"/>
                <a:cs typeface="Arial" panose="020B0604020202020204" pitchFamily="34" charset="0"/>
              </a:rPr>
              <a:t>Social Security pays the surviving spouse </a:t>
            </a:r>
            <a:br>
              <a:rPr lang="en-US" sz="1800" dirty="0">
                <a:effectLst/>
                <a:latin typeface="Arial" panose="020B0604020202020204" pitchFamily="34" charset="0"/>
                <a:ea typeface="Calibri" panose="020F0502020204030204" pitchFamily="34" charset="0"/>
                <a:cs typeface="Arial" panose="020B0604020202020204" pitchFamily="34" charset="0"/>
              </a:rPr>
            </a:br>
            <a:r>
              <a:rPr lang="en-US" sz="1800" dirty="0">
                <a:effectLst/>
                <a:latin typeface="Arial" panose="020B0604020202020204" pitchFamily="34" charset="0"/>
                <a:ea typeface="Calibri" panose="020F0502020204030204" pitchFamily="34" charset="0"/>
                <a:cs typeface="Arial" panose="020B0604020202020204" pitchFamily="34" charset="0"/>
              </a:rPr>
              <a:t>or child a $255 death benefit if they meet certain requirements</a:t>
            </a:r>
            <a:r>
              <a:rPr lang="en-US" sz="1800" baseline="30000" dirty="0">
                <a:latin typeface="Arial" panose="020B0604020202020204" pitchFamily="34" charset="0"/>
                <a:ea typeface="Calibri" panose="020F0502020204030204" pitchFamily="34" charset="0"/>
                <a:cs typeface="Arial" panose="020B0604020202020204" pitchFamily="34" charset="0"/>
              </a:rPr>
              <a:t>2</a:t>
            </a:r>
            <a:endParaRPr lang="en-US" sz="1800" kern="100" baseline="30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D79CF703-E13B-E679-FD7C-6629F0E170E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096000" y="0"/>
            <a:ext cx="6096000" cy="6556443"/>
          </a:xfrm>
        </p:spPr>
      </p:pic>
      <p:sp>
        <p:nvSpPr>
          <p:cNvPr id="4" name="TextBox 3">
            <a:extLst>
              <a:ext uri="{FF2B5EF4-FFF2-40B4-BE49-F238E27FC236}">
                <a16:creationId xmlns:a16="http://schemas.microsoft.com/office/drawing/2014/main" id="{52FF8021-0C14-4ABF-5EAA-04BB585E3C40}"/>
              </a:ext>
            </a:extLst>
          </p:cNvPr>
          <p:cNvSpPr txBox="1"/>
          <p:nvPr/>
        </p:nvSpPr>
        <p:spPr>
          <a:xfrm>
            <a:off x="436427" y="5307997"/>
            <a:ext cx="3647893" cy="861774"/>
          </a:xfrm>
          <a:prstGeom prst="rect">
            <a:avLst/>
          </a:prstGeom>
          <a:noFill/>
        </p:spPr>
        <p:txBody>
          <a:bodyPr wrap="square">
            <a:spAutoFit/>
          </a:bodyPr>
          <a:lstStyle/>
          <a:p>
            <a:r>
              <a:rPr lang="en-US" sz="1000" baseline="30000" dirty="0">
                <a:solidFill>
                  <a:schemeClr val="tx2"/>
                </a:solidFill>
              </a:rPr>
              <a:t>1</a:t>
            </a:r>
            <a:r>
              <a:rPr lang="en-US" sz="1000" dirty="0">
                <a:solidFill>
                  <a:schemeClr val="tx2"/>
                </a:solidFill>
              </a:rPr>
              <a:t>www.limra.com/</a:t>
            </a:r>
            <a:r>
              <a:rPr lang="en-US" sz="1000" dirty="0" err="1">
                <a:solidFill>
                  <a:schemeClr val="tx2"/>
                </a:solidFill>
              </a:rPr>
              <a:t>en</a:t>
            </a:r>
            <a:r>
              <a:rPr lang="en-US" sz="1000" dirty="0">
                <a:solidFill>
                  <a:schemeClr val="tx2"/>
                </a:solidFill>
              </a:rPr>
              <a:t>/newsroom/news-releases/2023/new-study-shows-interest-in-life-insurance-at-all-time-high-in-2023</a:t>
            </a:r>
          </a:p>
          <a:p>
            <a:r>
              <a:rPr lang="en-US" sz="1000" baseline="30000" dirty="0">
                <a:solidFill>
                  <a:schemeClr val="tx2"/>
                </a:solidFill>
              </a:rPr>
              <a:t>2</a:t>
            </a:r>
            <a:r>
              <a:rPr lang="en-US" sz="1000" dirty="0">
                <a:solidFill>
                  <a:schemeClr val="tx2"/>
                </a:solidFill>
              </a:rPr>
              <a:t>https://</a:t>
            </a:r>
            <a:r>
              <a:rPr lang="en-US" sz="1000" dirty="0" err="1">
                <a:solidFill>
                  <a:schemeClr val="tx2"/>
                </a:solidFill>
              </a:rPr>
              <a:t>www.ssa.gov</a:t>
            </a:r>
            <a:r>
              <a:rPr lang="en-US" sz="1000" dirty="0">
                <a:solidFill>
                  <a:schemeClr val="tx2"/>
                </a:solidFill>
              </a:rPr>
              <a:t>/</a:t>
            </a:r>
            <a:r>
              <a:rPr lang="en-US" sz="1000" dirty="0" err="1">
                <a:solidFill>
                  <a:schemeClr val="tx2"/>
                </a:solidFill>
              </a:rPr>
              <a:t>faqs</a:t>
            </a:r>
            <a:r>
              <a:rPr lang="en-US" sz="1000" dirty="0">
                <a:solidFill>
                  <a:schemeClr val="tx2"/>
                </a:solidFill>
              </a:rPr>
              <a:t>/</a:t>
            </a:r>
            <a:r>
              <a:rPr lang="en-US" sz="1000" dirty="0" err="1">
                <a:solidFill>
                  <a:schemeClr val="tx2"/>
                </a:solidFill>
              </a:rPr>
              <a:t>en</a:t>
            </a:r>
            <a:r>
              <a:rPr lang="en-US" sz="1000" dirty="0">
                <a:solidFill>
                  <a:schemeClr val="tx2"/>
                </a:solidFill>
              </a:rPr>
              <a:t>/questions/KA-02083.html#:~:text=In%20addition%2C%20a%20one%2Dtime,of%20the%20number%20holder's%20death.</a:t>
            </a:r>
          </a:p>
        </p:txBody>
      </p:sp>
    </p:spTree>
    <p:extLst>
      <p:ext uri="{BB962C8B-B14F-4D97-AF65-F5344CB8AC3E}">
        <p14:creationId xmlns:p14="http://schemas.microsoft.com/office/powerpoint/2010/main" val="2007062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003F9D9-565B-12EA-53BE-A2BB980A78B2}"/>
              </a:ext>
            </a:extLst>
          </p:cNvPr>
          <p:cNvSpPr txBox="1">
            <a:spLocks/>
          </p:cNvSpPr>
          <p:nvPr/>
        </p:nvSpPr>
        <p:spPr>
          <a:xfrm>
            <a:off x="6391375" y="424749"/>
            <a:ext cx="5505551" cy="120032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Myths about </a:t>
            </a:r>
            <a:br>
              <a:rPr lang="en-US" sz="4000" dirty="0"/>
            </a:br>
            <a:r>
              <a:rPr lang="en-US" sz="4000" dirty="0"/>
              <a:t>Life Insurance</a:t>
            </a:r>
          </a:p>
        </p:txBody>
      </p:sp>
      <p:sp>
        <p:nvSpPr>
          <p:cNvPr id="6" name="Text Placeholder 3">
            <a:extLst>
              <a:ext uri="{FF2B5EF4-FFF2-40B4-BE49-F238E27FC236}">
                <a16:creationId xmlns:a16="http://schemas.microsoft.com/office/drawing/2014/main" id="{1FCE0D8C-375E-20B6-D8E0-10E87DCBBFAE}"/>
              </a:ext>
            </a:extLst>
          </p:cNvPr>
          <p:cNvSpPr txBox="1">
            <a:spLocks/>
          </p:cNvSpPr>
          <p:nvPr/>
        </p:nvSpPr>
        <p:spPr>
          <a:xfrm>
            <a:off x="6391375" y="1663094"/>
            <a:ext cx="5621949" cy="2531462"/>
          </a:xfrm>
          <a:prstGeom prst="rect">
            <a:avLst/>
          </a:prstGeom>
        </p:spPr>
        <p:txBody>
          <a:bodyPr vert="horz" wrap="square" lIns="91440" tIns="45720" rIns="91440" bIns="45720" rtlCol="0">
            <a:spAutoFit/>
          </a:bodyPr>
          <a:lstStyle>
            <a:lvl1pPr marL="0" indent="0" algn="l" defTabSz="914400" rtl="0" eaLnBrk="1" latinLnBrk="0" hangingPunct="1">
              <a:lnSpc>
                <a:spcPct val="125000"/>
              </a:lnSpc>
              <a:spcBef>
                <a:spcPts val="1000"/>
              </a:spcBef>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Clr>
                <a:schemeClr val="bg2"/>
              </a:buClr>
              <a:buFont typeface="+mj-lt"/>
              <a:buAutoNum type="arabicPeriod"/>
            </a:pPr>
            <a:r>
              <a:rPr lang="en-US" sz="2000"/>
              <a:t>Only useful at death - no living benefits</a:t>
            </a:r>
          </a:p>
          <a:p>
            <a:pPr marL="457200" indent="-457200">
              <a:lnSpc>
                <a:spcPct val="100000"/>
              </a:lnSpc>
              <a:buClr>
                <a:schemeClr val="bg2"/>
              </a:buClr>
              <a:buFont typeface="+mj-lt"/>
              <a:buAutoNum type="arabicPeriod"/>
            </a:pPr>
            <a:r>
              <a:rPr lang="en-US" sz="2000"/>
              <a:t>Too expensive</a:t>
            </a:r>
          </a:p>
          <a:p>
            <a:pPr marL="457200" indent="-457200">
              <a:lnSpc>
                <a:spcPct val="100000"/>
              </a:lnSpc>
              <a:buClr>
                <a:schemeClr val="bg2"/>
              </a:buClr>
              <a:buFont typeface="+mj-lt"/>
              <a:buAutoNum type="arabicPeriod"/>
            </a:pPr>
            <a:r>
              <a:rPr lang="en-US" sz="2000"/>
              <a:t>“Term” Insurance is only option</a:t>
            </a:r>
          </a:p>
          <a:p>
            <a:pPr marL="457200" indent="-457200">
              <a:lnSpc>
                <a:spcPct val="100000"/>
              </a:lnSpc>
              <a:buClr>
                <a:schemeClr val="bg2"/>
              </a:buClr>
              <a:buFont typeface="+mj-lt"/>
              <a:buAutoNum type="arabicPeriod"/>
            </a:pPr>
            <a:r>
              <a:rPr lang="en-US" sz="2000"/>
              <a:t>Not eligible because too old </a:t>
            </a:r>
            <a:br>
              <a:rPr lang="en-US" sz="2000"/>
            </a:br>
            <a:r>
              <a:rPr lang="en-US" sz="2000"/>
              <a:t>or pre-existing condition</a:t>
            </a:r>
          </a:p>
          <a:p>
            <a:pPr marL="457200" indent="-457200">
              <a:lnSpc>
                <a:spcPct val="100000"/>
              </a:lnSpc>
              <a:buClr>
                <a:schemeClr val="bg2"/>
              </a:buClr>
              <a:buFont typeface="+mj-lt"/>
              <a:buAutoNum type="arabicPeriod"/>
            </a:pPr>
            <a:r>
              <a:rPr lang="en-US" sz="2000"/>
              <a:t>Don’t understand tax benefits</a:t>
            </a:r>
          </a:p>
        </p:txBody>
      </p:sp>
      <p:pic>
        <p:nvPicPr>
          <p:cNvPr id="4" name="Picture Placeholder 3" descr="A person holding a pen and a shield&#10;&#10;Description automatically generated">
            <a:extLst>
              <a:ext uri="{FF2B5EF4-FFF2-40B4-BE49-F238E27FC236}">
                <a16:creationId xmlns:a16="http://schemas.microsoft.com/office/drawing/2014/main" id="{C4065EB5-63D3-005B-555D-7803D064425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6096000" cy="6556443"/>
          </a:xfrm>
        </p:spPr>
      </p:pic>
      <p:sp>
        <p:nvSpPr>
          <p:cNvPr id="2" name="TextBox 1">
            <a:extLst>
              <a:ext uri="{FF2B5EF4-FFF2-40B4-BE49-F238E27FC236}">
                <a16:creationId xmlns:a16="http://schemas.microsoft.com/office/drawing/2014/main" id="{9397CF23-3BF4-4ED9-C2C7-F532C1E7D2C4}"/>
              </a:ext>
            </a:extLst>
          </p:cNvPr>
          <p:cNvSpPr txBox="1"/>
          <p:nvPr/>
        </p:nvSpPr>
        <p:spPr>
          <a:xfrm>
            <a:off x="6391374" y="5908525"/>
            <a:ext cx="5505551" cy="246221"/>
          </a:xfrm>
          <a:prstGeom prst="rect">
            <a:avLst/>
          </a:prstGeom>
          <a:noFill/>
        </p:spPr>
        <p:txBody>
          <a:bodyPr wrap="square">
            <a:spAutoFit/>
          </a:bodyPr>
          <a:lstStyle/>
          <a:p>
            <a:r>
              <a:rPr lang="en-US" sz="10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https://www.forbes.com/advisor/in/life-insurance/10-life-insurance-myths-that-need-to-be-debunked/</a:t>
            </a:r>
            <a:endParaRPr lang="en-US" sz="10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651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C21B97-CAB3-BE18-8632-70F8B5EE59D9}"/>
              </a:ext>
            </a:extLst>
          </p:cNvPr>
          <p:cNvSpPr>
            <a:spLocks noGrp="1"/>
          </p:cNvSpPr>
          <p:nvPr>
            <p:ph type="body" sz="quarter" idx="11"/>
          </p:nvPr>
        </p:nvSpPr>
        <p:spPr>
          <a:xfrm>
            <a:off x="335159" y="842814"/>
            <a:ext cx="5505551" cy="646331"/>
          </a:xfrm>
        </p:spPr>
        <p:txBody>
          <a:bodyPr/>
          <a:lstStyle/>
          <a:p>
            <a:r>
              <a:rPr lang="en-US" sz="4000"/>
              <a:t>Opportunities</a:t>
            </a:r>
          </a:p>
        </p:txBody>
      </p:sp>
      <p:sp>
        <p:nvSpPr>
          <p:cNvPr id="4" name="Text Placeholder 3">
            <a:extLst>
              <a:ext uri="{FF2B5EF4-FFF2-40B4-BE49-F238E27FC236}">
                <a16:creationId xmlns:a16="http://schemas.microsoft.com/office/drawing/2014/main" id="{97991847-B802-C6CB-85E5-0541690F8C07}"/>
              </a:ext>
            </a:extLst>
          </p:cNvPr>
          <p:cNvSpPr>
            <a:spLocks noGrp="1"/>
          </p:cNvSpPr>
          <p:nvPr>
            <p:ph type="body" sz="quarter" idx="12"/>
          </p:nvPr>
        </p:nvSpPr>
        <p:spPr>
          <a:xfrm>
            <a:off x="0" y="1720840"/>
            <a:ext cx="5505551" cy="1708160"/>
          </a:xfrm>
        </p:spPr>
        <p:txBody>
          <a:bodyPr/>
          <a:lstStyle/>
          <a:p>
            <a:pPr marL="744538" indent="-279400">
              <a:lnSpc>
                <a:spcPct val="100000"/>
              </a:lnSpc>
              <a:buClr>
                <a:schemeClr val="bg2"/>
              </a:buClr>
              <a:buFont typeface="Arial" panose="020B0604020202020204" pitchFamily="34" charset="0"/>
              <a:buChar char="•"/>
            </a:pPr>
            <a:r>
              <a:rPr lang="en-US" sz="2000" dirty="0"/>
              <a:t>Protection</a:t>
            </a:r>
          </a:p>
          <a:p>
            <a:pPr marL="744538" indent="-279400">
              <a:lnSpc>
                <a:spcPct val="100000"/>
              </a:lnSpc>
              <a:buClr>
                <a:schemeClr val="bg2"/>
              </a:buClr>
              <a:buFont typeface="Arial" panose="020B0604020202020204" pitchFamily="34" charset="0"/>
              <a:buChar char="•"/>
            </a:pPr>
            <a:r>
              <a:rPr lang="en-US" sz="2000" dirty="0"/>
              <a:t>Legacy</a:t>
            </a:r>
          </a:p>
          <a:p>
            <a:pPr marL="744538" indent="-279400">
              <a:lnSpc>
                <a:spcPct val="100000"/>
              </a:lnSpc>
              <a:buClr>
                <a:schemeClr val="bg2"/>
              </a:buClr>
              <a:buFont typeface="Arial" panose="020B0604020202020204" pitchFamily="34" charset="0"/>
              <a:buChar char="•"/>
            </a:pPr>
            <a:r>
              <a:rPr lang="en-US" sz="2000" dirty="0"/>
              <a:t>Small Business Solutions</a:t>
            </a:r>
          </a:p>
          <a:p>
            <a:pPr marL="744538" indent="-279400">
              <a:lnSpc>
                <a:spcPct val="100000"/>
              </a:lnSpc>
              <a:buClr>
                <a:schemeClr val="bg2"/>
              </a:buClr>
              <a:buFont typeface="Arial" panose="020B0604020202020204" pitchFamily="34" charset="0"/>
              <a:buChar char="•"/>
            </a:pPr>
            <a:r>
              <a:rPr lang="en-US" sz="2000" dirty="0"/>
              <a:t>Tax Efficiencies</a:t>
            </a:r>
            <a:endParaRPr lang="en-US" sz="2000" baseline="30000" dirty="0"/>
          </a:p>
        </p:txBody>
      </p:sp>
      <p:pic>
        <p:nvPicPr>
          <p:cNvPr id="5" name="Picture Placeholder 4" descr="A yellow light bulb surrounded by blue light bulbs&#10;&#10;Description automatically generated">
            <a:extLst>
              <a:ext uri="{FF2B5EF4-FFF2-40B4-BE49-F238E27FC236}">
                <a16:creationId xmlns:a16="http://schemas.microsoft.com/office/drawing/2014/main" id="{2243541E-D618-ED9B-67EB-809DAB10BEC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56136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B1E208E-36C7-7EBF-6E9F-0969B59DC030}"/>
              </a:ext>
            </a:extLst>
          </p:cNvPr>
          <p:cNvSpPr>
            <a:spLocks noGrp="1"/>
          </p:cNvSpPr>
          <p:nvPr>
            <p:ph type="body" sz="quarter" idx="11"/>
          </p:nvPr>
        </p:nvSpPr>
        <p:spPr>
          <a:xfrm>
            <a:off x="6426601" y="791264"/>
            <a:ext cx="5932865" cy="590931"/>
          </a:xfrm>
        </p:spPr>
        <p:txBody>
          <a:bodyPr/>
          <a:lstStyle/>
          <a:p>
            <a:r>
              <a:rPr lang="en-US" sz="3600" dirty="0">
                <a:solidFill>
                  <a:srgbClr val="00365F"/>
                </a:solidFill>
                <a:latin typeface="Arial" panose="020B0604020202020204" pitchFamily="34" charset="0"/>
                <a:cs typeface="Arial" panose="020B0604020202020204" pitchFamily="34" charset="0"/>
              </a:rPr>
              <a:t>Why Sell Life Insurance?</a:t>
            </a:r>
          </a:p>
        </p:txBody>
      </p:sp>
      <p:sp>
        <p:nvSpPr>
          <p:cNvPr id="7" name="Text Placeholder 3">
            <a:extLst>
              <a:ext uri="{FF2B5EF4-FFF2-40B4-BE49-F238E27FC236}">
                <a16:creationId xmlns:a16="http://schemas.microsoft.com/office/drawing/2014/main" id="{E508055E-0D09-C191-897B-F2CC62F077C7}"/>
              </a:ext>
            </a:extLst>
          </p:cNvPr>
          <p:cNvSpPr>
            <a:spLocks noGrp="1"/>
          </p:cNvSpPr>
          <p:nvPr>
            <p:ph type="body" sz="quarter" idx="12"/>
          </p:nvPr>
        </p:nvSpPr>
        <p:spPr>
          <a:xfrm>
            <a:off x="6426601" y="1572208"/>
            <a:ext cx="5091322" cy="2451953"/>
          </a:xfrm>
        </p:spPr>
        <p:txBody>
          <a:bodyPr/>
          <a:lstStyle/>
          <a:p>
            <a:pPr marL="290513" indent="-290513">
              <a:lnSpc>
                <a:spcPct val="100000"/>
              </a:lnSpc>
              <a:buClr>
                <a:srgbClr val="D97925"/>
              </a:buClr>
              <a:buFont typeface="Arial" panose="020B0604020202020204" pitchFamily="34" charset="0"/>
              <a:buChar char="•"/>
            </a:pPr>
            <a:r>
              <a:rPr lang="en-US" sz="2000" dirty="0">
                <a:latin typeface="Arial" panose="020B0604020202020204" pitchFamily="34" charset="0"/>
                <a:cs typeface="Arial" panose="020B0604020202020204" pitchFamily="34" charset="0"/>
              </a:rPr>
              <a:t>Be a holistic agent/financial professional</a:t>
            </a:r>
          </a:p>
          <a:p>
            <a:pPr marL="290513" indent="-290513">
              <a:lnSpc>
                <a:spcPct val="100000"/>
              </a:lnSpc>
              <a:buClr>
                <a:srgbClr val="D97925"/>
              </a:buClr>
              <a:buFont typeface="Arial" panose="020B0604020202020204" pitchFamily="34" charset="0"/>
              <a:buChar char="•"/>
            </a:pPr>
            <a:r>
              <a:rPr lang="en-US" sz="2000" dirty="0">
                <a:latin typeface="Arial" panose="020B0604020202020204" pitchFamily="34" charset="0"/>
                <a:cs typeface="Arial" panose="020B0604020202020204" pitchFamily="34" charset="0"/>
              </a:rPr>
              <a:t>Your clients need life insurance</a:t>
            </a:r>
          </a:p>
          <a:p>
            <a:pPr marL="290513" indent="-290513">
              <a:lnSpc>
                <a:spcPct val="100000"/>
              </a:lnSpc>
              <a:buClr>
                <a:srgbClr val="D97925"/>
              </a:buClr>
              <a:buFont typeface="Arial" panose="020B0604020202020204" pitchFamily="34" charset="0"/>
              <a:buChar char="•"/>
            </a:pPr>
            <a:r>
              <a:rPr lang="en-US" sz="2000" dirty="0">
                <a:latin typeface="Arial" panose="020B0604020202020204" pitchFamily="34" charset="0"/>
                <a:cs typeface="Arial" panose="020B0604020202020204" pitchFamily="34" charset="0"/>
              </a:rPr>
              <a:t>Additional revenue for you</a:t>
            </a:r>
          </a:p>
          <a:p>
            <a:pPr marL="290513" indent="-290513">
              <a:lnSpc>
                <a:spcPct val="100000"/>
              </a:lnSpc>
              <a:buClr>
                <a:srgbClr val="D97925"/>
              </a:buClr>
              <a:buFont typeface="Arial" panose="020B0604020202020204" pitchFamily="34" charset="0"/>
              <a:buChar char="•"/>
            </a:pPr>
            <a:r>
              <a:rPr lang="en-US" sz="2000" dirty="0">
                <a:latin typeface="Arial" panose="020B0604020202020204" pitchFamily="34" charset="0"/>
                <a:cs typeface="Arial" panose="020B0604020202020204" pitchFamily="34" charset="0"/>
              </a:rPr>
              <a:t>Protect your book of business</a:t>
            </a:r>
          </a:p>
          <a:p>
            <a:pPr marL="290513" indent="-290513">
              <a:lnSpc>
                <a:spcPct val="100000"/>
              </a:lnSpc>
              <a:buClr>
                <a:srgbClr val="D97925"/>
              </a:buClr>
              <a:buFont typeface="Arial" panose="020B0604020202020204" pitchFamily="34" charset="0"/>
              <a:buChar char="•"/>
            </a:pPr>
            <a:r>
              <a:rPr lang="en-US" sz="2000" dirty="0">
                <a:latin typeface="Arial" panose="020B0604020202020204" pitchFamily="34" charset="0"/>
                <a:cs typeface="Arial" panose="020B0604020202020204" pitchFamily="34" charset="0"/>
              </a:rPr>
              <a:t>Resources and support</a:t>
            </a:r>
          </a:p>
        </p:txBody>
      </p:sp>
      <p:pic>
        <p:nvPicPr>
          <p:cNvPr id="6" name="Picture Placeholder 5" descr="A hand holding a light bulb with a brain&#10;&#10;Description automatically generated">
            <a:extLst>
              <a:ext uri="{FF2B5EF4-FFF2-40B4-BE49-F238E27FC236}">
                <a16:creationId xmlns:a16="http://schemas.microsoft.com/office/drawing/2014/main" id="{7BD5BD26-2F57-A645-0A70-7C02F2050E44}"/>
              </a:ext>
            </a:extLst>
          </p:cNvPr>
          <p:cNvPicPr>
            <a:picLocks noGrp="1" noChangeAspect="1"/>
          </p:cNvPicPr>
          <p:nvPr>
            <p:ph type="pic" sz="quarter" idx="10"/>
          </p:nvPr>
        </p:nvPicPr>
        <p:blipFill rotWithShape="1">
          <a:blip r:embed="rId3"/>
          <a:srcRect l="16245" r="33171"/>
          <a:stretch/>
        </p:blipFill>
        <p:spPr>
          <a:xfrm>
            <a:off x="0" y="0"/>
            <a:ext cx="6096000" cy="6556443"/>
          </a:xfrm>
        </p:spPr>
      </p:pic>
    </p:spTree>
    <p:extLst>
      <p:ext uri="{BB962C8B-B14F-4D97-AF65-F5344CB8AC3E}">
        <p14:creationId xmlns:p14="http://schemas.microsoft.com/office/powerpoint/2010/main" val="1243856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003F9D9-565B-12EA-53BE-A2BB980A78B2}"/>
              </a:ext>
            </a:extLst>
          </p:cNvPr>
          <p:cNvSpPr txBox="1">
            <a:spLocks/>
          </p:cNvSpPr>
          <p:nvPr/>
        </p:nvSpPr>
        <p:spPr>
          <a:xfrm>
            <a:off x="6464948" y="2678056"/>
            <a:ext cx="5073118" cy="1588127"/>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a:t>Annuity Opportunity</a:t>
            </a:r>
            <a:endParaRPr lang="en-US" sz="5400">
              <a:cs typeface="Arial"/>
            </a:endParaRPr>
          </a:p>
        </p:txBody>
      </p:sp>
      <p:pic>
        <p:nvPicPr>
          <p:cNvPr id="6" name="Picture 5">
            <a:extLst>
              <a:ext uri="{FF2B5EF4-FFF2-40B4-BE49-F238E27FC236}">
                <a16:creationId xmlns:a16="http://schemas.microsoft.com/office/drawing/2014/main" id="{5B52FAB3-1F39-399A-E5A5-C028E0920F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096000" cy="6560820"/>
          </a:xfrm>
          <a:prstGeom prst="rect">
            <a:avLst/>
          </a:prstGeom>
        </p:spPr>
      </p:pic>
    </p:spTree>
    <p:extLst>
      <p:ext uri="{BB962C8B-B14F-4D97-AF65-F5344CB8AC3E}">
        <p14:creationId xmlns:p14="http://schemas.microsoft.com/office/powerpoint/2010/main" val="2471079066"/>
      </p:ext>
    </p:extLst>
  </p:cSld>
  <p:clrMapOvr>
    <a:masterClrMapping/>
  </p:clrMapOvr>
</p:sld>
</file>

<file path=ppt/theme/theme1.xml><?xml version="1.0" encoding="utf-8"?>
<a:theme xmlns:a="http://schemas.openxmlformats.org/drawingml/2006/main" name="Office Theme">
  <a:themeElements>
    <a:clrScheme name="Office">
      <a:dk1>
        <a:srgbClr val="222222"/>
      </a:dk1>
      <a:lt1>
        <a:srgbClr val="FFFFFF"/>
      </a:lt1>
      <a:dk2>
        <a:srgbClr val="D97925"/>
      </a:dk2>
      <a:lt2>
        <a:srgbClr val="00365F"/>
      </a:lt2>
      <a:accent1>
        <a:srgbClr val="646464"/>
      </a:accent1>
      <a:accent2>
        <a:srgbClr val="949494"/>
      </a:accent2>
      <a:accent3>
        <a:srgbClr val="E4E4E4"/>
      </a:accent3>
      <a:accent4>
        <a:srgbClr val="F2F2F2"/>
      </a:accent4>
      <a:accent5>
        <a:srgbClr val="5B9BD5"/>
      </a:accent5>
      <a:accent6>
        <a:srgbClr val="70AD47"/>
      </a:accent6>
      <a:hlink>
        <a:srgbClr val="0563C1"/>
      </a:hlink>
      <a:folHlink>
        <a:srgbClr val="954F72"/>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E5F245260D5849A894F3E02DA410D8" ma:contentTypeVersion="17" ma:contentTypeDescription="Create a new document." ma:contentTypeScope="" ma:versionID="70738f22f551c1ef744d010fe11bcc7d">
  <xsd:schema xmlns:xsd="http://www.w3.org/2001/XMLSchema" xmlns:xs="http://www.w3.org/2001/XMLSchema" xmlns:p="http://schemas.microsoft.com/office/2006/metadata/properties" xmlns:ns2="68d8ed58-5d1b-478c-92f2-198f689f725c" xmlns:ns3="a4483f49-bb39-4b0e-a0ae-cae5a4915f75" targetNamespace="http://schemas.microsoft.com/office/2006/metadata/properties" ma:root="true" ma:fieldsID="d4176e504a26c312bcdd145ef73a3107" ns2:_="" ns3:_="">
    <xsd:import namespace="68d8ed58-5d1b-478c-92f2-198f689f725c"/>
    <xsd:import namespace="a4483f49-bb39-4b0e-a0ae-cae5a4915f7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d8ed58-5d1b-478c-92f2-198f689f72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a24f88d-29b5-43f9-8c87-bde22e20fb3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483f49-bb39-4b0e-a0ae-cae5a4915f7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ef71599-e771-4909-bce3-96c347fa28b8}" ma:internalName="TaxCatchAll" ma:showField="CatchAllData" ma:web="a4483f49-bb39-4b0e-a0ae-cae5a4915f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8d8ed58-5d1b-478c-92f2-198f689f725c">
      <Terms xmlns="http://schemas.microsoft.com/office/infopath/2007/PartnerControls"/>
    </lcf76f155ced4ddcb4097134ff3c332f>
    <TaxCatchAll xmlns="a4483f49-bb39-4b0e-a0ae-cae5a4915f75" xsi:nil="true"/>
  </documentManagement>
</p:properties>
</file>

<file path=customXml/itemProps1.xml><?xml version="1.0" encoding="utf-8"?>
<ds:datastoreItem xmlns:ds="http://schemas.openxmlformats.org/officeDocument/2006/customXml" ds:itemID="{CBB4B763-3E97-4333-84B2-80B80DCE0634}">
  <ds:schemaRefs>
    <ds:schemaRef ds:uri="http://schemas.microsoft.com/sharepoint/v3/contenttype/forms"/>
  </ds:schemaRefs>
</ds:datastoreItem>
</file>

<file path=customXml/itemProps2.xml><?xml version="1.0" encoding="utf-8"?>
<ds:datastoreItem xmlns:ds="http://schemas.openxmlformats.org/officeDocument/2006/customXml" ds:itemID="{A57EB6D0-150A-482C-8955-16AFB378CC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d8ed58-5d1b-478c-92f2-198f689f725c"/>
    <ds:schemaRef ds:uri="a4483f49-bb39-4b0e-a0ae-cae5a4915f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5F2E95-FD60-437A-851B-CE8ACA15CE2A}">
  <ds:schemaRefs>
    <ds:schemaRef ds:uri="http://schemas.microsoft.com/office/infopath/2007/PartnerControls"/>
    <ds:schemaRef ds:uri="http://schemas.microsoft.com/office/2006/documentManagement/types"/>
    <ds:schemaRef ds:uri="a4483f49-bb39-4b0e-a0ae-cae5a4915f75"/>
    <ds:schemaRef ds:uri="http://schemas.microsoft.com/office/2006/metadata/properties"/>
    <ds:schemaRef ds:uri="http://purl.org/dc/terms/"/>
    <ds:schemaRef ds:uri="http://purl.org/dc/dcmitype/"/>
    <ds:schemaRef ds:uri="http://purl.org/dc/elements/1.1/"/>
    <ds:schemaRef ds:uri="http://schemas.openxmlformats.org/package/2006/metadata/core-properties"/>
    <ds:schemaRef ds:uri="68d8ed58-5d1b-478c-92f2-198f689f725c"/>
    <ds:schemaRef ds:uri="http://www.w3.org/XML/1998/namespace"/>
  </ds:schemaRefs>
</ds:datastoreItem>
</file>

<file path=docMetadata/LabelInfo.xml><?xml version="1.0" encoding="utf-8"?>
<clbl:labelList xmlns:clbl="http://schemas.microsoft.com/office/2020/mipLabelMetadata">
  <clbl:label id="{2cf3886d-110f-4c66-9d9d-4c293248cce8}" enabled="0" method="" siteId="{2cf3886d-110f-4c66-9d9d-4c293248cce8}" removed="1"/>
</clbl:labelList>
</file>

<file path=docProps/app.xml><?xml version="1.0" encoding="utf-8"?>
<Properties xmlns="http://schemas.openxmlformats.org/officeDocument/2006/extended-properties" xmlns:vt="http://schemas.openxmlformats.org/officeDocument/2006/docPropsVTypes">
  <TotalTime>822</TotalTime>
  <Words>2824</Words>
  <Application>Microsoft Office PowerPoint</Application>
  <PresentationFormat>Widescreen</PresentationFormat>
  <Paragraphs>200</Paragraphs>
  <Slides>22</Slides>
  <Notes>21</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 Black</vt:lpstr>
      <vt:lpstr>Arial Bold</vt:lpstr>
      <vt:lpstr>Calibri</vt:lpstr>
      <vt:lpstr>Courier New</vt:lpstr>
      <vt:lpstr>Georgia</vt:lpstr>
      <vt:lpstr>Publico Text</vt:lpstr>
      <vt:lpstr>Roboto</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Sebastinelli, Joey</dc:creator>
  <cp:lastModifiedBy>Bates, Wanda</cp:lastModifiedBy>
  <cp:revision>114</cp:revision>
  <dcterms:created xsi:type="dcterms:W3CDTF">2024-02-13T14:08:21Z</dcterms:created>
  <dcterms:modified xsi:type="dcterms:W3CDTF">2025-04-16T18:14:43Z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0x01010000E5F245260D5849A894F3E02DA410D8</vt:lpwstr>
  </property>
  <property fmtid="{D5CDD505-2E9C-101B-9397-08002B2CF9AE}" pid="3" name="MediaServiceImageTags">
    <vt:lpwstr/>
  </property>
</Properties>
</file>