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Lst>
  <p:notesMasterIdLst>
    <p:notesMasterId r:id="rId34"/>
  </p:notesMasterIdLst>
  <p:sldIdLst>
    <p:sldId id="256" r:id="rId2"/>
    <p:sldId id="273" r:id="rId3"/>
    <p:sldId id="258" r:id="rId4"/>
    <p:sldId id="259" r:id="rId5"/>
    <p:sldId id="276" r:id="rId6"/>
    <p:sldId id="260" r:id="rId7"/>
    <p:sldId id="261" r:id="rId8"/>
    <p:sldId id="277" r:id="rId9"/>
    <p:sldId id="278" r:id="rId10"/>
    <p:sldId id="279" r:id="rId11"/>
    <p:sldId id="268" r:id="rId12"/>
    <p:sldId id="269" r:id="rId13"/>
    <p:sldId id="280" r:id="rId14"/>
    <p:sldId id="281" r:id="rId15"/>
    <p:sldId id="282" r:id="rId16"/>
    <p:sldId id="283" r:id="rId17"/>
    <p:sldId id="263" r:id="rId18"/>
    <p:sldId id="264" r:id="rId19"/>
    <p:sldId id="265" r:id="rId20"/>
    <p:sldId id="266" r:id="rId21"/>
    <p:sldId id="284" r:id="rId22"/>
    <p:sldId id="286" r:id="rId23"/>
    <p:sldId id="285" r:id="rId24"/>
    <p:sldId id="294" r:id="rId25"/>
    <p:sldId id="290" r:id="rId26"/>
    <p:sldId id="291" r:id="rId27"/>
    <p:sldId id="267" r:id="rId28"/>
    <p:sldId id="293" r:id="rId29"/>
    <p:sldId id="292" r:id="rId30"/>
    <p:sldId id="270" r:id="rId31"/>
    <p:sldId id="271" r:id="rId32"/>
    <p:sldId id="272" r:id="rId33"/>
  </p:sldIdLst>
  <p:sldSz cx="12192000" cy="6858000"/>
  <p:notesSz cx="6858000" cy="9144000"/>
  <p:embeddedFontLst>
    <p:embeddedFont>
      <p:font typeface="Carlito" panose="020F0502020204030204" pitchFamily="34" charset="0"/>
      <p:regular r:id="rId35"/>
      <p:bold r:id="rId36"/>
      <p:italic r:id="rId37"/>
      <p:boldItalic r:id="rId38"/>
    </p:embeddedFont>
    <p:embeddedFont>
      <p:font typeface="Helvetica Neue" panose="02000503000000020004" pitchFamily="2" charset="0"/>
      <p:regular r:id="rId39"/>
      <p:bold r:id="rId40"/>
      <p:italic r:id="rId41"/>
      <p:boldItalic r:id="rId42"/>
    </p:embeddedFont>
    <p:embeddedFont>
      <p:font typeface="Libre Franklin" pitchFamily="2" charset="77"/>
      <p:regular r:id="rId43"/>
      <p:bold r:id="rId44"/>
      <p:italic r:id="rId45"/>
      <p:boldItalic r:id="rId46"/>
    </p:embeddedFont>
    <p:embeddedFont>
      <p:font typeface="Open Sans" panose="020B0606030504020204" pitchFamily="34" charset="0"/>
      <p:regular r:id="rId47"/>
      <p:bold r:id="rId48"/>
      <p:italic r:id="rId49"/>
      <p:boldItalic r:id="rId5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aHZTkIQY58sm5Lr3Ly4Sxf1bu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ED9FF5-CB08-48F0-8A9D-7EB6E7F4CE39}">
  <a:tblStyle styleId="{AEED9FF5-CB08-48F0-8A9D-7EB6E7F4CE39}"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DD4EA"/>
          </a:solidFill>
        </a:fill>
      </a:tcStyle>
    </a:wholeTbl>
    <a:band1H>
      <a:tcTxStyle/>
      <a:tcStyle>
        <a:tcBdr/>
      </a:tcStyle>
    </a:band1H>
    <a:band2H>
      <a:tcTxStyle b="off" i="off"/>
      <a:tcStyle>
        <a:tcBdr/>
        <a:fill>
          <a:solidFill>
            <a:srgbClr val="E8EBF5"/>
          </a:solidFill>
        </a:fill>
      </a:tcStyle>
    </a:band2H>
    <a:band1V>
      <a:tcTxStyle/>
      <a:tcStyle>
        <a:tcBdr/>
      </a:tcStyle>
    </a:band1V>
    <a:band2V>
      <a:tcTxStyle/>
      <a:tcStyle>
        <a:tcBdr/>
      </a:tcStyle>
    </a:band2V>
    <a:lastCol>
      <a:tcTxStyle/>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209B2AF6-A5E7-4FF8-962B-18BC2A4E446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5"/>
    <p:restoredTop sz="94658"/>
  </p:normalViewPr>
  <p:slideViewPr>
    <p:cSldViewPr snapToGrid="0">
      <p:cViewPr varScale="1">
        <p:scale>
          <a:sx n="114" d="100"/>
          <a:sy n="114" d="100"/>
        </p:scale>
        <p:origin x="184"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62702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6056257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2349984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0" type="tx">
  <p:cSld name="Title Slide 0">
    <p:bg>
      <p:bgPr>
        <a:gradFill>
          <a:gsLst>
            <a:gs pos="0">
              <a:srgbClr val="F6F8FC"/>
            </a:gs>
            <a:gs pos="13000">
              <a:srgbClr val="F6F8FC"/>
            </a:gs>
            <a:gs pos="46000">
              <a:srgbClr val="ABC0E4"/>
            </a:gs>
            <a:gs pos="83000">
              <a:srgbClr val="ABC0E4"/>
            </a:gs>
            <a:gs pos="100000">
              <a:srgbClr val="C7D5ED"/>
            </a:gs>
          </a:gsLst>
          <a:lin ang="5400000" scaled="0"/>
        </a:gra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FFFFFF"/>
              </a:buClr>
              <a:buSzPts val="6000"/>
              <a:buFont typeface="Calibri"/>
              <a:buNone/>
              <a:defRPr sz="6000">
                <a:solidFill>
                  <a:srgbClr val="FFFFFF"/>
                </a:solidFill>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11" name="Google Shape;11;p19"/>
          <p:cNvSpPr txBox="1">
            <a:spLocks noGrp="1"/>
          </p:cNvSpPr>
          <p:nvPr>
            <p:ph type="body" idx="1"/>
          </p:nvPr>
        </p:nvSpPr>
        <p:spPr>
          <a:xfrm>
            <a:off x="1524000" y="3602037"/>
            <a:ext cx="9144000" cy="1655768"/>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FFFFFF"/>
              </a:buClr>
              <a:buSzPts val="2400"/>
              <a:buFont typeface="Calibri"/>
              <a:buNone/>
              <a:defRPr sz="2400">
                <a:solidFill>
                  <a:srgbClr val="FFFFFF"/>
                </a:solidFill>
              </a:defRPr>
            </a:lvl1pPr>
            <a:lvl2pPr marL="914400" lvl="1" indent="-228600" algn="ctr">
              <a:lnSpc>
                <a:spcPct val="90000"/>
              </a:lnSpc>
              <a:spcBef>
                <a:spcPts val="1000"/>
              </a:spcBef>
              <a:spcAft>
                <a:spcPts val="0"/>
              </a:spcAft>
              <a:buClr>
                <a:srgbClr val="FFFFFF"/>
              </a:buClr>
              <a:buSzPts val="2400"/>
              <a:buFont typeface="Calibri"/>
              <a:buNone/>
              <a:defRPr sz="2400">
                <a:solidFill>
                  <a:srgbClr val="FFFFFF"/>
                </a:solidFill>
              </a:defRPr>
            </a:lvl2pPr>
            <a:lvl3pPr marL="1371600" lvl="2" indent="-228600" algn="ctr">
              <a:lnSpc>
                <a:spcPct val="90000"/>
              </a:lnSpc>
              <a:spcBef>
                <a:spcPts val="1000"/>
              </a:spcBef>
              <a:spcAft>
                <a:spcPts val="0"/>
              </a:spcAft>
              <a:buClr>
                <a:srgbClr val="FFFFFF"/>
              </a:buClr>
              <a:buSzPts val="2400"/>
              <a:buFont typeface="Calibri"/>
              <a:buNone/>
              <a:defRPr sz="2400">
                <a:solidFill>
                  <a:srgbClr val="FFFFFF"/>
                </a:solidFill>
              </a:defRPr>
            </a:lvl3pPr>
            <a:lvl4pPr marL="1828800" lvl="3" indent="-228600" algn="ctr">
              <a:lnSpc>
                <a:spcPct val="90000"/>
              </a:lnSpc>
              <a:spcBef>
                <a:spcPts val="1000"/>
              </a:spcBef>
              <a:spcAft>
                <a:spcPts val="0"/>
              </a:spcAft>
              <a:buClr>
                <a:srgbClr val="FFFFFF"/>
              </a:buClr>
              <a:buSzPts val="2400"/>
              <a:buFont typeface="Calibri"/>
              <a:buNone/>
              <a:defRPr sz="2400">
                <a:solidFill>
                  <a:srgbClr val="FFFFFF"/>
                </a:solidFill>
              </a:defRPr>
            </a:lvl4pPr>
            <a:lvl5pPr marL="2286000" lvl="4" indent="-228600" algn="ctr">
              <a:lnSpc>
                <a:spcPct val="90000"/>
              </a:lnSpc>
              <a:spcBef>
                <a:spcPts val="1000"/>
              </a:spcBef>
              <a:spcAft>
                <a:spcPts val="0"/>
              </a:spcAft>
              <a:buClr>
                <a:srgbClr val="FFFFFF"/>
              </a:buClr>
              <a:buSzPts val="2400"/>
              <a:buFont typeface="Calibri"/>
              <a:buNone/>
              <a:defRPr sz="2400">
                <a:solidFill>
                  <a:srgbClr val="FFFFFF"/>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2" name="Google Shape;12;p19"/>
          <p:cNvSpPr txBox="1">
            <a:spLocks noGrp="1"/>
          </p:cNvSpPr>
          <p:nvPr>
            <p:ph type="sldNum" idx="12"/>
          </p:nvPr>
        </p:nvSpPr>
        <p:spPr>
          <a:xfrm>
            <a:off x="11095181" y="6404295"/>
            <a:ext cx="258620" cy="269237"/>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FFFFFF"/>
              </a:buClr>
              <a:buSzPts val="1200"/>
              <a:buFont typeface="Calibri"/>
              <a:buNone/>
              <a:defRPr>
                <a:solidFill>
                  <a:srgbClr val="FFFFFF"/>
                </a:solidFill>
              </a:defRPr>
            </a:lvl1pPr>
            <a:lvl2pPr marL="0" lvl="1" indent="0" algn="r">
              <a:lnSpc>
                <a:spcPct val="100000"/>
              </a:lnSpc>
              <a:spcBef>
                <a:spcPts val="0"/>
              </a:spcBef>
              <a:spcAft>
                <a:spcPts val="0"/>
              </a:spcAft>
              <a:buClr>
                <a:srgbClr val="FFFFFF"/>
              </a:buClr>
              <a:buSzPts val="1200"/>
              <a:buFont typeface="Calibri"/>
              <a:buNone/>
              <a:defRPr>
                <a:solidFill>
                  <a:srgbClr val="FFFFFF"/>
                </a:solidFill>
              </a:defRPr>
            </a:lvl2pPr>
            <a:lvl3pPr marL="0" lvl="2" indent="0" algn="r">
              <a:lnSpc>
                <a:spcPct val="100000"/>
              </a:lnSpc>
              <a:spcBef>
                <a:spcPts val="0"/>
              </a:spcBef>
              <a:spcAft>
                <a:spcPts val="0"/>
              </a:spcAft>
              <a:buClr>
                <a:srgbClr val="FFFFFF"/>
              </a:buClr>
              <a:buSzPts val="1200"/>
              <a:buFont typeface="Calibri"/>
              <a:buNone/>
              <a:defRPr>
                <a:solidFill>
                  <a:srgbClr val="FFFFFF"/>
                </a:solidFill>
              </a:defRPr>
            </a:lvl3pPr>
            <a:lvl4pPr marL="0" lvl="3" indent="0" algn="r">
              <a:lnSpc>
                <a:spcPct val="100000"/>
              </a:lnSpc>
              <a:spcBef>
                <a:spcPts val="0"/>
              </a:spcBef>
              <a:spcAft>
                <a:spcPts val="0"/>
              </a:spcAft>
              <a:buClr>
                <a:srgbClr val="FFFFFF"/>
              </a:buClr>
              <a:buSzPts val="1200"/>
              <a:buFont typeface="Calibri"/>
              <a:buNone/>
              <a:defRPr>
                <a:solidFill>
                  <a:srgbClr val="FFFFFF"/>
                </a:solidFill>
              </a:defRPr>
            </a:lvl4pPr>
            <a:lvl5pPr marL="0" lvl="4" indent="0" algn="r">
              <a:lnSpc>
                <a:spcPct val="100000"/>
              </a:lnSpc>
              <a:spcBef>
                <a:spcPts val="0"/>
              </a:spcBef>
              <a:spcAft>
                <a:spcPts val="0"/>
              </a:spcAft>
              <a:buClr>
                <a:srgbClr val="FFFFFF"/>
              </a:buClr>
              <a:buSzPts val="1200"/>
              <a:buFont typeface="Calibri"/>
              <a:buNone/>
              <a:defRPr>
                <a:solidFill>
                  <a:srgbClr val="FFFFFF"/>
                </a:solidFill>
              </a:defRPr>
            </a:lvl5pPr>
            <a:lvl6pPr marL="0" lvl="5" indent="0" algn="r">
              <a:lnSpc>
                <a:spcPct val="100000"/>
              </a:lnSpc>
              <a:spcBef>
                <a:spcPts val="0"/>
              </a:spcBef>
              <a:spcAft>
                <a:spcPts val="0"/>
              </a:spcAft>
              <a:buClr>
                <a:srgbClr val="FFFFFF"/>
              </a:buClr>
              <a:buSzPts val="1200"/>
              <a:buFont typeface="Calibri"/>
              <a:buNone/>
              <a:defRPr>
                <a:solidFill>
                  <a:srgbClr val="FFFFFF"/>
                </a:solidFill>
              </a:defRPr>
            </a:lvl6pPr>
            <a:lvl7pPr marL="0" lvl="6" indent="0" algn="r">
              <a:lnSpc>
                <a:spcPct val="100000"/>
              </a:lnSpc>
              <a:spcBef>
                <a:spcPts val="0"/>
              </a:spcBef>
              <a:spcAft>
                <a:spcPts val="0"/>
              </a:spcAft>
              <a:buClr>
                <a:srgbClr val="FFFFFF"/>
              </a:buClr>
              <a:buSzPts val="1200"/>
              <a:buFont typeface="Calibri"/>
              <a:buNone/>
              <a:defRPr>
                <a:solidFill>
                  <a:srgbClr val="FFFFFF"/>
                </a:solidFill>
              </a:defRPr>
            </a:lvl7pPr>
            <a:lvl8pPr marL="0" lvl="7" indent="0" algn="r">
              <a:lnSpc>
                <a:spcPct val="100000"/>
              </a:lnSpc>
              <a:spcBef>
                <a:spcPts val="0"/>
              </a:spcBef>
              <a:spcAft>
                <a:spcPts val="0"/>
              </a:spcAft>
              <a:buClr>
                <a:srgbClr val="FFFFFF"/>
              </a:buClr>
              <a:buSzPts val="1200"/>
              <a:buFont typeface="Calibri"/>
              <a:buNone/>
              <a:defRPr>
                <a:solidFill>
                  <a:srgbClr val="FFFFFF"/>
                </a:solidFill>
              </a:defRPr>
            </a:lvl8pPr>
            <a:lvl9pPr marL="0" lvl="8" indent="0" algn="r">
              <a:lnSpc>
                <a:spcPct val="100000"/>
              </a:lnSpc>
              <a:spcBef>
                <a:spcPts val="0"/>
              </a:spcBef>
              <a:spcAft>
                <a:spcPts val="0"/>
              </a:spcAft>
              <a:buClr>
                <a:srgbClr val="FFFFFF"/>
              </a:buClr>
              <a:buSzPts val="1200"/>
              <a:buFont typeface="Calibri"/>
              <a:buNone/>
              <a:defRPr>
                <a:solidFill>
                  <a:srgbClr val="FFFFFF"/>
                </a:solidFill>
              </a:defRPr>
            </a:lvl9pPr>
          </a:lstStyle>
          <a:p>
            <a:pPr marL="0" lvl="0" indent="0" algn="r" rtl="0">
              <a:spcBef>
                <a:spcPts val="0"/>
              </a:spcBef>
              <a:spcAft>
                <a:spcPts val="0"/>
              </a:spcAft>
              <a:buNone/>
            </a:pPr>
            <a:fld id="{00000000-1234-1234-1234-123412341234}" type="slidenum">
              <a:rPr lang="en-US"/>
              <a:t>‹#›</a:t>
            </a:fld>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1485194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4616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56508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169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73107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06778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0831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35207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3069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481588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1/29/25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723378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tif"/></Relationships>
</file>

<file path=ppt/slides/_rels/slide16.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2.tif"/></Relationships>
</file>

<file path=ppt/slides/_rels/slide26.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image" Target="../media/image43.t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6F8FC"/>
            </a:gs>
            <a:gs pos="100000">
              <a:schemeClr val="accent4"/>
            </a:gs>
          </a:gsLst>
          <a:lin ang="5400000" scaled="0"/>
        </a:gradFill>
        <a:effectLst/>
      </p:bgPr>
    </p:bg>
    <p:spTree>
      <p:nvGrpSpPr>
        <p:cNvPr id="1" name="Shape 68"/>
        <p:cNvGrpSpPr/>
        <p:nvPr/>
      </p:nvGrpSpPr>
      <p:grpSpPr>
        <a:xfrm>
          <a:off x="0" y="0"/>
          <a:ext cx="0" cy="0"/>
          <a:chOff x="0" y="0"/>
          <a:chExt cx="0" cy="0"/>
        </a:xfrm>
      </p:grpSpPr>
      <p:sp>
        <p:nvSpPr>
          <p:cNvPr id="69" name="Google Shape;69;p1"/>
          <p:cNvSpPr txBox="1"/>
          <p:nvPr/>
        </p:nvSpPr>
        <p:spPr>
          <a:xfrm>
            <a:off x="6096001" y="4074417"/>
            <a:ext cx="5560088" cy="2077151"/>
          </a:xfrm>
          <a:prstGeom prst="rect">
            <a:avLst/>
          </a:prstGeom>
          <a:noFill/>
          <a:ln>
            <a:noFill/>
          </a:ln>
        </p:spPr>
        <p:txBody>
          <a:bodyPr spcFirstLastPara="1" wrap="square" lIns="45700" tIns="45700" rIns="45700" bIns="45700" anchor="t" anchorCtr="0">
            <a:normAutofit lnSpcReduction="10000"/>
          </a:bodyPr>
          <a:lstStyle/>
          <a:p>
            <a:pPr marL="0" marR="0" lvl="0" indent="0" algn="ctr" rtl="0">
              <a:lnSpc>
                <a:spcPct val="150000"/>
              </a:lnSpc>
              <a:spcBef>
                <a:spcPts val="0"/>
              </a:spcBef>
              <a:spcAft>
                <a:spcPts val="0"/>
              </a:spcAft>
              <a:buClr>
                <a:srgbClr val="000000"/>
              </a:buClr>
              <a:buSzPts val="9000"/>
              <a:buFont typeface="Carlito"/>
              <a:buNone/>
            </a:pPr>
            <a:r>
              <a:rPr lang="en-US" sz="9000" b="1" i="0" u="none" strike="noStrike" cap="none">
                <a:solidFill>
                  <a:srgbClr val="000000"/>
                </a:solidFill>
                <a:latin typeface="Carlito"/>
                <a:ea typeface="Carlito"/>
                <a:cs typeface="Carlito"/>
                <a:sym typeface="Carlito"/>
              </a:rPr>
              <a:t>30-60-90</a:t>
            </a:r>
            <a:endParaRPr/>
          </a:p>
        </p:txBody>
      </p:sp>
      <p:pic>
        <p:nvPicPr>
          <p:cNvPr id="70" name="Google Shape;70;p1" descr="Gaylan HS.png"/>
          <p:cNvPicPr preferRelativeResize="0"/>
          <p:nvPr/>
        </p:nvPicPr>
        <p:blipFill rotWithShape="1">
          <a:blip r:embed="rId3">
            <a:alphaModFix/>
          </a:blip>
          <a:srcRect l="14702" r="74" b="4580"/>
          <a:stretch/>
        </p:blipFill>
        <p:spPr>
          <a:xfrm>
            <a:off x="0" y="-105147"/>
            <a:ext cx="6219032" cy="6963173"/>
          </a:xfrm>
          <a:custGeom>
            <a:avLst/>
            <a:gdLst/>
            <a:ahLst/>
            <a:cxnLst/>
            <a:rect l="l" t="t" r="r" b="b"/>
            <a:pathLst>
              <a:path w="21600" h="21600" extrusionOk="0">
                <a:moveTo>
                  <a:pt x="5346" y="0"/>
                </a:moveTo>
                <a:cubicBezTo>
                  <a:pt x="3464" y="425"/>
                  <a:pt x="1744" y="1211"/>
                  <a:pt x="291" y="2273"/>
                </a:cubicBezTo>
                <a:lnTo>
                  <a:pt x="0" y="2507"/>
                </a:lnTo>
                <a:lnTo>
                  <a:pt x="0" y="19828"/>
                </a:lnTo>
                <a:lnTo>
                  <a:pt x="291" y="20062"/>
                </a:lnTo>
                <a:cubicBezTo>
                  <a:pt x="853" y="20473"/>
                  <a:pt x="1456" y="20842"/>
                  <a:pt x="2092" y="21167"/>
                </a:cubicBezTo>
                <a:lnTo>
                  <a:pt x="3034" y="21600"/>
                </a:lnTo>
                <a:lnTo>
                  <a:pt x="14086" y="21600"/>
                </a:lnTo>
                <a:lnTo>
                  <a:pt x="14784" y="21302"/>
                </a:lnTo>
                <a:cubicBezTo>
                  <a:pt x="18844" y="19350"/>
                  <a:pt x="21600" y="15544"/>
                  <a:pt x="21600" y="11167"/>
                </a:cubicBezTo>
                <a:cubicBezTo>
                  <a:pt x="21600" y="5790"/>
                  <a:pt x="17439" y="1274"/>
                  <a:pt x="11812" y="0"/>
                </a:cubicBezTo>
                <a:lnTo>
                  <a:pt x="5346" y="0"/>
                </a:lnTo>
                <a:close/>
              </a:path>
            </a:pathLst>
          </a:custGeom>
          <a:noFill/>
          <a:ln>
            <a:noFill/>
          </a:ln>
        </p:spPr>
      </p:pic>
      <p:pic>
        <p:nvPicPr>
          <p:cNvPr id="71" name="Google Shape;71;p1" descr="1.png"/>
          <p:cNvPicPr preferRelativeResize="0"/>
          <p:nvPr/>
        </p:nvPicPr>
        <p:blipFill rotWithShape="1">
          <a:blip r:embed="rId4">
            <a:alphaModFix/>
          </a:blip>
          <a:srcRect l="1169" t="25123" r="1168" b="25123"/>
          <a:stretch/>
        </p:blipFill>
        <p:spPr>
          <a:xfrm>
            <a:off x="6405758" y="1875071"/>
            <a:ext cx="5127868" cy="2612423"/>
          </a:xfrm>
          <a:prstGeom prst="rect">
            <a:avLst/>
          </a:prstGeom>
          <a:noFill/>
          <a:ln>
            <a:noFill/>
          </a:ln>
        </p:spPr>
      </p:pic>
      <p:pic>
        <p:nvPicPr>
          <p:cNvPr id="72" name="Google Shape;72;p1" descr="QR CODE.png"/>
          <p:cNvPicPr preferRelativeResize="0"/>
          <p:nvPr/>
        </p:nvPicPr>
        <p:blipFill rotWithShape="1">
          <a:blip r:embed="rId5">
            <a:alphaModFix/>
          </a:blip>
          <a:srcRect/>
          <a:stretch/>
        </p:blipFill>
        <p:spPr>
          <a:xfrm>
            <a:off x="9956303" y="-21801"/>
            <a:ext cx="2477740" cy="2077151"/>
          </a:xfrm>
          <a:prstGeom prst="rect">
            <a:avLst/>
          </a:prstGeom>
          <a:noFill/>
          <a:ln>
            <a:noFill/>
          </a:ln>
        </p:spPr>
      </p:pic>
      <p:sp>
        <p:nvSpPr>
          <p:cNvPr id="73" name="Google Shape;73;p1"/>
          <p:cNvSpPr txBox="1"/>
          <p:nvPr/>
        </p:nvSpPr>
        <p:spPr>
          <a:xfrm>
            <a:off x="7174562" y="5721427"/>
            <a:ext cx="3590260" cy="6629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700"/>
              <a:buFont typeface="Calibri"/>
              <a:buNone/>
            </a:pPr>
            <a:r>
              <a:rPr lang="en-US" sz="3700" b="1" i="0" u="none" strike="noStrike" cap="none" dirty="0">
                <a:solidFill>
                  <a:srgbClr val="000000"/>
                </a:solidFill>
                <a:latin typeface="Calibri"/>
                <a:ea typeface="Calibri"/>
                <a:cs typeface="Calibri"/>
                <a:sym typeface="Calibri"/>
              </a:rPr>
              <a:t>SALES APPROACH</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191" name="Title 1"/>
          <p:cNvSpPr txBox="1">
            <a:spLocks noGrp="1"/>
          </p:cNvSpPr>
          <p:nvPr>
            <p:ph type="title"/>
          </p:nvPr>
        </p:nvSpPr>
        <p:spPr>
          <a:xfrm>
            <a:off x="899235" y="-363144"/>
            <a:ext cx="10393530" cy="1261659"/>
          </a:xfrm>
          <a:prstGeom prst="rect">
            <a:avLst/>
          </a:prstGeom>
        </p:spPr>
        <p:txBody>
          <a:bodyPr/>
          <a:lstStyle/>
          <a:p>
            <a:pPr algn="ctr">
              <a:defRPr sz="3600" b="1">
                <a:latin typeface="+mj-lt"/>
                <a:ea typeface="+mj-ea"/>
                <a:cs typeface="+mj-cs"/>
                <a:sym typeface="Calibri"/>
              </a:defRPr>
            </a:pPr>
            <a:br/>
            <a:r>
              <a:t>Aetna Cancer, Heart Attack or Stroke “Plus”</a:t>
            </a:r>
          </a:p>
        </p:txBody>
      </p:sp>
      <p:sp>
        <p:nvSpPr>
          <p:cNvPr id="192" name="TextBox 4"/>
          <p:cNvSpPr txBox="1"/>
          <p:nvPr/>
        </p:nvSpPr>
        <p:spPr>
          <a:xfrm>
            <a:off x="8834370" y="6535794"/>
            <a:ext cx="1962290" cy="227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defTabSz="685800">
              <a:defRPr sz="900" b="1" i="1">
                <a:solidFill>
                  <a:srgbClr val="FFFFFF"/>
                </a:solidFill>
                <a:latin typeface="Franklin Gothic Book"/>
                <a:ea typeface="Franklin Gothic Book"/>
                <a:cs typeface="Franklin Gothic Book"/>
                <a:sym typeface="Franklin Gothic Book"/>
              </a:defRPr>
            </a:lvl1pPr>
          </a:lstStyle>
          <a:p>
            <a:r>
              <a:t>FOR AGENT USE ONLY</a:t>
            </a:r>
          </a:p>
        </p:txBody>
      </p:sp>
      <p:sp>
        <p:nvSpPr>
          <p:cNvPr id="193" name="TextBox 6"/>
          <p:cNvSpPr txBox="1"/>
          <p:nvPr/>
        </p:nvSpPr>
        <p:spPr>
          <a:xfrm>
            <a:off x="257613" y="1288582"/>
            <a:ext cx="7479073" cy="5216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285750" indent="-285750">
              <a:buSzPct val="100000"/>
              <a:buFont typeface="Arial"/>
              <a:buChar char="•"/>
              <a:defRPr sz="2000"/>
            </a:pPr>
            <a:r>
              <a:t>Five Year Look Back in ALL States</a:t>
            </a:r>
          </a:p>
          <a:p>
            <a:pPr marL="742950" lvl="1" indent="-285750">
              <a:buSzPct val="100000"/>
              <a:buFont typeface="Arial"/>
              <a:buChar char="•"/>
              <a:defRPr sz="2000"/>
            </a:pPr>
            <a:endParaRPr/>
          </a:p>
          <a:p>
            <a:pPr marL="285750" indent="-285750">
              <a:buSzPct val="100000"/>
              <a:buFont typeface="Arial"/>
              <a:buChar char="•"/>
              <a:defRPr sz="2000"/>
            </a:pPr>
            <a:r>
              <a:t>“Mix and Match” Benefits</a:t>
            </a:r>
          </a:p>
          <a:p>
            <a:pPr marL="742950" lvl="1" indent="-285750">
              <a:buSzPct val="100000"/>
              <a:buFont typeface="Arial"/>
              <a:buChar char="•"/>
              <a:defRPr sz="2000" i="1"/>
            </a:pPr>
            <a:r>
              <a:t>Offer different benefit amounts for cancer and heart attack/stroke!</a:t>
            </a:r>
          </a:p>
          <a:p>
            <a:pPr marL="285750" indent="-285750">
              <a:buSzPct val="100000"/>
              <a:buFont typeface="Arial"/>
              <a:buChar char="•"/>
              <a:defRPr sz="2000"/>
            </a:pPr>
            <a:endParaRPr/>
          </a:p>
          <a:p>
            <a:pPr marL="285750" indent="-285750">
              <a:buSzPct val="100000"/>
              <a:buFont typeface="Arial"/>
              <a:buChar char="•"/>
              <a:defRPr sz="2000"/>
            </a:pPr>
            <a:r>
              <a:t>Recurrence Benefit</a:t>
            </a:r>
          </a:p>
          <a:p>
            <a:pPr marL="742950" lvl="1" indent="-285750">
              <a:buSzPct val="100000"/>
              <a:buFont typeface="Arial"/>
              <a:buChar char="•"/>
              <a:defRPr sz="2000"/>
            </a:pPr>
            <a:r>
              <a:t>100% after 9 years</a:t>
            </a:r>
          </a:p>
          <a:p>
            <a:pPr marL="742950" lvl="1" indent="-285750">
              <a:buSzPct val="100000"/>
              <a:buFont typeface="Arial"/>
              <a:buChar char="•"/>
              <a:defRPr sz="2000"/>
            </a:pPr>
            <a:r>
              <a:t>Persistency protection- Paycheck Protection</a:t>
            </a:r>
          </a:p>
          <a:p>
            <a:pPr marL="742950" lvl="1" indent="-285750">
              <a:buSzPct val="100000"/>
              <a:buFont typeface="Arial"/>
              <a:buChar char="•"/>
              <a:defRPr sz="2000"/>
            </a:pPr>
            <a:endParaRPr/>
          </a:p>
          <a:p>
            <a:pPr marL="285750" indent="-285750">
              <a:buSzPct val="100000"/>
              <a:buFont typeface="Arial"/>
              <a:buChar char="•"/>
              <a:defRPr sz="2000"/>
            </a:pPr>
            <a:r>
              <a:t>Sell Heart Attack or Stroke Only Plans </a:t>
            </a:r>
          </a:p>
          <a:p>
            <a:pPr marL="285750" indent="-285750">
              <a:buSzPct val="100000"/>
              <a:buFont typeface="Arial"/>
              <a:buChar char="•"/>
              <a:defRPr sz="2000"/>
            </a:pPr>
            <a:endParaRPr/>
          </a:p>
          <a:p>
            <a:pPr marL="285750" indent="-285750">
              <a:buSzPct val="100000"/>
              <a:buFont typeface="Arial"/>
              <a:buChar char="•"/>
              <a:defRPr sz="2000"/>
            </a:pPr>
            <a:r>
              <a:t>Lowest Rates Offered by a Major Carrier</a:t>
            </a:r>
          </a:p>
          <a:p>
            <a:pPr marL="285750" indent="-285750">
              <a:buSzPct val="100000"/>
              <a:buFont typeface="Arial"/>
              <a:buChar char="•"/>
              <a:defRPr sz="2000"/>
            </a:pPr>
            <a:endParaRPr/>
          </a:p>
          <a:p>
            <a:pPr marL="285750" indent="-285750">
              <a:buSzPct val="100000"/>
              <a:buFont typeface="Arial"/>
              <a:buChar char="•"/>
              <a:defRPr sz="2000"/>
            </a:pPr>
            <a:r>
              <a:t>Available in AL, AR, AZ, CO, CT, DE, FL, GA, IA, ID, IL, IN, KY, LA, MD, MI, MO, MS, MT, NC, ND, NE, NH, NJ, NV, OH, OK, OR, PA, RI, SC, SD, TN, TX, VA, VT, WA, WI, WV &amp; WY</a:t>
            </a:r>
          </a:p>
        </p:txBody>
      </p:sp>
      <p:graphicFrame>
        <p:nvGraphicFramePr>
          <p:cNvPr id="194" name="Table 3"/>
          <p:cNvGraphicFramePr/>
          <p:nvPr/>
        </p:nvGraphicFramePr>
        <p:xfrm>
          <a:off x="7914926" y="1596101"/>
          <a:ext cx="3773488" cy="1986452"/>
        </p:xfrm>
        <a:graphic>
          <a:graphicData uri="http://schemas.openxmlformats.org/drawingml/2006/table">
            <a:tbl>
              <a:tblPr firstRow="1" bandRow="1"/>
              <a:tblGrid>
                <a:gridCol w="2236653">
                  <a:extLst>
                    <a:ext uri="{9D8B030D-6E8A-4147-A177-3AD203B41FA5}">
                      <a16:colId xmlns:a16="http://schemas.microsoft.com/office/drawing/2014/main" val="20000"/>
                    </a:ext>
                  </a:extLst>
                </a:gridCol>
                <a:gridCol w="1536835">
                  <a:extLst>
                    <a:ext uri="{9D8B030D-6E8A-4147-A177-3AD203B41FA5}">
                      <a16:colId xmlns:a16="http://schemas.microsoft.com/office/drawing/2014/main" val="20001"/>
                    </a:ext>
                  </a:extLst>
                </a:gridCol>
              </a:tblGrid>
              <a:tr h="378472">
                <a:tc>
                  <a:txBody>
                    <a:bodyPr/>
                    <a:lstStyle/>
                    <a:p>
                      <a:pPr algn="ctr">
                        <a:defRPr sz="1800" b="0">
                          <a:solidFill>
                            <a:srgbClr val="000000"/>
                          </a:solidFill>
                        </a:defRPr>
                      </a:pPr>
                      <a:r>
                        <a:rPr b="1">
                          <a:solidFill>
                            <a:srgbClr val="FFFFFF"/>
                          </a:solidFill>
                          <a:latin typeface="+mn-lt"/>
                          <a:ea typeface="+mn-ea"/>
                          <a:cs typeface="+mn-cs"/>
                          <a:sym typeface="Helvetica"/>
                        </a:rPr>
                        <a:t>Recurrence Period</a:t>
                      </a:r>
                    </a:p>
                  </a:txBody>
                  <a:tcPr marL="34855" marR="34855" marT="34855" marB="34855" horzOverflow="overflow">
                    <a:solidFill>
                      <a:srgbClr val="000000"/>
                    </a:solidFill>
                  </a:tcPr>
                </a:tc>
                <a:tc>
                  <a:txBody>
                    <a:bodyPr/>
                    <a:lstStyle/>
                    <a:p>
                      <a:pPr algn="ctr">
                        <a:defRPr sz="1800" b="0">
                          <a:solidFill>
                            <a:srgbClr val="000000"/>
                          </a:solidFill>
                        </a:defRPr>
                      </a:pPr>
                      <a:r>
                        <a:rPr b="1">
                          <a:solidFill>
                            <a:srgbClr val="FFFFFF"/>
                          </a:solidFill>
                          <a:latin typeface="+mn-lt"/>
                          <a:ea typeface="+mn-ea"/>
                          <a:cs typeface="+mn-cs"/>
                          <a:sym typeface="Helvetica"/>
                        </a:rPr>
                        <a:t>Amount</a:t>
                      </a:r>
                    </a:p>
                  </a:txBody>
                  <a:tcPr marL="34855" marR="34855" marT="34855" marB="34855" horzOverflow="overflow">
                    <a:solidFill>
                      <a:srgbClr val="000000"/>
                    </a:solidFill>
                  </a:tcPr>
                </a:tc>
                <a:extLst>
                  <a:ext uri="{0D108BD9-81ED-4DB2-BD59-A6C34878D82A}">
                    <a16:rowId xmlns:a16="http://schemas.microsoft.com/office/drawing/2014/main" val="10000"/>
                  </a:ext>
                </a:extLst>
              </a:tr>
              <a:tr h="401995">
                <a:tc>
                  <a:txBody>
                    <a:bodyPr/>
                    <a:lstStyle/>
                    <a:p>
                      <a:pPr algn="l">
                        <a:defRPr sz="1800"/>
                      </a:pPr>
                      <a:r>
                        <a:rPr sz="1400" b="1"/>
                        <a:t>2 to less than 5 years</a:t>
                      </a:r>
                    </a:p>
                  </a:txBody>
                  <a:tcPr marL="34855" marR="34855" marT="34855" marB="34855" horzOverflow="overflow">
                    <a:solidFill>
                      <a:srgbClr val="CACACA"/>
                    </a:solidFill>
                  </a:tcPr>
                </a:tc>
                <a:tc>
                  <a:txBody>
                    <a:bodyPr/>
                    <a:lstStyle/>
                    <a:p>
                      <a:pPr algn="l">
                        <a:defRPr sz="1800"/>
                      </a:pPr>
                      <a:r>
                        <a:rPr sz="1400">
                          <a:latin typeface="+mn-lt"/>
                          <a:ea typeface="+mn-ea"/>
                          <a:cs typeface="+mn-cs"/>
                          <a:sym typeface="Helvetica"/>
                        </a:rPr>
                        <a:t>25%</a:t>
                      </a:r>
                    </a:p>
                  </a:txBody>
                  <a:tcPr marL="34855" marR="34855" marT="34855" marB="34855" horzOverflow="overflow">
                    <a:solidFill>
                      <a:srgbClr val="CACACA"/>
                    </a:solidFill>
                  </a:tcPr>
                </a:tc>
                <a:extLst>
                  <a:ext uri="{0D108BD9-81ED-4DB2-BD59-A6C34878D82A}">
                    <a16:rowId xmlns:a16="http://schemas.microsoft.com/office/drawing/2014/main" val="10001"/>
                  </a:ext>
                </a:extLst>
              </a:tr>
              <a:tr h="401995">
                <a:tc>
                  <a:txBody>
                    <a:bodyPr/>
                    <a:lstStyle/>
                    <a:p>
                      <a:pPr algn="l">
                        <a:defRPr sz="1800"/>
                      </a:pPr>
                      <a:r>
                        <a:rPr sz="1400" b="1"/>
                        <a:t>5 to less than 7 years</a:t>
                      </a:r>
                    </a:p>
                  </a:txBody>
                  <a:tcPr marL="34855" marR="34855" marT="34855" marB="34855" horzOverflow="overflow">
                    <a:solidFill>
                      <a:schemeClr val="accent4"/>
                    </a:solidFill>
                  </a:tcPr>
                </a:tc>
                <a:tc>
                  <a:txBody>
                    <a:bodyPr/>
                    <a:lstStyle/>
                    <a:p>
                      <a:pPr algn="l">
                        <a:defRPr sz="1800"/>
                      </a:pPr>
                      <a:r>
                        <a:rPr sz="1400">
                          <a:latin typeface="+mn-lt"/>
                          <a:ea typeface="+mn-ea"/>
                          <a:cs typeface="+mn-cs"/>
                          <a:sym typeface="Helvetica"/>
                        </a:rPr>
                        <a:t>50%</a:t>
                      </a:r>
                    </a:p>
                  </a:txBody>
                  <a:tcPr marL="34855" marR="34855" marT="34855" marB="34855" horzOverflow="overflow">
                    <a:solidFill>
                      <a:schemeClr val="accent4"/>
                    </a:solidFill>
                  </a:tcPr>
                </a:tc>
                <a:extLst>
                  <a:ext uri="{0D108BD9-81ED-4DB2-BD59-A6C34878D82A}">
                    <a16:rowId xmlns:a16="http://schemas.microsoft.com/office/drawing/2014/main" val="10002"/>
                  </a:ext>
                </a:extLst>
              </a:tr>
              <a:tr h="401995">
                <a:tc>
                  <a:txBody>
                    <a:bodyPr/>
                    <a:lstStyle/>
                    <a:p>
                      <a:pPr algn="l">
                        <a:defRPr sz="1800"/>
                      </a:pPr>
                      <a:r>
                        <a:rPr sz="1400" b="1"/>
                        <a:t>7 to less than 9 years</a:t>
                      </a:r>
                    </a:p>
                  </a:txBody>
                  <a:tcPr marL="34855" marR="34855" marT="34855" marB="34855" horzOverflow="overflow">
                    <a:solidFill>
                      <a:srgbClr val="CACACA"/>
                    </a:solidFill>
                  </a:tcPr>
                </a:tc>
                <a:tc>
                  <a:txBody>
                    <a:bodyPr/>
                    <a:lstStyle/>
                    <a:p>
                      <a:pPr algn="l">
                        <a:defRPr sz="1800"/>
                      </a:pPr>
                      <a:r>
                        <a:rPr sz="1400">
                          <a:latin typeface="+mn-lt"/>
                          <a:ea typeface="+mn-ea"/>
                          <a:cs typeface="+mn-cs"/>
                          <a:sym typeface="Helvetica"/>
                        </a:rPr>
                        <a:t>75%</a:t>
                      </a:r>
                    </a:p>
                  </a:txBody>
                  <a:tcPr marL="34855" marR="34855" marT="34855" marB="34855" horzOverflow="overflow">
                    <a:solidFill>
                      <a:srgbClr val="CACACA"/>
                    </a:solidFill>
                  </a:tcPr>
                </a:tc>
                <a:extLst>
                  <a:ext uri="{0D108BD9-81ED-4DB2-BD59-A6C34878D82A}">
                    <a16:rowId xmlns:a16="http://schemas.microsoft.com/office/drawing/2014/main" val="10003"/>
                  </a:ext>
                </a:extLst>
              </a:tr>
              <a:tr h="401995">
                <a:tc>
                  <a:txBody>
                    <a:bodyPr/>
                    <a:lstStyle/>
                    <a:p>
                      <a:pPr algn="l">
                        <a:defRPr sz="1800"/>
                      </a:pPr>
                      <a:r>
                        <a:rPr sz="1400" b="1"/>
                        <a:t>9 years or more</a:t>
                      </a:r>
                    </a:p>
                  </a:txBody>
                  <a:tcPr marL="34855" marR="34855" marT="34855" marB="34855" horzOverflow="overflow">
                    <a:solidFill>
                      <a:schemeClr val="accent4"/>
                    </a:solidFill>
                  </a:tcPr>
                </a:tc>
                <a:tc>
                  <a:txBody>
                    <a:bodyPr/>
                    <a:lstStyle/>
                    <a:p>
                      <a:pPr algn="l">
                        <a:defRPr sz="1800"/>
                      </a:pPr>
                      <a:r>
                        <a:rPr sz="1400">
                          <a:latin typeface="+mn-lt"/>
                          <a:ea typeface="+mn-ea"/>
                          <a:cs typeface="+mn-cs"/>
                          <a:sym typeface="Helvetica"/>
                        </a:rPr>
                        <a:t>100%</a:t>
                      </a:r>
                    </a:p>
                  </a:txBody>
                  <a:tcPr marL="34855" marR="34855" marT="34855" marB="34855" horzOverflow="overflow">
                    <a:solidFill>
                      <a:schemeClr val="accent4"/>
                    </a:solidFill>
                  </a:tcPr>
                </a:tc>
                <a:extLst>
                  <a:ext uri="{0D108BD9-81ED-4DB2-BD59-A6C34878D82A}">
                    <a16:rowId xmlns:a16="http://schemas.microsoft.com/office/drawing/2014/main" val="10004"/>
                  </a:ext>
                </a:extLst>
              </a:tr>
            </a:tbl>
          </a:graphicData>
        </a:graphic>
      </p:graphicFrame>
      <p:graphicFrame>
        <p:nvGraphicFramePr>
          <p:cNvPr id="195" name="Table 8"/>
          <p:cNvGraphicFramePr/>
          <p:nvPr/>
        </p:nvGraphicFramePr>
        <p:xfrm>
          <a:off x="7914926" y="3900108"/>
          <a:ext cx="3773488" cy="2432390"/>
        </p:xfrm>
        <a:graphic>
          <a:graphicData uri="http://schemas.openxmlformats.org/drawingml/2006/table">
            <a:tbl>
              <a:tblPr firstRow="1" bandRow="1"/>
              <a:tblGrid>
                <a:gridCol w="2236653">
                  <a:extLst>
                    <a:ext uri="{9D8B030D-6E8A-4147-A177-3AD203B41FA5}">
                      <a16:colId xmlns:a16="http://schemas.microsoft.com/office/drawing/2014/main" val="20000"/>
                    </a:ext>
                  </a:extLst>
                </a:gridCol>
                <a:gridCol w="1536835">
                  <a:extLst>
                    <a:ext uri="{9D8B030D-6E8A-4147-A177-3AD203B41FA5}">
                      <a16:colId xmlns:a16="http://schemas.microsoft.com/office/drawing/2014/main" val="20001"/>
                    </a:ext>
                  </a:extLst>
                </a:gridCol>
              </a:tblGrid>
              <a:tr h="366070">
                <a:tc>
                  <a:txBody>
                    <a:bodyPr/>
                    <a:lstStyle/>
                    <a:p>
                      <a:pPr algn="ctr">
                        <a:defRPr sz="1800" b="0">
                          <a:solidFill>
                            <a:srgbClr val="000000"/>
                          </a:solidFill>
                        </a:defRPr>
                      </a:pPr>
                      <a:r>
                        <a:rPr b="1">
                          <a:solidFill>
                            <a:srgbClr val="FFFFFF"/>
                          </a:solidFill>
                          <a:latin typeface="+mn-lt"/>
                          <a:ea typeface="+mn-ea"/>
                          <a:cs typeface="+mn-cs"/>
                          <a:sym typeface="Helvetica"/>
                        </a:rPr>
                        <a:t>Recurrence Period</a:t>
                      </a:r>
                    </a:p>
                  </a:txBody>
                  <a:tcPr marL="34362" marR="34362" marT="34362" marB="34362" horzOverflow="overflow">
                    <a:solidFill>
                      <a:srgbClr val="000000"/>
                    </a:solidFill>
                  </a:tcPr>
                </a:tc>
                <a:tc>
                  <a:txBody>
                    <a:bodyPr/>
                    <a:lstStyle/>
                    <a:p>
                      <a:pPr algn="ctr">
                        <a:defRPr sz="1800" b="0">
                          <a:solidFill>
                            <a:srgbClr val="000000"/>
                          </a:solidFill>
                        </a:defRPr>
                      </a:pPr>
                      <a:r>
                        <a:rPr b="1">
                          <a:solidFill>
                            <a:srgbClr val="FFFFFF"/>
                          </a:solidFill>
                          <a:latin typeface="+mn-lt"/>
                          <a:ea typeface="+mn-ea"/>
                          <a:cs typeface="+mn-cs"/>
                          <a:sym typeface="Helvetica"/>
                        </a:rPr>
                        <a:t>Amount</a:t>
                      </a:r>
                    </a:p>
                  </a:txBody>
                  <a:tcPr marL="34362" marR="34362" marT="34362" marB="34362" horzOverflow="overflow">
                    <a:solidFill>
                      <a:srgbClr val="000000"/>
                    </a:solidFill>
                  </a:tcPr>
                </a:tc>
                <a:extLst>
                  <a:ext uri="{0D108BD9-81ED-4DB2-BD59-A6C34878D82A}">
                    <a16:rowId xmlns:a16="http://schemas.microsoft.com/office/drawing/2014/main" val="10000"/>
                  </a:ext>
                </a:extLst>
              </a:tr>
              <a:tr h="396313">
                <a:tc>
                  <a:txBody>
                    <a:bodyPr/>
                    <a:lstStyle/>
                    <a:p>
                      <a:pPr algn="l">
                        <a:defRPr sz="1800"/>
                      </a:pPr>
                      <a:r>
                        <a:rPr sz="1400" b="1"/>
                        <a:t>Less than 24 months</a:t>
                      </a:r>
                    </a:p>
                  </a:txBody>
                  <a:tcPr marL="34362" marR="34362" marT="34362" marB="34362" horzOverflow="overflow">
                    <a:solidFill>
                      <a:srgbClr val="CACACA"/>
                    </a:solidFill>
                  </a:tcPr>
                </a:tc>
                <a:tc>
                  <a:txBody>
                    <a:bodyPr/>
                    <a:lstStyle/>
                    <a:p>
                      <a:pPr algn="l">
                        <a:defRPr sz="1800"/>
                      </a:pPr>
                      <a:r>
                        <a:rPr sz="1400">
                          <a:latin typeface="+mn-lt"/>
                          <a:ea typeface="+mn-ea"/>
                          <a:cs typeface="+mn-cs"/>
                          <a:sym typeface="Helvetica"/>
                        </a:rPr>
                        <a:t>5%</a:t>
                      </a:r>
                    </a:p>
                  </a:txBody>
                  <a:tcPr marL="34362" marR="34362" marT="34362" marB="34362" horzOverflow="overflow">
                    <a:solidFill>
                      <a:srgbClr val="CACACA"/>
                    </a:solidFill>
                  </a:tcPr>
                </a:tc>
                <a:extLst>
                  <a:ext uri="{0D108BD9-81ED-4DB2-BD59-A6C34878D82A}">
                    <a16:rowId xmlns:a16="http://schemas.microsoft.com/office/drawing/2014/main" val="10001"/>
                  </a:ext>
                </a:extLst>
              </a:tr>
              <a:tr h="481068">
                <a:tc>
                  <a:txBody>
                    <a:bodyPr/>
                    <a:lstStyle/>
                    <a:p>
                      <a:pPr algn="l">
                        <a:defRPr sz="1800"/>
                      </a:pPr>
                      <a:r>
                        <a:rPr sz="1400" b="1"/>
                        <a:t>2 to less than 5 years</a:t>
                      </a:r>
                    </a:p>
                  </a:txBody>
                  <a:tcPr marL="34362" marR="34362" marT="34362" marB="34362" horzOverflow="overflow">
                    <a:solidFill>
                      <a:schemeClr val="accent4"/>
                    </a:solidFill>
                  </a:tcPr>
                </a:tc>
                <a:tc>
                  <a:txBody>
                    <a:bodyPr/>
                    <a:lstStyle/>
                    <a:p>
                      <a:pPr algn="l">
                        <a:defRPr sz="1800"/>
                      </a:pPr>
                      <a:r>
                        <a:rPr sz="1400">
                          <a:latin typeface="+mn-lt"/>
                          <a:ea typeface="+mn-ea"/>
                          <a:cs typeface="+mn-cs"/>
                          <a:sym typeface="Helvetica"/>
                        </a:rPr>
                        <a:t>20%</a:t>
                      </a:r>
                    </a:p>
                  </a:txBody>
                  <a:tcPr marL="34362" marR="34362" marT="34362" marB="34362" horzOverflow="overflow">
                    <a:solidFill>
                      <a:schemeClr val="accent4"/>
                    </a:solidFill>
                  </a:tcPr>
                </a:tc>
                <a:extLst>
                  <a:ext uri="{0D108BD9-81ED-4DB2-BD59-A6C34878D82A}">
                    <a16:rowId xmlns:a16="http://schemas.microsoft.com/office/drawing/2014/main" val="10002"/>
                  </a:ext>
                </a:extLst>
              </a:tr>
              <a:tr h="396313">
                <a:tc>
                  <a:txBody>
                    <a:bodyPr/>
                    <a:lstStyle/>
                    <a:p>
                      <a:pPr algn="l">
                        <a:defRPr sz="1800"/>
                      </a:pPr>
                      <a:r>
                        <a:rPr sz="1400" b="1"/>
                        <a:t>5 to less than 7 years</a:t>
                      </a:r>
                    </a:p>
                  </a:txBody>
                  <a:tcPr marL="34362" marR="34362" marT="34362" marB="34362" horzOverflow="overflow">
                    <a:solidFill>
                      <a:srgbClr val="CACACA"/>
                    </a:solidFill>
                  </a:tcPr>
                </a:tc>
                <a:tc>
                  <a:txBody>
                    <a:bodyPr/>
                    <a:lstStyle/>
                    <a:p>
                      <a:pPr algn="l">
                        <a:defRPr sz="1800"/>
                      </a:pPr>
                      <a:r>
                        <a:rPr sz="1400">
                          <a:latin typeface="+mn-lt"/>
                          <a:ea typeface="+mn-ea"/>
                          <a:cs typeface="+mn-cs"/>
                          <a:sym typeface="Helvetica"/>
                        </a:rPr>
                        <a:t>50%</a:t>
                      </a:r>
                    </a:p>
                  </a:txBody>
                  <a:tcPr marL="34362" marR="34362" marT="34362" marB="34362" horzOverflow="overflow">
                    <a:solidFill>
                      <a:srgbClr val="CACACA"/>
                    </a:solidFill>
                  </a:tcPr>
                </a:tc>
                <a:extLst>
                  <a:ext uri="{0D108BD9-81ED-4DB2-BD59-A6C34878D82A}">
                    <a16:rowId xmlns:a16="http://schemas.microsoft.com/office/drawing/2014/main" val="10003"/>
                  </a:ext>
                </a:extLst>
              </a:tr>
              <a:tr h="396313">
                <a:tc>
                  <a:txBody>
                    <a:bodyPr/>
                    <a:lstStyle/>
                    <a:p>
                      <a:pPr algn="l">
                        <a:defRPr sz="1800"/>
                      </a:pPr>
                      <a:r>
                        <a:rPr sz="1400" b="1"/>
                        <a:t>7 to less than 9 years</a:t>
                      </a:r>
                    </a:p>
                  </a:txBody>
                  <a:tcPr marL="34362" marR="34362" marT="34362" marB="34362" horzOverflow="overflow">
                    <a:solidFill>
                      <a:schemeClr val="accent4"/>
                    </a:solidFill>
                  </a:tcPr>
                </a:tc>
                <a:tc>
                  <a:txBody>
                    <a:bodyPr/>
                    <a:lstStyle/>
                    <a:p>
                      <a:pPr algn="l">
                        <a:defRPr sz="1800"/>
                      </a:pPr>
                      <a:r>
                        <a:rPr sz="1400">
                          <a:latin typeface="+mn-lt"/>
                          <a:ea typeface="+mn-ea"/>
                          <a:cs typeface="+mn-cs"/>
                          <a:sym typeface="Helvetica"/>
                        </a:rPr>
                        <a:t>75%</a:t>
                      </a:r>
                    </a:p>
                  </a:txBody>
                  <a:tcPr marL="34362" marR="34362" marT="34362" marB="34362" horzOverflow="overflow">
                    <a:solidFill>
                      <a:schemeClr val="accent4"/>
                    </a:solidFill>
                  </a:tcPr>
                </a:tc>
                <a:extLst>
                  <a:ext uri="{0D108BD9-81ED-4DB2-BD59-A6C34878D82A}">
                    <a16:rowId xmlns:a16="http://schemas.microsoft.com/office/drawing/2014/main" val="10004"/>
                  </a:ext>
                </a:extLst>
              </a:tr>
              <a:tr h="396313">
                <a:tc>
                  <a:txBody>
                    <a:bodyPr/>
                    <a:lstStyle/>
                    <a:p>
                      <a:pPr algn="l">
                        <a:defRPr sz="1800"/>
                      </a:pPr>
                      <a:r>
                        <a:rPr sz="1400" b="1"/>
                        <a:t>9 years or more</a:t>
                      </a:r>
                    </a:p>
                  </a:txBody>
                  <a:tcPr marL="34362" marR="34362" marT="34362" marB="34362" horzOverflow="overflow">
                    <a:solidFill>
                      <a:srgbClr val="CACACA"/>
                    </a:solidFill>
                  </a:tcPr>
                </a:tc>
                <a:tc>
                  <a:txBody>
                    <a:bodyPr/>
                    <a:lstStyle/>
                    <a:p>
                      <a:pPr algn="l">
                        <a:defRPr sz="1800"/>
                      </a:pPr>
                      <a:r>
                        <a:rPr sz="1400">
                          <a:latin typeface="+mn-lt"/>
                          <a:ea typeface="+mn-ea"/>
                          <a:cs typeface="+mn-cs"/>
                          <a:sym typeface="Helvetica"/>
                        </a:rPr>
                        <a:t>100%</a:t>
                      </a:r>
                    </a:p>
                  </a:txBody>
                  <a:tcPr marL="34362" marR="34362" marT="34362" marB="34362" horzOverflow="overflow">
                    <a:solidFill>
                      <a:srgbClr val="CACACA"/>
                    </a:solidFill>
                  </a:tcPr>
                </a:tc>
                <a:extLst>
                  <a:ext uri="{0D108BD9-81ED-4DB2-BD59-A6C34878D82A}">
                    <a16:rowId xmlns:a16="http://schemas.microsoft.com/office/drawing/2014/main" val="10005"/>
                  </a:ext>
                </a:extLst>
              </a:tr>
            </a:tbl>
          </a:graphicData>
        </a:graphic>
      </p:graphicFrame>
      <p:sp>
        <p:nvSpPr>
          <p:cNvPr id="196" name="TextBox 5"/>
          <p:cNvSpPr txBox="1"/>
          <p:nvPr/>
        </p:nvSpPr>
        <p:spPr>
          <a:xfrm>
            <a:off x="8182554" y="3582554"/>
            <a:ext cx="3301118"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a:lvl1pPr>
          </a:lstStyle>
          <a:p>
            <a:r>
              <a:t>Texas Specific Recurrence</a:t>
            </a:r>
          </a:p>
        </p:txBody>
      </p:sp>
      <p:sp>
        <p:nvSpPr>
          <p:cNvPr id="197" name="TextBox 10"/>
          <p:cNvSpPr txBox="1"/>
          <p:nvPr/>
        </p:nvSpPr>
        <p:spPr>
          <a:xfrm>
            <a:off x="8215686" y="1190534"/>
            <a:ext cx="3301120"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a:lvl1pPr>
          </a:lstStyle>
          <a:p>
            <a:r>
              <a:t>States Except Texas</a:t>
            </a:r>
          </a:p>
        </p:txBody>
      </p:sp>
      <p:pic>
        <p:nvPicPr>
          <p:cNvPr id="198" name="Image" descr="Image"/>
          <p:cNvPicPr>
            <a:picLocks noChangeAspect="1"/>
          </p:cNvPicPr>
          <p:nvPr/>
        </p:nvPicPr>
        <p:blipFill>
          <a:blip r:embed="rId2"/>
          <a:srcRect t="25838" b="16594"/>
          <a:stretch>
            <a:fillRect/>
          </a:stretch>
        </p:blipFill>
        <p:spPr>
          <a:xfrm>
            <a:off x="9321568" y="6339616"/>
            <a:ext cx="1466850" cy="474989"/>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5" descr="Picture 5"/>
          <p:cNvPicPr>
            <a:picLocks noChangeAspect="1"/>
          </p:cNvPicPr>
          <p:nvPr/>
        </p:nvPicPr>
        <p:blipFill>
          <a:blip r:embed="rId2"/>
          <a:stretch>
            <a:fillRect/>
          </a:stretch>
        </p:blipFill>
        <p:spPr>
          <a:xfrm>
            <a:off x="7667897" y="856096"/>
            <a:ext cx="4572004" cy="6858001"/>
          </a:xfrm>
          <a:prstGeom prst="rect">
            <a:avLst/>
          </a:prstGeom>
          <a:ln w="12700">
            <a:miter lim="400000"/>
          </a:ln>
        </p:spPr>
      </p:pic>
      <p:sp>
        <p:nvSpPr>
          <p:cNvPr id="201"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202" name="Content Placeholder 2"/>
          <p:cNvSpPr txBox="1">
            <a:spLocks noGrp="1"/>
          </p:cNvSpPr>
          <p:nvPr>
            <p:ph type="body" idx="1"/>
          </p:nvPr>
        </p:nvSpPr>
        <p:spPr>
          <a:xfrm>
            <a:off x="379262" y="1155901"/>
            <a:ext cx="6534885" cy="5266873"/>
          </a:xfrm>
          <a:prstGeom prst="rect">
            <a:avLst/>
          </a:prstGeom>
        </p:spPr>
        <p:txBody>
          <a:bodyPr/>
          <a:lstStyle/>
          <a:p>
            <a:pPr marL="0" indent="0" defTabSz="905255">
              <a:lnSpc>
                <a:spcPct val="72000"/>
              </a:lnSpc>
              <a:spcBef>
                <a:spcPts val="900"/>
              </a:spcBef>
              <a:buSzTx/>
              <a:buNone/>
              <a:defRPr sz="2100"/>
            </a:pPr>
            <a:r>
              <a:t>Plans Are Available in 45 States*</a:t>
            </a:r>
            <a:endParaRPr sz="2400"/>
          </a:p>
          <a:p>
            <a:pPr marL="678941" lvl="1" indent="-226313" defTabSz="905255">
              <a:lnSpc>
                <a:spcPct val="72000"/>
              </a:lnSpc>
              <a:spcBef>
                <a:spcPts val="400"/>
              </a:spcBef>
              <a:defRPr sz="2100"/>
            </a:pPr>
            <a:r>
              <a:t>Not Available in DC, HI, MA, ME, NH, NY or WA</a:t>
            </a:r>
          </a:p>
          <a:p>
            <a:pPr marL="678941" lvl="1" indent="-226313" defTabSz="905255">
              <a:lnSpc>
                <a:spcPct val="72000"/>
              </a:lnSpc>
              <a:spcBef>
                <a:spcPts val="400"/>
              </a:spcBef>
              <a:defRPr sz="2300"/>
            </a:pPr>
            <a:endParaRPr/>
          </a:p>
          <a:p>
            <a:pPr marL="0" indent="0" defTabSz="905255">
              <a:lnSpc>
                <a:spcPct val="72000"/>
              </a:lnSpc>
              <a:spcBef>
                <a:spcPts val="900"/>
              </a:spcBef>
              <a:buSzTx/>
              <a:buNone/>
              <a:defRPr sz="2100"/>
            </a:pPr>
            <a:r>
              <a:t>Enrollment Options:</a:t>
            </a:r>
            <a:endParaRPr sz="2400"/>
          </a:p>
          <a:p>
            <a:pPr marL="678941" lvl="1" indent="-226313" defTabSz="905255">
              <a:lnSpc>
                <a:spcPct val="72000"/>
              </a:lnSpc>
              <a:spcBef>
                <a:spcPts val="400"/>
              </a:spcBef>
              <a:defRPr sz="2100"/>
            </a:pPr>
            <a:r>
              <a:t>Electronic application </a:t>
            </a:r>
            <a:r>
              <a:rPr i="1" u="sng"/>
              <a:t>with</a:t>
            </a:r>
            <a:r>
              <a:t> security questions as client’s e-signature</a:t>
            </a:r>
          </a:p>
          <a:p>
            <a:pPr marL="678941" lvl="1" indent="-226313" defTabSz="905255">
              <a:lnSpc>
                <a:spcPct val="72000"/>
              </a:lnSpc>
              <a:spcBef>
                <a:spcPts val="400"/>
              </a:spcBef>
              <a:defRPr sz="2100"/>
            </a:pPr>
            <a:r>
              <a:t>Paper applications: mail or fax</a:t>
            </a:r>
          </a:p>
          <a:p>
            <a:pPr marL="678941" lvl="1" indent="-226313" defTabSz="905255">
              <a:lnSpc>
                <a:spcPct val="72000"/>
              </a:lnSpc>
              <a:spcBef>
                <a:spcPts val="400"/>
              </a:spcBef>
              <a:defRPr sz="2100"/>
            </a:pPr>
            <a:endParaRPr/>
          </a:p>
          <a:p>
            <a:pPr marL="0" indent="0" defTabSz="905255">
              <a:lnSpc>
                <a:spcPct val="72000"/>
              </a:lnSpc>
              <a:spcBef>
                <a:spcPts val="900"/>
              </a:spcBef>
              <a:buSzTx/>
              <a:buNone/>
              <a:defRPr sz="2100"/>
            </a:pPr>
            <a:r>
              <a:t>Payment Options:</a:t>
            </a:r>
            <a:endParaRPr sz="2400"/>
          </a:p>
          <a:p>
            <a:pPr marL="678941" lvl="1" indent="-226313" defTabSz="905255">
              <a:lnSpc>
                <a:spcPct val="72000"/>
              </a:lnSpc>
              <a:spcBef>
                <a:spcPts val="400"/>
              </a:spcBef>
              <a:defRPr sz="2100"/>
            </a:pPr>
            <a:r>
              <a:t>Annual, semi-Annual, quarterly or monthly bank draft (EFT)</a:t>
            </a:r>
          </a:p>
          <a:p>
            <a:pPr marL="678941" lvl="1" indent="-226313" defTabSz="905255">
              <a:lnSpc>
                <a:spcPct val="72000"/>
              </a:lnSpc>
              <a:spcBef>
                <a:spcPts val="400"/>
              </a:spcBef>
              <a:defRPr sz="2100"/>
            </a:pPr>
            <a:r>
              <a:t>Check or EFT options</a:t>
            </a:r>
          </a:p>
          <a:p>
            <a:pPr marL="678941" lvl="1" indent="-226313" defTabSz="905255">
              <a:lnSpc>
                <a:spcPct val="72000"/>
              </a:lnSpc>
              <a:spcBef>
                <a:spcPts val="400"/>
              </a:spcBef>
              <a:defRPr sz="2100"/>
            </a:pPr>
            <a:endParaRPr/>
          </a:p>
          <a:p>
            <a:pPr marL="0" indent="0" defTabSz="905255">
              <a:lnSpc>
                <a:spcPct val="72000"/>
              </a:lnSpc>
              <a:spcBef>
                <a:spcPts val="900"/>
              </a:spcBef>
              <a:buSzTx/>
              <a:buNone/>
              <a:defRPr sz="2100"/>
            </a:pPr>
            <a:r>
              <a:t>One-Time Claims Filing Process:</a:t>
            </a:r>
            <a:endParaRPr sz="2400"/>
          </a:p>
          <a:p>
            <a:pPr marL="678941" lvl="1" indent="-226313" defTabSz="905255">
              <a:lnSpc>
                <a:spcPct val="72000"/>
              </a:lnSpc>
              <a:spcBef>
                <a:spcPts val="400"/>
              </a:spcBef>
              <a:defRPr sz="2100"/>
            </a:pPr>
            <a:r>
              <a:t>Unlike treatment plans that require clients to file a claim after each chemo and radiation treatment</a:t>
            </a:r>
          </a:p>
        </p:txBody>
      </p:sp>
      <p:sp>
        <p:nvSpPr>
          <p:cNvPr id="203" name="TextBox 4"/>
          <p:cNvSpPr txBox="1"/>
          <p:nvPr/>
        </p:nvSpPr>
        <p:spPr>
          <a:xfrm>
            <a:off x="9441749" y="6367848"/>
            <a:ext cx="2646871" cy="248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200" b="1" i="1">
                <a:solidFill>
                  <a:srgbClr val="FFFFFF"/>
                </a:solidFill>
              </a:defRPr>
            </a:lvl1pPr>
          </a:lstStyle>
          <a:p>
            <a:r>
              <a:t>FOR AGENT USE ONLY</a:t>
            </a:r>
          </a:p>
        </p:txBody>
      </p:sp>
      <p:sp>
        <p:nvSpPr>
          <p:cNvPr id="204" name="Rectangle 8"/>
          <p:cNvSpPr txBox="1"/>
          <p:nvPr/>
        </p:nvSpPr>
        <p:spPr>
          <a:xfrm>
            <a:off x="-742278" y="6458267"/>
            <a:ext cx="3680908" cy="2285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1000" i="1"/>
            </a:lvl1pPr>
          </a:lstStyle>
          <a:p>
            <a:r>
              <a:t>* As of 2/2020</a:t>
            </a:r>
          </a:p>
        </p:txBody>
      </p:sp>
      <p:sp>
        <p:nvSpPr>
          <p:cNvPr id="205" name="Title 1"/>
          <p:cNvSpPr txBox="1"/>
          <p:nvPr/>
        </p:nvSpPr>
        <p:spPr>
          <a:xfrm>
            <a:off x="83746" y="250413"/>
            <a:ext cx="12024508" cy="549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nSpc>
                <a:spcPct val="90000"/>
              </a:lnSpc>
              <a:defRPr sz="3600" b="1"/>
            </a:lvl1pPr>
          </a:lstStyle>
          <a:p>
            <a:r>
              <a:t>The Ease of Enrollment and Claims Filing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pic>
        <p:nvPicPr>
          <p:cNvPr id="208" name="Picture 5" descr="Picture 5"/>
          <p:cNvPicPr>
            <a:picLocks noChangeAspect="1"/>
          </p:cNvPicPr>
          <p:nvPr/>
        </p:nvPicPr>
        <p:blipFill>
          <a:blip r:embed="rId2"/>
          <a:stretch>
            <a:fillRect/>
          </a:stretch>
        </p:blipFill>
        <p:spPr>
          <a:xfrm>
            <a:off x="225824" y="1641224"/>
            <a:ext cx="8547928" cy="4418125"/>
          </a:xfrm>
          <a:prstGeom prst="rect">
            <a:avLst/>
          </a:prstGeom>
          <a:ln w="38100" cap="sq">
            <a:solidFill>
              <a:srgbClr val="000000"/>
            </a:solidFill>
            <a:miter/>
          </a:ln>
          <a:effectLst>
            <a:outerShdw blurRad="50800" dist="38100" dir="2700000" rotWithShape="0">
              <a:srgbClr val="000000">
                <a:alpha val="43000"/>
              </a:srgbClr>
            </a:outerShdw>
          </a:effectLst>
        </p:spPr>
      </p:pic>
      <p:sp>
        <p:nvSpPr>
          <p:cNvPr id="209" name="Arrow: Left 6"/>
          <p:cNvSpPr/>
          <p:nvPr/>
        </p:nvSpPr>
        <p:spPr>
          <a:xfrm rot="21115913">
            <a:off x="3564575" y="4179179"/>
            <a:ext cx="5648934" cy="780742"/>
          </a:xfrm>
          <a:prstGeom prst="leftArrow">
            <a:avLst>
              <a:gd name="adj1" fmla="val 19620"/>
              <a:gd name="adj2" fmla="val 75776"/>
            </a:avLst>
          </a:prstGeom>
          <a:solidFill>
            <a:schemeClr val="accent1"/>
          </a:solidFill>
          <a:ln w="12700">
            <a:solidFill>
              <a:srgbClr val="32538F"/>
            </a:solidFill>
            <a:miter/>
          </a:ln>
        </p:spPr>
        <p:txBody>
          <a:bodyPr lIns="45718" tIns="45718" rIns="45718" bIns="45718" anchor="ctr"/>
          <a:lstStyle/>
          <a:p>
            <a:pPr algn="ctr">
              <a:defRPr>
                <a:solidFill>
                  <a:srgbClr val="FFFFFF"/>
                </a:solidFill>
              </a:defRPr>
            </a:pPr>
            <a:endParaRPr/>
          </a:p>
        </p:txBody>
      </p:sp>
      <p:sp>
        <p:nvSpPr>
          <p:cNvPr id="210" name="TextBox 8"/>
          <p:cNvSpPr txBox="1"/>
          <p:nvPr/>
        </p:nvSpPr>
        <p:spPr>
          <a:xfrm>
            <a:off x="9059650" y="1782259"/>
            <a:ext cx="2899595" cy="3348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600"/>
            </a:pPr>
            <a:r>
              <a:t>What is your favorite color?</a:t>
            </a:r>
          </a:p>
          <a:p>
            <a:pPr algn="ctr">
              <a:defRPr sz="1600"/>
            </a:pPr>
            <a:endParaRPr/>
          </a:p>
          <a:p>
            <a:pPr algn="ctr">
              <a:defRPr sz="1600"/>
            </a:pPr>
            <a:r>
              <a:t>Name of your first pet?</a:t>
            </a:r>
          </a:p>
          <a:p>
            <a:pPr algn="ctr">
              <a:defRPr sz="1600"/>
            </a:pPr>
            <a:endParaRPr/>
          </a:p>
          <a:p>
            <a:pPr algn="ctr">
              <a:defRPr sz="1600"/>
            </a:pPr>
            <a:r>
              <a:t>Father’s middle name?</a:t>
            </a:r>
          </a:p>
          <a:p>
            <a:pPr algn="ctr">
              <a:defRPr sz="1600"/>
            </a:pPr>
            <a:endParaRPr/>
          </a:p>
          <a:p>
            <a:pPr algn="ctr">
              <a:defRPr sz="1600"/>
            </a:pPr>
            <a:r>
              <a:t>Mother’s Maiden Name?</a:t>
            </a:r>
          </a:p>
          <a:p>
            <a:pPr algn="ctr">
              <a:defRPr sz="1600"/>
            </a:pPr>
            <a:endParaRPr/>
          </a:p>
          <a:p>
            <a:pPr algn="ctr">
              <a:defRPr sz="1600"/>
            </a:pPr>
            <a:r>
              <a:t>High School Mascot?</a:t>
            </a:r>
          </a:p>
          <a:p>
            <a:pPr algn="ctr">
              <a:defRPr sz="1600"/>
            </a:pPr>
            <a:endParaRPr/>
          </a:p>
          <a:p>
            <a:pPr algn="ctr">
              <a:defRPr sz="1600"/>
            </a:pPr>
            <a:r>
              <a:t>Name of street you grew up on?</a:t>
            </a:r>
          </a:p>
          <a:p>
            <a:pPr algn="ctr">
              <a:defRPr sz="1600"/>
            </a:pPr>
            <a:endParaRPr/>
          </a:p>
          <a:p>
            <a:pPr algn="ctr">
              <a:defRPr sz="1600"/>
            </a:pPr>
            <a:r>
              <a:t>City you were born in?</a:t>
            </a:r>
          </a:p>
        </p:txBody>
      </p:sp>
      <p:sp>
        <p:nvSpPr>
          <p:cNvPr id="211" name="Title 1"/>
          <p:cNvSpPr txBox="1"/>
          <p:nvPr/>
        </p:nvSpPr>
        <p:spPr>
          <a:xfrm>
            <a:off x="89688" y="250413"/>
            <a:ext cx="12024505" cy="549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nSpc>
                <a:spcPct val="90000"/>
              </a:lnSpc>
              <a:defRPr sz="3600" b="1"/>
            </a:lvl1pPr>
          </a:lstStyle>
          <a:p>
            <a:r>
              <a:t>Easy Electronic Application with Security Question as Signature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Rectangle 19"/>
          <p:cNvSpPr/>
          <p:nvPr/>
        </p:nvSpPr>
        <p:spPr>
          <a:xfrm>
            <a:off x="-341042" y="-1974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214" name="Title 1"/>
          <p:cNvSpPr txBox="1"/>
          <p:nvPr/>
        </p:nvSpPr>
        <p:spPr>
          <a:xfrm>
            <a:off x="89688" y="109526"/>
            <a:ext cx="12024505" cy="932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a:lnSpc>
                <a:spcPct val="90000"/>
              </a:lnSpc>
              <a:defRPr sz="3000" b="1"/>
            </a:pPr>
            <a:r>
              <a:t>“Plus Plan” Individual Monthly Rates</a:t>
            </a:r>
            <a:endParaRPr>
              <a:latin typeface="Carlito"/>
              <a:ea typeface="Carlito"/>
              <a:cs typeface="Carlito"/>
              <a:sym typeface="Carlito"/>
            </a:endParaRPr>
          </a:p>
          <a:p>
            <a:pPr algn="ctr">
              <a:lnSpc>
                <a:spcPct val="90000"/>
              </a:lnSpc>
              <a:defRPr sz="3000" b="1"/>
            </a:pPr>
            <a:r>
              <a:t>First Diagnosis Cancer Only</a:t>
            </a:r>
          </a:p>
        </p:txBody>
      </p:sp>
      <p:pic>
        <p:nvPicPr>
          <p:cNvPr id="215" name="Content Placeholder 7" descr="Content Placeholder 7"/>
          <p:cNvPicPr>
            <a:picLocks noChangeAspect="1"/>
          </p:cNvPicPr>
          <p:nvPr/>
        </p:nvPicPr>
        <p:blipFill>
          <a:blip r:embed="rId2"/>
          <a:stretch>
            <a:fillRect/>
          </a:stretch>
        </p:blipFill>
        <p:spPr>
          <a:xfrm>
            <a:off x="3451824" y="1404467"/>
            <a:ext cx="5075196" cy="5103548"/>
          </a:xfrm>
          <a:prstGeom prst="rect">
            <a:avLst/>
          </a:prstGeom>
          <a:ln w="12700">
            <a:miter lim="400000"/>
          </a:ln>
        </p:spPr>
      </p:pic>
      <p:sp>
        <p:nvSpPr>
          <p:cNvPr id="216" name="Rectangle"/>
          <p:cNvSpPr/>
          <p:nvPr/>
        </p:nvSpPr>
        <p:spPr>
          <a:xfrm>
            <a:off x="3436139" y="4661067"/>
            <a:ext cx="5106566" cy="305210"/>
          </a:xfrm>
          <a:prstGeom prst="rect">
            <a:avLst/>
          </a:prstGeom>
          <a:solidFill>
            <a:schemeClr val="accent4">
              <a:lumOff val="25000"/>
              <a:alpha val="34183"/>
            </a:schemeClr>
          </a:solidFill>
          <a:ln w="25400">
            <a:solidFill>
              <a:schemeClr val="accent1">
                <a:alpha val="34183"/>
              </a:schemeClr>
            </a:solidFill>
          </a:ln>
        </p:spPr>
        <p:txBody>
          <a:bodyPr lIns="45718" tIns="45718" rIns="45718" bIns="45718" anchor="ctr"/>
          <a:lstStyle/>
          <a:p>
            <a:endParaRPr/>
          </a:p>
        </p:txBody>
      </p:sp>
      <p:sp>
        <p:nvSpPr>
          <p:cNvPr id="217" name="Rectangle"/>
          <p:cNvSpPr/>
          <p:nvPr/>
        </p:nvSpPr>
        <p:spPr>
          <a:xfrm>
            <a:off x="3436139" y="4974161"/>
            <a:ext cx="5106566" cy="305211"/>
          </a:xfrm>
          <a:prstGeom prst="rect">
            <a:avLst/>
          </a:prstGeom>
          <a:solidFill>
            <a:srgbClr val="F19D64">
              <a:alpha val="34183"/>
            </a:srgbClr>
          </a:solidFill>
          <a:ln w="25400">
            <a:solidFill>
              <a:schemeClr val="accent1">
                <a:alpha val="34183"/>
              </a:schemeClr>
            </a:solidFill>
          </a:ln>
        </p:spPr>
        <p:txBody>
          <a:bodyPr lIns="45718" tIns="45718" rIns="45718" bIns="45718" anchor="ctr"/>
          <a:lstStyle/>
          <a:p>
            <a:endParaRPr/>
          </a:p>
        </p:txBody>
      </p:sp>
      <p:grpSp>
        <p:nvGrpSpPr>
          <p:cNvPr id="220" name="Cancer doesn’t discriminate……"/>
          <p:cNvGrpSpPr/>
          <p:nvPr/>
        </p:nvGrpSpPr>
        <p:grpSpPr>
          <a:xfrm>
            <a:off x="9028168" y="1993063"/>
            <a:ext cx="2913291" cy="2871874"/>
            <a:chOff x="74962" y="0"/>
            <a:chExt cx="2913290" cy="2871873"/>
          </a:xfrm>
        </p:grpSpPr>
        <p:sp>
          <p:nvSpPr>
            <p:cNvPr id="218" name="Polygon"/>
            <p:cNvSpPr/>
            <p:nvPr/>
          </p:nvSpPr>
          <p:spPr>
            <a:xfrm>
              <a:off x="74962" y="0"/>
              <a:ext cx="2913291" cy="2871874"/>
            </a:xfrm>
            <a:prstGeom prst="pentagon">
              <a:avLst/>
            </a:prstGeom>
            <a:solidFill>
              <a:schemeClr val="accent4">
                <a:lumOff val="12500"/>
              </a:schemeClr>
            </a:solidFill>
            <a:ln w="25400" cap="flat">
              <a:solidFill>
                <a:schemeClr val="accent4"/>
              </a:solidFill>
              <a:prstDash val="solid"/>
              <a:round/>
            </a:ln>
            <a:effectLst/>
          </p:spPr>
          <p:txBody>
            <a:bodyPr wrap="square" lIns="45718" tIns="45718" rIns="45718" bIns="45718" numCol="1" anchor="ctr">
              <a:noAutofit/>
            </a:bodyPr>
            <a:lstStyle/>
            <a:p>
              <a:pPr algn="ctr">
                <a:defRPr b="1"/>
              </a:pPr>
              <a:endParaRPr/>
            </a:p>
          </p:txBody>
        </p:sp>
        <p:sp>
          <p:nvSpPr>
            <p:cNvPr id="219" name="Cancer doesn’t discriminate……"/>
            <p:cNvSpPr txBox="1"/>
            <p:nvPr/>
          </p:nvSpPr>
          <p:spPr>
            <a:xfrm>
              <a:off x="644053" y="1024169"/>
              <a:ext cx="1775109" cy="15014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b="1"/>
              </a:pPr>
              <a:r>
                <a:t>Cancer doesn’t discriminate… </a:t>
              </a:r>
            </a:p>
            <a:p>
              <a:pPr algn="ctr">
                <a:defRPr b="1"/>
              </a:pPr>
              <a:r>
                <a:t>it doesn’t care when you turn 65!</a:t>
              </a:r>
            </a:p>
          </p:txBody>
        </p:sp>
      </p:grpSp>
      <p:sp>
        <p:nvSpPr>
          <p:cNvPr id="221" name="When adult children turn 26 use your CRM and get a new client even younger. Adding to your lifetime values for agent pay."/>
          <p:cNvSpPr txBox="1"/>
          <p:nvPr/>
        </p:nvSpPr>
        <p:spPr>
          <a:xfrm>
            <a:off x="661399" y="2845155"/>
            <a:ext cx="2162725" cy="17935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b="1">
                <a:solidFill>
                  <a:srgbClr val="FF2600"/>
                </a:solidFill>
              </a:defRPr>
            </a:lvl1pPr>
          </a:lstStyle>
          <a:p>
            <a:r>
              <a:t>When adult children turn 26 use your CRM and get a new client even younger. Adding to your lifetime values for agent pay.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Rectangle 19"/>
          <p:cNvSpPr/>
          <p:nvPr/>
        </p:nvSpPr>
        <p:spPr>
          <a:xfrm>
            <a:off x="-341042" y="-214795"/>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224" name="Title 1"/>
          <p:cNvSpPr txBox="1"/>
          <p:nvPr/>
        </p:nvSpPr>
        <p:spPr>
          <a:xfrm>
            <a:off x="89688" y="131762"/>
            <a:ext cx="12024505" cy="862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a:lnSpc>
                <a:spcPct val="90000"/>
              </a:lnSpc>
              <a:defRPr sz="2900" b="1"/>
            </a:pPr>
            <a:r>
              <a:t>“Plus Plan” Individual &amp; Spouse Monthly Rates</a:t>
            </a:r>
            <a:endParaRPr>
              <a:latin typeface="Carlito"/>
              <a:ea typeface="Carlito"/>
              <a:cs typeface="Carlito"/>
              <a:sym typeface="Carlito"/>
            </a:endParaRPr>
          </a:p>
          <a:p>
            <a:pPr algn="ctr">
              <a:lnSpc>
                <a:spcPct val="90000"/>
              </a:lnSpc>
              <a:defRPr sz="2900" b="1"/>
            </a:pPr>
            <a:r>
              <a:t>First Diagnosis Cancer Only</a:t>
            </a:r>
          </a:p>
        </p:txBody>
      </p:sp>
      <p:pic>
        <p:nvPicPr>
          <p:cNvPr id="225" name="Content Placeholder 4" descr="Content Placeholder 4"/>
          <p:cNvPicPr>
            <a:picLocks noChangeAspect="1"/>
          </p:cNvPicPr>
          <p:nvPr/>
        </p:nvPicPr>
        <p:blipFill>
          <a:blip r:embed="rId2"/>
          <a:stretch>
            <a:fillRect/>
          </a:stretch>
        </p:blipFill>
        <p:spPr>
          <a:xfrm>
            <a:off x="3281283" y="1171496"/>
            <a:ext cx="5629434" cy="5582523"/>
          </a:xfrm>
          <a:prstGeom prst="rect">
            <a:avLst/>
          </a:prstGeom>
          <a:ln w="12700">
            <a:miter lim="400000"/>
          </a:ln>
        </p:spPr>
      </p:pic>
      <p:sp>
        <p:nvSpPr>
          <p:cNvPr id="226" name="Rectangle"/>
          <p:cNvSpPr/>
          <p:nvPr/>
        </p:nvSpPr>
        <p:spPr>
          <a:xfrm>
            <a:off x="3272602" y="4773850"/>
            <a:ext cx="5604035" cy="305211"/>
          </a:xfrm>
          <a:prstGeom prst="rect">
            <a:avLst/>
          </a:prstGeom>
          <a:solidFill>
            <a:schemeClr val="accent4">
              <a:lumOff val="25000"/>
              <a:alpha val="34183"/>
            </a:schemeClr>
          </a:solidFill>
          <a:ln w="25400">
            <a:solidFill>
              <a:schemeClr val="accent1">
                <a:alpha val="34183"/>
              </a:schemeClr>
            </a:solidFill>
          </a:ln>
        </p:spPr>
        <p:txBody>
          <a:bodyPr lIns="45718" tIns="45718" rIns="45718" bIns="45718" anchor="ctr"/>
          <a:lstStyle/>
          <a:p>
            <a:endParaRPr/>
          </a:p>
        </p:txBody>
      </p:sp>
      <p:sp>
        <p:nvSpPr>
          <p:cNvPr id="227" name="Rectangle"/>
          <p:cNvSpPr/>
          <p:nvPr/>
        </p:nvSpPr>
        <p:spPr>
          <a:xfrm>
            <a:off x="3272602" y="5086946"/>
            <a:ext cx="5604035" cy="305210"/>
          </a:xfrm>
          <a:prstGeom prst="rect">
            <a:avLst/>
          </a:prstGeom>
          <a:solidFill>
            <a:srgbClr val="F19D64">
              <a:alpha val="34183"/>
            </a:srgbClr>
          </a:solidFill>
          <a:ln w="25400">
            <a:solidFill>
              <a:schemeClr val="accent1">
                <a:alpha val="34183"/>
              </a:schemeClr>
            </a:solidFill>
          </a:ln>
        </p:spPr>
        <p:txBody>
          <a:bodyPr lIns="45718" tIns="45718" rIns="45718" bIns="45718" anchor="ctr"/>
          <a:lstStyle/>
          <a:p>
            <a:endParaRPr/>
          </a:p>
        </p:txBody>
      </p:sp>
      <p:grpSp>
        <p:nvGrpSpPr>
          <p:cNvPr id="230" name="Cancer doesn’t discriminate……"/>
          <p:cNvGrpSpPr/>
          <p:nvPr/>
        </p:nvGrpSpPr>
        <p:grpSpPr>
          <a:xfrm>
            <a:off x="9140952" y="2471094"/>
            <a:ext cx="2913292" cy="2871876"/>
            <a:chOff x="74962" y="0"/>
            <a:chExt cx="2913290" cy="2871875"/>
          </a:xfrm>
        </p:grpSpPr>
        <p:sp>
          <p:nvSpPr>
            <p:cNvPr id="228" name="Polygon"/>
            <p:cNvSpPr/>
            <p:nvPr/>
          </p:nvSpPr>
          <p:spPr>
            <a:xfrm>
              <a:off x="74962" y="0"/>
              <a:ext cx="2913291" cy="2871876"/>
            </a:xfrm>
            <a:prstGeom prst="pentagon">
              <a:avLst/>
            </a:prstGeom>
            <a:solidFill>
              <a:schemeClr val="accent4">
                <a:lumOff val="12500"/>
              </a:schemeClr>
            </a:solidFill>
            <a:ln w="25400" cap="flat">
              <a:solidFill>
                <a:schemeClr val="accent4"/>
              </a:solidFill>
              <a:prstDash val="solid"/>
              <a:round/>
            </a:ln>
            <a:effectLst/>
          </p:spPr>
          <p:txBody>
            <a:bodyPr wrap="square" lIns="45718" tIns="45718" rIns="45718" bIns="45718" numCol="1" anchor="ctr">
              <a:noAutofit/>
            </a:bodyPr>
            <a:lstStyle/>
            <a:p>
              <a:pPr algn="ctr">
                <a:defRPr b="1"/>
              </a:pPr>
              <a:endParaRPr/>
            </a:p>
          </p:txBody>
        </p:sp>
        <p:sp>
          <p:nvSpPr>
            <p:cNvPr id="229" name="Cancer doesn’t discriminate……"/>
            <p:cNvSpPr txBox="1"/>
            <p:nvPr/>
          </p:nvSpPr>
          <p:spPr>
            <a:xfrm>
              <a:off x="644053" y="1024170"/>
              <a:ext cx="1775110" cy="15014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b="1"/>
              </a:pPr>
              <a:r>
                <a:t>Cancer doesn’t discriminate… </a:t>
              </a:r>
            </a:p>
            <a:p>
              <a:pPr algn="ctr">
                <a:defRPr b="1"/>
              </a:pPr>
              <a:r>
                <a:t>it doesn’t care when you turn 65!</a:t>
              </a:r>
            </a:p>
          </p:txBody>
        </p:sp>
      </p:grpSp>
      <p:grpSp>
        <p:nvGrpSpPr>
          <p:cNvPr id="233" name="Don’t forget…"/>
          <p:cNvGrpSpPr/>
          <p:nvPr/>
        </p:nvGrpSpPr>
        <p:grpSpPr>
          <a:xfrm>
            <a:off x="137756" y="2471094"/>
            <a:ext cx="2913292" cy="2983686"/>
            <a:chOff x="74962" y="0"/>
            <a:chExt cx="2913290" cy="2983684"/>
          </a:xfrm>
        </p:grpSpPr>
        <p:sp>
          <p:nvSpPr>
            <p:cNvPr id="231" name="Polygon"/>
            <p:cNvSpPr/>
            <p:nvPr/>
          </p:nvSpPr>
          <p:spPr>
            <a:xfrm>
              <a:off x="74962" y="0"/>
              <a:ext cx="2913291" cy="2871876"/>
            </a:xfrm>
            <a:prstGeom prst="pentagon">
              <a:avLst/>
            </a:prstGeom>
            <a:solidFill>
              <a:schemeClr val="accent4">
                <a:lumOff val="12500"/>
              </a:schemeClr>
            </a:solidFill>
            <a:ln w="25400" cap="flat">
              <a:solidFill>
                <a:schemeClr val="accent4"/>
              </a:solidFill>
              <a:prstDash val="solid"/>
              <a:round/>
            </a:ln>
            <a:effectLst/>
          </p:spPr>
          <p:txBody>
            <a:bodyPr wrap="square" lIns="45718" tIns="45718" rIns="45718" bIns="45718" numCol="1" anchor="ctr">
              <a:noAutofit/>
            </a:bodyPr>
            <a:lstStyle/>
            <a:p>
              <a:pPr algn="ctr">
                <a:defRPr sz="3100" b="1">
                  <a:solidFill>
                    <a:srgbClr val="FF2600"/>
                  </a:solidFill>
                </a:defRPr>
              </a:pPr>
              <a:endParaRPr/>
            </a:p>
          </p:txBody>
        </p:sp>
        <p:sp>
          <p:nvSpPr>
            <p:cNvPr id="232" name="Don’t forget…"/>
            <p:cNvSpPr txBox="1"/>
            <p:nvPr/>
          </p:nvSpPr>
          <p:spPr>
            <a:xfrm>
              <a:off x="644053" y="566139"/>
              <a:ext cx="1775110" cy="241754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3100" b="1">
                  <a:solidFill>
                    <a:srgbClr val="FF2600"/>
                  </a:solidFill>
                </a:defRPr>
              </a:pPr>
              <a:r>
                <a:t>Don’t forget</a:t>
              </a:r>
            </a:p>
            <a:p>
              <a:pPr algn="ctr">
                <a:defRPr sz="3100" b="1">
                  <a:solidFill>
                    <a:srgbClr val="FF2600"/>
                  </a:solidFill>
                </a:defRPr>
              </a:pPr>
              <a:r>
                <a:t>Spouse in the </a:t>
              </a:r>
            </a:p>
            <a:p>
              <a:pPr algn="ctr">
                <a:defRPr sz="3100" b="1">
                  <a:solidFill>
                    <a:srgbClr val="FF2600"/>
                  </a:solidFill>
                </a:defRPr>
              </a:pPr>
              <a:r>
                <a:t>House</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Rectangle 19"/>
          <p:cNvSpPr/>
          <p:nvPr/>
        </p:nvSpPr>
        <p:spPr>
          <a:xfrm>
            <a:off x="-341042" y="-286373"/>
            <a:ext cx="12660928" cy="1385758"/>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236" name="Title 1"/>
          <p:cNvSpPr txBox="1"/>
          <p:nvPr/>
        </p:nvSpPr>
        <p:spPr>
          <a:xfrm>
            <a:off x="83746" y="122351"/>
            <a:ext cx="12024508" cy="932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algn="ctr">
              <a:lnSpc>
                <a:spcPct val="90000"/>
              </a:lnSpc>
              <a:defRPr sz="3000" b="1"/>
            </a:pPr>
            <a:r>
              <a:t>“Plus Plan” Family Monthly Rates</a:t>
            </a:r>
            <a:endParaRPr>
              <a:latin typeface="Carlito"/>
              <a:ea typeface="Carlito"/>
              <a:cs typeface="Carlito"/>
              <a:sym typeface="Carlito"/>
            </a:endParaRPr>
          </a:p>
          <a:p>
            <a:pPr algn="ctr">
              <a:lnSpc>
                <a:spcPct val="90000"/>
              </a:lnSpc>
              <a:defRPr sz="3000" b="1"/>
            </a:pPr>
            <a:r>
              <a:t>First Diagnosis Cancer Only</a:t>
            </a:r>
          </a:p>
        </p:txBody>
      </p:sp>
      <p:pic>
        <p:nvPicPr>
          <p:cNvPr id="237" name="Content Placeholder 4" descr="Content Placeholder 4"/>
          <p:cNvPicPr>
            <a:picLocks noChangeAspect="1"/>
          </p:cNvPicPr>
          <p:nvPr/>
        </p:nvPicPr>
        <p:blipFill>
          <a:blip r:embed="rId2"/>
          <a:stretch>
            <a:fillRect/>
          </a:stretch>
        </p:blipFill>
        <p:spPr>
          <a:xfrm>
            <a:off x="3296175" y="1179764"/>
            <a:ext cx="5599654" cy="5568454"/>
          </a:xfrm>
          <a:prstGeom prst="rect">
            <a:avLst/>
          </a:prstGeom>
          <a:ln w="12700">
            <a:miter lim="400000"/>
          </a:ln>
        </p:spPr>
      </p:pic>
      <p:pic>
        <p:nvPicPr>
          <p:cNvPr id="238" name="Image" descr="Image"/>
          <p:cNvPicPr>
            <a:picLocks noChangeAspect="1"/>
          </p:cNvPicPr>
          <p:nvPr/>
        </p:nvPicPr>
        <p:blipFill>
          <a:blip r:embed="rId3"/>
          <a:stretch>
            <a:fillRect/>
          </a:stretch>
        </p:blipFill>
        <p:spPr>
          <a:xfrm>
            <a:off x="648158" y="5286454"/>
            <a:ext cx="1808395" cy="1808395"/>
          </a:xfrm>
          <a:prstGeom prst="rect">
            <a:avLst/>
          </a:prstGeom>
          <a:ln w="12700">
            <a:miter lim="400000"/>
          </a:ln>
        </p:spPr>
      </p:pic>
      <p:pic>
        <p:nvPicPr>
          <p:cNvPr id="239" name="Image" descr="Image"/>
          <p:cNvPicPr>
            <a:picLocks noChangeAspect="1"/>
          </p:cNvPicPr>
          <p:nvPr/>
        </p:nvPicPr>
        <p:blipFill>
          <a:blip r:embed="rId4"/>
          <a:stretch>
            <a:fillRect/>
          </a:stretch>
        </p:blipFill>
        <p:spPr>
          <a:xfrm>
            <a:off x="9063324" y="5807235"/>
            <a:ext cx="3112535" cy="1037513"/>
          </a:xfrm>
          <a:prstGeom prst="rect">
            <a:avLst/>
          </a:prstGeom>
          <a:ln w="12700">
            <a:miter lim="400000"/>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347" name="TextBox 8"/>
          <p:cNvSpPr txBox="1"/>
          <p:nvPr/>
        </p:nvSpPr>
        <p:spPr>
          <a:xfrm>
            <a:off x="237321" y="1146773"/>
            <a:ext cx="11717357" cy="760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400" b="1"/>
            </a:pPr>
            <a:r>
              <a:t>How many agents have sold their first insurance presentation? Talk about CHAS with </a:t>
            </a:r>
            <a:r>
              <a:rPr u="sng"/>
              <a:t>EVERY</a:t>
            </a:r>
            <a:r>
              <a:t> client. Your presentation will get better with practice. Try these points…</a:t>
            </a:r>
          </a:p>
        </p:txBody>
      </p:sp>
      <p:sp>
        <p:nvSpPr>
          <p:cNvPr id="348" name="TextBox 4"/>
          <p:cNvSpPr txBox="1"/>
          <p:nvPr/>
        </p:nvSpPr>
        <p:spPr>
          <a:xfrm>
            <a:off x="10215763" y="6626111"/>
            <a:ext cx="2646870" cy="19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800" b="1" i="1">
                <a:solidFill>
                  <a:schemeClr val="accent4"/>
                </a:solidFill>
              </a:defRPr>
            </a:lvl1pPr>
          </a:lstStyle>
          <a:p>
            <a:r>
              <a:t>FOR AGENT USE ONLY</a:t>
            </a:r>
          </a:p>
        </p:txBody>
      </p:sp>
      <p:sp>
        <p:nvSpPr>
          <p:cNvPr id="349" name="Title 1"/>
          <p:cNvSpPr txBox="1"/>
          <p:nvPr/>
        </p:nvSpPr>
        <p:spPr>
          <a:xfrm>
            <a:off x="45718" y="360624"/>
            <a:ext cx="12100563" cy="49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lnSpc>
                <a:spcPct val="90000"/>
              </a:lnSpc>
              <a:defRPr sz="3200" b="1"/>
            </a:lvl1pPr>
          </a:lstStyle>
          <a:p>
            <a:r>
              <a:t>Sales Points for Cross Selling CHAS Plans</a:t>
            </a:r>
          </a:p>
        </p:txBody>
      </p:sp>
      <p:sp>
        <p:nvSpPr>
          <p:cNvPr id="350" name="Rectangle 11"/>
          <p:cNvSpPr txBox="1"/>
          <p:nvPr/>
        </p:nvSpPr>
        <p:spPr>
          <a:xfrm>
            <a:off x="229433" y="2196644"/>
            <a:ext cx="8063928" cy="39977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chemeClr val="accent4"/>
                </a:solidFill>
              </a:defRPr>
            </a:pPr>
            <a:r>
              <a:t>Personal Stories</a:t>
            </a:r>
          </a:p>
          <a:p>
            <a:pPr marL="742950" lvl="1" indent="-285750">
              <a:buClr>
                <a:schemeClr val="accent1"/>
              </a:buClr>
              <a:buSzPct val="100000"/>
              <a:buFont typeface="Arial"/>
              <a:buChar char="•"/>
              <a:defRPr sz="2000"/>
            </a:pPr>
            <a:r>
              <a:t>“How many of your family or friends have been impacted by cancer?”</a:t>
            </a:r>
          </a:p>
          <a:p>
            <a:pPr marL="742950" lvl="1" indent="-285750">
              <a:buClr>
                <a:schemeClr val="accent1"/>
              </a:buClr>
              <a:buSzPct val="100000"/>
              <a:buFont typeface="Arial"/>
              <a:buChar char="•"/>
              <a:defRPr sz="2000"/>
            </a:pPr>
            <a:r>
              <a:t>Share your experience with your client</a:t>
            </a:r>
          </a:p>
          <a:p>
            <a:pPr>
              <a:defRPr sz="2000" b="1">
                <a:solidFill>
                  <a:schemeClr val="accent4"/>
                </a:solidFill>
              </a:defRPr>
            </a:pPr>
            <a:r>
              <a:t>Start the Conversation</a:t>
            </a:r>
          </a:p>
          <a:p>
            <a:pPr marL="742950" lvl="1" indent="-285750">
              <a:buClr>
                <a:schemeClr val="accent1"/>
              </a:buClr>
              <a:buSzPct val="100000"/>
              <a:buFont typeface="Arial"/>
              <a:buChar char="•"/>
              <a:defRPr sz="2000"/>
            </a:pPr>
            <a:r>
              <a:t>Help your client understand their exposure when it comes to cancer, heart attack or stroke</a:t>
            </a:r>
          </a:p>
          <a:p>
            <a:pPr marL="742950" lvl="1" indent="-285750">
              <a:buClr>
                <a:schemeClr val="accent1"/>
              </a:buClr>
              <a:buSzPct val="100000"/>
              <a:buFont typeface="Arial"/>
              <a:buChar char="•"/>
              <a:defRPr sz="2000"/>
            </a:pPr>
            <a:r>
              <a:t>Make them aware of these plans</a:t>
            </a:r>
          </a:p>
          <a:p>
            <a:pPr>
              <a:defRPr sz="2000" b="1">
                <a:solidFill>
                  <a:schemeClr val="accent4"/>
                </a:solidFill>
              </a:defRPr>
            </a:pPr>
            <a:r>
              <a:t>Spouse in the House</a:t>
            </a:r>
          </a:p>
          <a:p>
            <a:pPr marL="742950" lvl="1" indent="-285750">
              <a:buClr>
                <a:schemeClr val="accent1"/>
              </a:buClr>
              <a:buSzPct val="100000"/>
              <a:buFont typeface="Arial"/>
              <a:buChar char="•"/>
              <a:defRPr sz="2000"/>
            </a:pPr>
            <a:r>
              <a:t>Turning 65 is a great opportunity to present CHAS and other products for their spouse</a:t>
            </a:r>
          </a:p>
          <a:p>
            <a:pPr>
              <a:defRPr sz="2000" b="1">
                <a:solidFill>
                  <a:schemeClr val="accent4"/>
                </a:solidFill>
              </a:defRPr>
            </a:pPr>
            <a:r>
              <a:t>More Business</a:t>
            </a:r>
          </a:p>
          <a:p>
            <a:pPr marL="742950" lvl="1" indent="-285750">
              <a:buClr>
                <a:schemeClr val="accent1"/>
              </a:buClr>
              <a:buSzPct val="100000"/>
              <a:buFont typeface="Arial"/>
              <a:buChar char="•"/>
              <a:defRPr sz="2000"/>
            </a:pPr>
            <a:r>
              <a:t>Talk to your “leads” with MA plans during the “lock-in” period about the importance of adding a cancer plan to their MA coverage</a:t>
            </a:r>
          </a:p>
        </p:txBody>
      </p:sp>
      <p:sp>
        <p:nvSpPr>
          <p:cNvPr id="351" name="It’s your job to build the best package of protection at the time of presentation with your clients."/>
          <p:cNvSpPr txBox="1"/>
          <p:nvPr/>
        </p:nvSpPr>
        <p:spPr>
          <a:xfrm>
            <a:off x="1388859" y="6330195"/>
            <a:ext cx="9251933" cy="333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b="1">
                <a:solidFill>
                  <a:srgbClr val="FF2600"/>
                </a:solidFill>
              </a:defRPr>
            </a:lvl1pPr>
          </a:lstStyle>
          <a:p>
            <a:r>
              <a:t>It’s your job to build the best package of protection at the time of presentation with your clients.</a:t>
            </a:r>
          </a:p>
        </p:txBody>
      </p:sp>
      <p:pic>
        <p:nvPicPr>
          <p:cNvPr id="352" name="Image" descr="Image"/>
          <p:cNvPicPr>
            <a:picLocks noChangeAspect="1"/>
          </p:cNvPicPr>
          <p:nvPr/>
        </p:nvPicPr>
        <p:blipFill>
          <a:blip r:embed="rId2"/>
          <a:stretch>
            <a:fillRect/>
          </a:stretch>
        </p:blipFill>
        <p:spPr>
          <a:xfrm>
            <a:off x="8275035" y="3641259"/>
            <a:ext cx="3717316" cy="2478211"/>
          </a:xfrm>
          <a:prstGeom prst="rect">
            <a:avLst/>
          </a:prstGeom>
          <a:ln w="12700">
            <a:miter lim="400000"/>
          </a:ln>
        </p:spPr>
      </p:pic>
      <p:grpSp>
        <p:nvGrpSpPr>
          <p:cNvPr id="355" name="I’m so happy we did business with Gaylan and not Joe or JJ!"/>
          <p:cNvGrpSpPr/>
          <p:nvPr/>
        </p:nvGrpSpPr>
        <p:grpSpPr>
          <a:xfrm>
            <a:off x="9202476" y="2055266"/>
            <a:ext cx="2419352" cy="2071293"/>
            <a:chOff x="0" y="0"/>
            <a:chExt cx="2419350" cy="2071291"/>
          </a:xfrm>
        </p:grpSpPr>
        <p:sp>
          <p:nvSpPr>
            <p:cNvPr id="353" name="Shape"/>
            <p:cNvSpPr/>
            <p:nvPr/>
          </p:nvSpPr>
          <p:spPr>
            <a:xfrm>
              <a:off x="-1" y="0"/>
              <a:ext cx="2419352" cy="2071293"/>
            </a:xfrm>
            <a:custGeom>
              <a:avLst/>
              <a:gdLst/>
              <a:ahLst/>
              <a:cxnLst>
                <a:cxn ang="0">
                  <a:pos x="wd2" y="hd2"/>
                </a:cxn>
                <a:cxn ang="5400000">
                  <a:pos x="wd2" y="hd2"/>
                </a:cxn>
                <a:cxn ang="10800000">
                  <a:pos x="wd2" y="hd2"/>
                </a:cxn>
                <a:cxn ang="16200000">
                  <a:pos x="wd2" y="hd2"/>
                </a:cxn>
              </a:cxnLst>
              <a:rect l="0" t="0" r="r" b="b"/>
              <a:pathLst>
                <a:path w="21600" h="21600" extrusionOk="0">
                  <a:moveTo>
                    <a:pt x="656" y="0"/>
                  </a:moveTo>
                  <a:cubicBezTo>
                    <a:pt x="294" y="0"/>
                    <a:pt x="0" y="344"/>
                    <a:pt x="0" y="766"/>
                  </a:cubicBezTo>
                  <a:lnTo>
                    <a:pt x="0" y="15152"/>
                  </a:lnTo>
                  <a:cubicBezTo>
                    <a:pt x="0" y="15574"/>
                    <a:pt x="294" y="15913"/>
                    <a:pt x="656" y="15913"/>
                  </a:cubicBezTo>
                  <a:lnTo>
                    <a:pt x="14280" y="15913"/>
                  </a:lnTo>
                  <a:lnTo>
                    <a:pt x="15591" y="21600"/>
                  </a:lnTo>
                  <a:lnTo>
                    <a:pt x="16898" y="15913"/>
                  </a:lnTo>
                  <a:lnTo>
                    <a:pt x="20948" y="15913"/>
                  </a:lnTo>
                  <a:cubicBezTo>
                    <a:pt x="21309" y="15913"/>
                    <a:pt x="21600" y="15574"/>
                    <a:pt x="21600" y="15152"/>
                  </a:cubicBezTo>
                  <a:lnTo>
                    <a:pt x="21600" y="766"/>
                  </a:lnTo>
                  <a:cubicBezTo>
                    <a:pt x="21600" y="344"/>
                    <a:pt x="21309" y="0"/>
                    <a:pt x="20948" y="0"/>
                  </a:cubicBezTo>
                  <a:lnTo>
                    <a:pt x="656" y="0"/>
                  </a:lnTo>
                  <a:close/>
                </a:path>
              </a:pathLst>
            </a:custGeom>
            <a:solidFill>
              <a:schemeClr val="accent2"/>
            </a:solidFill>
            <a:ln w="6350" cap="flat">
              <a:solidFill>
                <a:srgbClr val="AD5B24"/>
              </a:solidFill>
              <a:prstDash val="solid"/>
              <a:round/>
            </a:ln>
            <a:effectLst/>
          </p:spPr>
          <p:txBody>
            <a:bodyPr wrap="square" lIns="45718" tIns="45718" rIns="45718" bIns="45718" numCol="1" anchor="ctr">
              <a:noAutofit/>
            </a:bodyPr>
            <a:lstStyle/>
            <a:p>
              <a:pPr algn="ctr">
                <a:defRPr>
                  <a:solidFill>
                    <a:srgbClr val="FFFFFF"/>
                  </a:solidFill>
                </a:defRPr>
              </a:pPr>
              <a:endParaRPr/>
            </a:p>
          </p:txBody>
        </p:sp>
        <p:sp>
          <p:nvSpPr>
            <p:cNvPr id="354" name="I’m so happy we did business with Gaylan and not Joe or JJ!"/>
            <p:cNvSpPr txBox="1"/>
            <p:nvPr/>
          </p:nvSpPr>
          <p:spPr>
            <a:xfrm>
              <a:off x="3175" y="577004"/>
              <a:ext cx="2413001" cy="91728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solidFill>
                    <a:srgbClr val="FFFFFF"/>
                  </a:solidFill>
                </a:defRPr>
              </a:lvl1pPr>
            </a:lstStyle>
            <a:p>
              <a:r>
                <a:t>I’m so happy we did business with Gaylan and not Joe or JJ!</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8"/>
          <p:cNvSpPr/>
          <p:nvPr/>
        </p:nvSpPr>
        <p:spPr>
          <a:xfrm>
            <a:off x="-341042" y="-286375"/>
            <a:ext cx="12660928" cy="14716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9" name="Google Shape;159;p8"/>
          <p:cNvSpPr txBox="1">
            <a:spLocks noGrp="1"/>
          </p:cNvSpPr>
          <p:nvPr>
            <p:ph idx="1"/>
          </p:nvPr>
        </p:nvSpPr>
        <p:spPr>
          <a:xfrm>
            <a:off x="3975651" y="1494254"/>
            <a:ext cx="7686262" cy="891484"/>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5B5A5E"/>
              </a:buClr>
              <a:buSzPts val="2256"/>
              <a:buNone/>
            </a:pPr>
            <a:r>
              <a:rPr lang="en-US" sz="2256" b="1">
                <a:solidFill>
                  <a:srgbClr val="5B5A5E"/>
                </a:solidFill>
              </a:rPr>
              <a:t>So how do you cover drug costs and </a:t>
            </a:r>
            <a:endParaRPr/>
          </a:p>
          <a:p>
            <a:pPr marL="0" lvl="0" indent="0" algn="ctr" rtl="0">
              <a:lnSpc>
                <a:spcPct val="100000"/>
              </a:lnSpc>
              <a:spcBef>
                <a:spcPts val="700"/>
              </a:spcBef>
              <a:spcAft>
                <a:spcPts val="0"/>
              </a:spcAft>
              <a:buClr>
                <a:srgbClr val="5B5A5E"/>
              </a:buClr>
              <a:buSzPts val="2256"/>
              <a:buNone/>
            </a:pPr>
            <a:r>
              <a:rPr lang="en-US" sz="2256" b="1">
                <a:solidFill>
                  <a:srgbClr val="5B5A5E"/>
                </a:solidFill>
              </a:rPr>
              <a:t>“out of pocket” costs with 30-60-90?</a:t>
            </a:r>
            <a:endParaRPr/>
          </a:p>
        </p:txBody>
      </p:sp>
      <p:sp>
        <p:nvSpPr>
          <p:cNvPr id="160" name="Google Shape;160;p8"/>
          <p:cNvSpPr txBox="1"/>
          <p:nvPr/>
        </p:nvSpPr>
        <p:spPr>
          <a:xfrm>
            <a:off x="-378813" y="6411198"/>
            <a:ext cx="2646866" cy="2692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pic>
        <p:nvPicPr>
          <p:cNvPr id="161" name="Google Shape;161;p8" descr="Picture 4"/>
          <p:cNvPicPr preferRelativeResize="0"/>
          <p:nvPr/>
        </p:nvPicPr>
        <p:blipFill rotWithShape="1">
          <a:blip r:embed="rId3">
            <a:alphaModFix/>
          </a:blip>
          <a:srcRect/>
          <a:stretch/>
        </p:blipFill>
        <p:spPr>
          <a:xfrm>
            <a:off x="9101797" y="6154253"/>
            <a:ext cx="3315288" cy="666309"/>
          </a:xfrm>
          <a:prstGeom prst="rect">
            <a:avLst/>
          </a:prstGeom>
          <a:noFill/>
          <a:ln>
            <a:noFill/>
          </a:ln>
        </p:spPr>
      </p:pic>
      <p:sp>
        <p:nvSpPr>
          <p:cNvPr id="162" name="Google Shape;162;p8"/>
          <p:cNvSpPr txBox="1"/>
          <p:nvPr/>
        </p:nvSpPr>
        <p:spPr>
          <a:xfrm>
            <a:off x="1650248" y="335700"/>
            <a:ext cx="7855800" cy="630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3500"/>
              <a:buFont typeface="Helvetica Neue"/>
              <a:buNone/>
            </a:pPr>
            <a:r>
              <a:rPr lang="en-US" sz="3500" b="1" i="0" u="none" strike="noStrike" cap="none" dirty="0">
                <a:solidFill>
                  <a:srgbClr val="000000"/>
                </a:solidFill>
                <a:latin typeface="Helvetica Neue"/>
                <a:ea typeface="Helvetica Neue"/>
                <a:cs typeface="Helvetica Neue"/>
                <a:sym typeface="Helvetica Neue"/>
              </a:rPr>
              <a:t>Medicare Advantage Client</a:t>
            </a:r>
            <a:endParaRPr dirty="0"/>
          </a:p>
        </p:txBody>
      </p:sp>
      <p:cxnSp>
        <p:nvCxnSpPr>
          <p:cNvPr id="163" name="Google Shape;163;p8"/>
          <p:cNvCxnSpPr/>
          <p:nvPr/>
        </p:nvCxnSpPr>
        <p:spPr>
          <a:xfrm flipH="1">
            <a:off x="530087" y="1060174"/>
            <a:ext cx="10429463" cy="111567"/>
          </a:xfrm>
          <a:prstGeom prst="straightConnector1">
            <a:avLst/>
          </a:prstGeom>
          <a:noFill/>
          <a:ln w="9525" cap="flat" cmpd="sng">
            <a:solidFill>
              <a:schemeClr val="accent4"/>
            </a:solidFill>
            <a:prstDash val="solid"/>
            <a:miter lim="8000"/>
            <a:headEnd type="none" w="sm" len="sm"/>
            <a:tailEnd type="none" w="sm" len="sm"/>
          </a:ln>
        </p:spPr>
      </p:cxnSp>
      <p:sp>
        <p:nvSpPr>
          <p:cNvPr id="164" name="Google Shape;164;p8"/>
          <p:cNvSpPr txBox="1"/>
          <p:nvPr/>
        </p:nvSpPr>
        <p:spPr>
          <a:xfrm>
            <a:off x="4021370" y="2919446"/>
            <a:ext cx="7885960" cy="2047239"/>
          </a:xfrm>
          <a:prstGeom prst="rect">
            <a:avLst/>
          </a:prstGeom>
          <a:noFill/>
          <a:ln>
            <a:noFill/>
          </a:ln>
        </p:spPr>
        <p:txBody>
          <a:bodyPr spcFirstLastPara="1" wrap="square" lIns="45700" tIns="45700" rIns="45700" bIns="45700" anchor="t" anchorCtr="0">
            <a:spAutoFit/>
          </a:bodyPr>
          <a:lstStyle/>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$30 Budget </a:t>
            </a:r>
            <a:r>
              <a:rPr lang="en-US" sz="1800" b="0" i="0" u="none" strike="noStrike" cap="none">
                <a:solidFill>
                  <a:srgbClr val="000000"/>
                </a:solidFill>
                <a:latin typeface="Calibri"/>
                <a:ea typeface="Calibri"/>
                <a:cs typeface="Calibri"/>
                <a:sym typeface="Calibri"/>
              </a:rPr>
              <a:t>– Lump Sum Cancer</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$60 Budget </a:t>
            </a:r>
            <a:r>
              <a:rPr lang="en-US" sz="1800" b="0" i="0" u="none" strike="noStrike" cap="none">
                <a:solidFill>
                  <a:srgbClr val="000000"/>
                </a:solidFill>
                <a:latin typeface="Calibri"/>
                <a:ea typeface="Calibri"/>
                <a:cs typeface="Calibri"/>
                <a:sym typeface="Calibri"/>
              </a:rPr>
              <a:t>– Lump Sum Cancer or Heart Attack/Stroke + Hospital Indemnity</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$90 Budget </a:t>
            </a:r>
            <a:r>
              <a:rPr lang="en-US" sz="1800" b="0" i="0" u="none" strike="noStrike" cap="none">
                <a:solidFill>
                  <a:srgbClr val="000000"/>
                </a:solidFill>
                <a:latin typeface="Calibri"/>
                <a:ea typeface="Calibri"/>
                <a:cs typeface="Calibri"/>
                <a:sym typeface="Calibri"/>
              </a:rPr>
              <a:t>– Lump Sum Cancer or Heart Attack/Stroke + Hospital Indemnity +</a:t>
            </a:r>
            <a:endParaRPr/>
          </a:p>
          <a:p>
            <a:pPr marL="0" marR="0" lvl="0" indent="0" algn="l" rtl="0">
              <a:lnSpc>
                <a:spcPct val="2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Short Term Recovery Care</a:t>
            </a:r>
            <a:endParaRPr/>
          </a:p>
        </p:txBody>
      </p:sp>
      <p:pic>
        <p:nvPicPr>
          <p:cNvPr id="165" name="Google Shape;165;p8" descr="Picture 5"/>
          <p:cNvPicPr preferRelativeResize="0"/>
          <p:nvPr/>
        </p:nvPicPr>
        <p:blipFill rotWithShape="1">
          <a:blip r:embed="rId4">
            <a:alphaModFix/>
          </a:blip>
          <a:srcRect/>
          <a:stretch/>
        </p:blipFill>
        <p:spPr>
          <a:xfrm>
            <a:off x="530087" y="1666307"/>
            <a:ext cx="3221086" cy="42920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9"/>
          <p:cNvSpPr/>
          <p:nvPr/>
        </p:nvSpPr>
        <p:spPr>
          <a:xfrm>
            <a:off x="-341042" y="-286375"/>
            <a:ext cx="12660928" cy="14716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 name="Google Shape;171;p9"/>
          <p:cNvSpPr txBox="1">
            <a:spLocks noGrp="1"/>
          </p:cNvSpPr>
          <p:nvPr>
            <p:ph idx="1"/>
          </p:nvPr>
        </p:nvSpPr>
        <p:spPr>
          <a:xfrm>
            <a:off x="449703" y="1524445"/>
            <a:ext cx="11597394" cy="891484"/>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chemeClr val="accent4"/>
              </a:buClr>
              <a:buSzPts val="2400"/>
              <a:buNone/>
            </a:pPr>
            <a:r>
              <a:rPr lang="en-US" sz="2400" b="1">
                <a:solidFill>
                  <a:schemeClr val="accent4"/>
                </a:solidFill>
              </a:rPr>
              <a:t>The Medicare Supplement client’s first exposure is dental, vision &amp; hearing costs. Many T65s are already asking you about dental because they are coming off group plans!</a:t>
            </a:r>
            <a:endParaRPr/>
          </a:p>
        </p:txBody>
      </p:sp>
      <p:sp>
        <p:nvSpPr>
          <p:cNvPr id="172" name="Google Shape;172;p9"/>
          <p:cNvSpPr txBox="1"/>
          <p:nvPr/>
        </p:nvSpPr>
        <p:spPr>
          <a:xfrm>
            <a:off x="-378813" y="6411198"/>
            <a:ext cx="2646866" cy="2692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pic>
        <p:nvPicPr>
          <p:cNvPr id="173" name="Google Shape;173;p9" descr="Picture 4"/>
          <p:cNvPicPr preferRelativeResize="0"/>
          <p:nvPr/>
        </p:nvPicPr>
        <p:blipFill rotWithShape="1">
          <a:blip r:embed="rId3">
            <a:alphaModFix/>
          </a:blip>
          <a:srcRect/>
          <a:stretch/>
        </p:blipFill>
        <p:spPr>
          <a:xfrm>
            <a:off x="9101797" y="6154253"/>
            <a:ext cx="3315288" cy="666309"/>
          </a:xfrm>
          <a:prstGeom prst="rect">
            <a:avLst/>
          </a:prstGeom>
          <a:noFill/>
          <a:ln>
            <a:noFill/>
          </a:ln>
        </p:spPr>
      </p:pic>
      <p:sp>
        <p:nvSpPr>
          <p:cNvPr id="174" name="Google Shape;174;p9"/>
          <p:cNvSpPr txBox="1"/>
          <p:nvPr/>
        </p:nvSpPr>
        <p:spPr>
          <a:xfrm>
            <a:off x="1979611" y="277250"/>
            <a:ext cx="8019600" cy="692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3900"/>
              <a:buFont typeface="Helvetica Neue"/>
              <a:buNone/>
            </a:pPr>
            <a:r>
              <a:rPr lang="en-US" sz="3900" b="1" i="0" u="none" strike="noStrike" cap="none">
                <a:solidFill>
                  <a:srgbClr val="000000"/>
                </a:solidFill>
                <a:latin typeface="Helvetica Neue"/>
                <a:ea typeface="Helvetica Neue"/>
                <a:cs typeface="Helvetica Neue"/>
                <a:sym typeface="Helvetica Neue"/>
              </a:rPr>
              <a:t>Medicare Supplement Client</a:t>
            </a:r>
            <a:endParaRPr/>
          </a:p>
        </p:txBody>
      </p:sp>
      <p:cxnSp>
        <p:nvCxnSpPr>
          <p:cNvPr id="175" name="Google Shape;175;p9"/>
          <p:cNvCxnSpPr/>
          <p:nvPr/>
        </p:nvCxnSpPr>
        <p:spPr>
          <a:xfrm flipH="1">
            <a:off x="530087" y="1060174"/>
            <a:ext cx="10429463" cy="111567"/>
          </a:xfrm>
          <a:prstGeom prst="straightConnector1">
            <a:avLst/>
          </a:prstGeom>
          <a:noFill/>
          <a:ln w="9525" cap="flat" cmpd="sng">
            <a:solidFill>
              <a:schemeClr val="accent4"/>
            </a:solidFill>
            <a:prstDash val="solid"/>
            <a:miter lim="8000"/>
            <a:headEnd type="none" w="sm" len="sm"/>
            <a:tailEnd type="none" w="sm" len="sm"/>
          </a:ln>
        </p:spPr>
      </p:cxnSp>
      <p:pic>
        <p:nvPicPr>
          <p:cNvPr id="176" name="Google Shape;176;p9" descr="Picture 11"/>
          <p:cNvPicPr preferRelativeResize="0"/>
          <p:nvPr/>
        </p:nvPicPr>
        <p:blipFill rotWithShape="1">
          <a:blip r:embed="rId4">
            <a:alphaModFix/>
          </a:blip>
          <a:srcRect l="37832" r="4835"/>
          <a:stretch/>
        </p:blipFill>
        <p:spPr>
          <a:xfrm>
            <a:off x="8242851" y="2555227"/>
            <a:ext cx="2822716" cy="3283836"/>
          </a:xfrm>
          <a:prstGeom prst="rect">
            <a:avLst/>
          </a:prstGeom>
          <a:noFill/>
          <a:ln>
            <a:noFill/>
          </a:ln>
        </p:spPr>
      </p:pic>
      <p:sp>
        <p:nvSpPr>
          <p:cNvPr id="177" name="Google Shape;177;p9"/>
          <p:cNvSpPr txBox="1"/>
          <p:nvPr/>
        </p:nvSpPr>
        <p:spPr>
          <a:xfrm>
            <a:off x="449042" y="2755122"/>
            <a:ext cx="7151742" cy="2047239"/>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Dental is the most requested insurance product, according to Limra</a:t>
            </a:r>
            <a:br>
              <a:rPr lang="en-US" sz="1800" b="0" i="0" u="none" strike="noStrike" cap="none">
                <a:solidFill>
                  <a:srgbClr val="000000"/>
                </a:solidFill>
                <a:latin typeface="Calibri"/>
                <a:ea typeface="Calibri"/>
                <a:cs typeface="Calibri"/>
                <a:sym typeface="Calibri"/>
              </a:rPr>
            </a:b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Only 12% of Americans over 65 have dental coverage* </a:t>
            </a:r>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One-third of U.S. adults haven’t been to the dentist in the last year</a:t>
            </a:r>
            <a:br>
              <a:rPr lang="en-US" sz="1800" b="0" i="0" u="none" strike="noStrike" cap="none">
                <a:solidFill>
                  <a:srgbClr val="000000"/>
                </a:solidFill>
                <a:latin typeface="Calibri"/>
                <a:ea typeface="Calibri"/>
                <a:cs typeface="Calibri"/>
                <a:sym typeface="Calibri"/>
              </a:rPr>
            </a:br>
            <a:endParaRPr sz="1800" b="0" i="0" u="none" strike="noStrike" cap="none">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Calibri"/>
                <a:ea typeface="Calibri"/>
                <a:cs typeface="Calibri"/>
                <a:sym typeface="Calibri"/>
              </a:rPr>
              <a:t>Medicare has very limited coverage on dental, vision or hearing</a:t>
            </a:r>
            <a:endParaRPr/>
          </a:p>
        </p:txBody>
      </p:sp>
      <p:sp>
        <p:nvSpPr>
          <p:cNvPr id="178" name="Google Shape;178;p9"/>
          <p:cNvSpPr txBox="1"/>
          <p:nvPr/>
        </p:nvSpPr>
        <p:spPr>
          <a:xfrm>
            <a:off x="282108" y="6271963"/>
            <a:ext cx="6329241" cy="2184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800"/>
              <a:buFont typeface="Calibri"/>
              <a:buNone/>
            </a:pPr>
            <a:r>
              <a:rPr lang="en-US" sz="800" b="0" i="0" u="none" strike="noStrike" cap="none">
                <a:solidFill>
                  <a:srgbClr val="000000"/>
                </a:solidFill>
                <a:latin typeface="Calibri"/>
                <a:ea typeface="Calibri"/>
                <a:cs typeface="Calibri"/>
                <a:sym typeface="Calibri"/>
              </a:rPr>
              <a:t>* http://content.healthaffairs.org/content/35/12/2241.abstract </a:t>
            </a:r>
            <a:endParaRPr/>
          </a:p>
        </p:txBody>
      </p:sp>
      <p:sp>
        <p:nvSpPr>
          <p:cNvPr id="179" name="Google Shape;179;p9"/>
          <p:cNvSpPr txBox="1"/>
          <p:nvPr/>
        </p:nvSpPr>
        <p:spPr>
          <a:xfrm>
            <a:off x="45720" y="5083465"/>
            <a:ext cx="8151411" cy="8280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B5A5E"/>
              </a:buClr>
              <a:buSzPts val="2000"/>
              <a:buFont typeface="Calibri"/>
              <a:buNone/>
            </a:pPr>
            <a:r>
              <a:rPr lang="en-US" sz="2000" b="1" i="0" u="none" strike="noStrike" cap="none">
                <a:solidFill>
                  <a:srgbClr val="5B5A5E"/>
                </a:solidFill>
                <a:latin typeface="Calibri"/>
                <a:ea typeface="Calibri"/>
                <a:cs typeface="Calibri"/>
                <a:sym typeface="Calibri"/>
              </a:rPr>
              <a:t>Ask your client </a:t>
            </a:r>
            <a:endParaRPr sz="2800" b="0" i="0" u="none" strike="noStrike" cap="none">
              <a:solidFill>
                <a:srgbClr val="000000"/>
              </a:solidFill>
              <a:latin typeface="Calibri"/>
              <a:ea typeface="Calibri"/>
              <a:cs typeface="Calibri"/>
              <a:sym typeface="Calibri"/>
            </a:endParaRPr>
          </a:p>
          <a:p>
            <a:pPr marL="0" marR="0" lvl="0" indent="0" algn="ctr" rtl="0">
              <a:lnSpc>
                <a:spcPct val="100000"/>
              </a:lnSpc>
              <a:spcBef>
                <a:spcPts val="1000"/>
              </a:spcBef>
              <a:spcAft>
                <a:spcPts val="0"/>
              </a:spcAft>
              <a:buClr>
                <a:srgbClr val="5B5A5E"/>
              </a:buClr>
              <a:buSzPts val="2000"/>
              <a:buFont typeface="Calibri"/>
              <a:buNone/>
            </a:pPr>
            <a:r>
              <a:rPr lang="en-US" sz="2000" b="1" i="0" u="none" strike="noStrike" cap="none">
                <a:solidFill>
                  <a:srgbClr val="5B5A5E"/>
                </a:solidFill>
                <a:latin typeface="Calibri"/>
                <a:ea typeface="Calibri"/>
                <a:cs typeface="Calibri"/>
                <a:sym typeface="Calibri"/>
              </a:rPr>
              <a:t>“When was the last time you had your teeth cleaned?”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31714" y="-64689"/>
            <a:ext cx="11456966" cy="1325563"/>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b="1">
                <a:solidFill>
                  <a:srgbClr val="FFFFFF"/>
                </a:solidFill>
                <a:latin typeface="Calibri"/>
                <a:ea typeface="Calibri"/>
                <a:cs typeface="Calibri"/>
                <a:sym typeface="Calibri"/>
              </a:rPr>
              <a:t>Why Cancer, Heart Attack, and Stroke Plans?</a:t>
            </a:r>
            <a:endParaRPr/>
          </a:p>
        </p:txBody>
      </p:sp>
      <p:sp>
        <p:nvSpPr>
          <p:cNvPr id="185" name="Google Shape;185;p10"/>
          <p:cNvSpPr txBox="1">
            <a:spLocks noGrp="1"/>
          </p:cNvSpPr>
          <p:nvPr>
            <p:ph idx="1"/>
          </p:nvPr>
        </p:nvSpPr>
        <p:spPr>
          <a:xfrm>
            <a:off x="3975651" y="1825070"/>
            <a:ext cx="7686262" cy="891484"/>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5B5A5E"/>
              </a:buClr>
              <a:buSzPts val="2256"/>
              <a:buNone/>
            </a:pPr>
            <a:r>
              <a:rPr lang="en-US" sz="2256" b="1">
                <a:solidFill>
                  <a:srgbClr val="5B5A5E"/>
                </a:solidFill>
              </a:rPr>
              <a:t>So how do you cover dental and </a:t>
            </a:r>
            <a:endParaRPr/>
          </a:p>
          <a:p>
            <a:pPr marL="0" lvl="0" indent="0" algn="ctr" rtl="0">
              <a:lnSpc>
                <a:spcPct val="100000"/>
              </a:lnSpc>
              <a:spcBef>
                <a:spcPts val="700"/>
              </a:spcBef>
              <a:spcAft>
                <a:spcPts val="0"/>
              </a:spcAft>
              <a:buClr>
                <a:srgbClr val="5B5A5E"/>
              </a:buClr>
              <a:buSzPts val="2256"/>
              <a:buNone/>
            </a:pPr>
            <a:r>
              <a:rPr lang="en-US" sz="2256" b="1">
                <a:solidFill>
                  <a:srgbClr val="5B5A5E"/>
                </a:solidFill>
              </a:rPr>
              <a:t>“out of pocket” costs with 30-60-90?</a:t>
            </a:r>
            <a:endParaRPr/>
          </a:p>
        </p:txBody>
      </p:sp>
      <p:sp>
        <p:nvSpPr>
          <p:cNvPr id="186" name="Google Shape;186;p10"/>
          <p:cNvSpPr txBox="1"/>
          <p:nvPr/>
        </p:nvSpPr>
        <p:spPr>
          <a:xfrm>
            <a:off x="-378813" y="6411198"/>
            <a:ext cx="2646866" cy="2692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pic>
        <p:nvPicPr>
          <p:cNvPr id="187" name="Google Shape;187;p10" descr="Picture 4"/>
          <p:cNvPicPr preferRelativeResize="0"/>
          <p:nvPr/>
        </p:nvPicPr>
        <p:blipFill rotWithShape="1">
          <a:blip r:embed="rId3">
            <a:alphaModFix/>
          </a:blip>
          <a:srcRect/>
          <a:stretch/>
        </p:blipFill>
        <p:spPr>
          <a:xfrm>
            <a:off x="9101797" y="6154253"/>
            <a:ext cx="3315288" cy="666309"/>
          </a:xfrm>
          <a:prstGeom prst="rect">
            <a:avLst/>
          </a:prstGeom>
          <a:noFill/>
          <a:ln>
            <a:noFill/>
          </a:ln>
        </p:spPr>
      </p:pic>
      <p:sp>
        <p:nvSpPr>
          <p:cNvPr id="188" name="Google Shape;188;p10"/>
          <p:cNvSpPr txBox="1"/>
          <p:nvPr/>
        </p:nvSpPr>
        <p:spPr>
          <a:xfrm>
            <a:off x="449041" y="340744"/>
            <a:ext cx="6598113" cy="7010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C8CB9"/>
              </a:buClr>
              <a:buSzPts val="4000"/>
              <a:buFont typeface="Helvetica Neue"/>
              <a:buNone/>
            </a:pPr>
            <a:r>
              <a:rPr lang="en-US" sz="4000" b="0" i="0" u="none" strike="noStrike" cap="none">
                <a:solidFill>
                  <a:srgbClr val="5C8CB9"/>
                </a:solidFill>
                <a:latin typeface="Helvetica Neue"/>
                <a:ea typeface="Helvetica Neue"/>
                <a:cs typeface="Helvetica Neue"/>
                <a:sym typeface="Helvetica Neue"/>
              </a:rPr>
              <a:t>Medicare Supplement Client</a:t>
            </a:r>
            <a:endParaRPr/>
          </a:p>
        </p:txBody>
      </p:sp>
      <p:cxnSp>
        <p:nvCxnSpPr>
          <p:cNvPr id="189" name="Google Shape;189;p10"/>
          <p:cNvCxnSpPr/>
          <p:nvPr/>
        </p:nvCxnSpPr>
        <p:spPr>
          <a:xfrm flipH="1">
            <a:off x="530087" y="1060174"/>
            <a:ext cx="10429463" cy="111567"/>
          </a:xfrm>
          <a:prstGeom prst="straightConnector1">
            <a:avLst/>
          </a:prstGeom>
          <a:noFill/>
          <a:ln w="9525" cap="flat" cmpd="sng">
            <a:solidFill>
              <a:schemeClr val="accent4"/>
            </a:solidFill>
            <a:prstDash val="solid"/>
            <a:miter lim="8000"/>
            <a:headEnd type="none" w="sm" len="sm"/>
            <a:tailEnd type="none" w="sm" len="sm"/>
          </a:ln>
        </p:spPr>
      </p:cxnSp>
      <p:sp>
        <p:nvSpPr>
          <p:cNvPr id="190" name="Google Shape;190;p10"/>
          <p:cNvSpPr txBox="1"/>
          <p:nvPr/>
        </p:nvSpPr>
        <p:spPr>
          <a:xfrm>
            <a:off x="4763696" y="3131481"/>
            <a:ext cx="7382583" cy="2047239"/>
          </a:xfrm>
          <a:prstGeom prst="rect">
            <a:avLst/>
          </a:prstGeom>
          <a:noFill/>
          <a:ln>
            <a:noFill/>
          </a:ln>
        </p:spPr>
        <p:txBody>
          <a:bodyPr spcFirstLastPara="1" wrap="square" lIns="45700" tIns="45700" rIns="45700" bIns="45700" anchor="t" anchorCtr="0">
            <a:spAutoFit/>
          </a:bodyPr>
          <a:lstStyle/>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$30 Budget </a:t>
            </a:r>
            <a:r>
              <a:rPr lang="en-US" sz="1800" b="0" i="0" u="none" strike="noStrike" cap="none">
                <a:solidFill>
                  <a:srgbClr val="000000"/>
                </a:solidFill>
                <a:latin typeface="Calibri"/>
                <a:ea typeface="Calibri"/>
                <a:cs typeface="Calibri"/>
                <a:sym typeface="Calibri"/>
              </a:rPr>
              <a:t>– Dental, Vision &amp; Hearing</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$60 Budget </a:t>
            </a:r>
            <a:r>
              <a:rPr lang="en-US" sz="1800" b="0" i="0" u="none" strike="noStrike" cap="none">
                <a:solidFill>
                  <a:srgbClr val="000000"/>
                </a:solidFill>
                <a:latin typeface="Calibri"/>
                <a:ea typeface="Calibri"/>
                <a:cs typeface="Calibri"/>
                <a:sym typeface="Calibri"/>
              </a:rPr>
              <a:t>– Dental, Vision &amp; Hearing + Lump Sum Cancer</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$90 Budget </a:t>
            </a:r>
            <a:r>
              <a:rPr lang="en-US" sz="1800" b="0" i="0" u="none" strike="noStrike" cap="none">
                <a:solidFill>
                  <a:srgbClr val="000000"/>
                </a:solidFill>
                <a:latin typeface="Calibri"/>
                <a:ea typeface="Calibri"/>
                <a:cs typeface="Calibri"/>
                <a:sym typeface="Calibri"/>
              </a:rPr>
              <a:t>– Dental, Vision &amp; Hearing + Lump Sum Cancer + Short Term</a:t>
            </a:r>
            <a:endParaRPr/>
          </a:p>
          <a:p>
            <a:pPr marL="0" marR="0" lvl="0" indent="0" algn="l" rtl="0">
              <a:lnSpc>
                <a:spcPct val="2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	       Recovery Care</a:t>
            </a:r>
            <a:endParaRPr/>
          </a:p>
        </p:txBody>
      </p:sp>
      <p:pic>
        <p:nvPicPr>
          <p:cNvPr id="191" name="Google Shape;191;p10" descr="Picture 9"/>
          <p:cNvPicPr preferRelativeResize="0"/>
          <p:nvPr/>
        </p:nvPicPr>
        <p:blipFill rotWithShape="1">
          <a:blip r:embed="rId4">
            <a:alphaModFix/>
          </a:blip>
          <a:srcRect l="31922" r="12912"/>
          <a:stretch/>
        </p:blipFill>
        <p:spPr>
          <a:xfrm>
            <a:off x="331713" y="1690014"/>
            <a:ext cx="3962403" cy="4292044"/>
          </a:xfrm>
          <a:prstGeom prst="rect">
            <a:avLst/>
          </a:prstGeom>
          <a:noFill/>
          <a:ln>
            <a:noFill/>
          </a:ln>
        </p:spPr>
      </p:pic>
      <p:sp>
        <p:nvSpPr>
          <p:cNvPr id="192" name="Google Shape;192;p10"/>
          <p:cNvSpPr/>
          <p:nvPr/>
        </p:nvSpPr>
        <p:spPr>
          <a:xfrm>
            <a:off x="-341042" y="-286375"/>
            <a:ext cx="12660928" cy="14716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3" name="Google Shape;193;p10"/>
          <p:cNvSpPr txBox="1"/>
          <p:nvPr/>
        </p:nvSpPr>
        <p:spPr>
          <a:xfrm>
            <a:off x="2691350" y="253922"/>
            <a:ext cx="6809300" cy="6883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900"/>
              <a:buFont typeface="Helvetica Neue"/>
              <a:buNone/>
            </a:pPr>
            <a:r>
              <a:rPr lang="en-US" sz="3900" b="1" i="0" u="none" strike="noStrike" cap="none">
                <a:solidFill>
                  <a:srgbClr val="000000"/>
                </a:solidFill>
                <a:latin typeface="Helvetica Neue"/>
                <a:ea typeface="Helvetica Neue"/>
                <a:cs typeface="Helvetica Neue"/>
                <a:sym typeface="Helvetica Neue"/>
              </a:rPr>
              <a:t>Medicare Supplement Client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2" descr="hendricks.jpeg"/>
          <p:cNvPicPr preferRelativeResize="0"/>
          <p:nvPr/>
        </p:nvPicPr>
        <p:blipFill rotWithShape="1">
          <a:blip r:embed="rId3">
            <a:alphaModFix/>
          </a:blip>
          <a:srcRect l="13522" t="8179"/>
          <a:stretch/>
        </p:blipFill>
        <p:spPr>
          <a:xfrm>
            <a:off x="7758935" y="3925096"/>
            <a:ext cx="3511388" cy="2796245"/>
          </a:xfrm>
          <a:prstGeom prst="rect">
            <a:avLst/>
          </a:prstGeom>
          <a:noFill/>
          <a:ln>
            <a:noFill/>
          </a:ln>
        </p:spPr>
      </p:pic>
      <p:sp>
        <p:nvSpPr>
          <p:cNvPr id="89" name="Google Shape;89;p2"/>
          <p:cNvSpPr/>
          <p:nvPr/>
        </p:nvSpPr>
        <p:spPr>
          <a:xfrm>
            <a:off x="-341042" y="-286372"/>
            <a:ext cx="12660928" cy="1283362"/>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chemeClr val="accent4"/>
              </a:solidFill>
              <a:latin typeface="Calibri"/>
              <a:ea typeface="Calibri"/>
              <a:cs typeface="Calibri"/>
              <a:sym typeface="Calibri"/>
            </a:endParaRPr>
          </a:p>
        </p:txBody>
      </p:sp>
      <p:sp>
        <p:nvSpPr>
          <p:cNvPr id="90" name="Google Shape;90;p2"/>
          <p:cNvSpPr txBox="1">
            <a:spLocks noGrp="1"/>
          </p:cNvSpPr>
          <p:nvPr>
            <p:ph type="title" idx="4294967295"/>
          </p:nvPr>
        </p:nvSpPr>
        <p:spPr>
          <a:xfrm>
            <a:off x="0" y="-141288"/>
            <a:ext cx="11456988" cy="1325563"/>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4900"/>
              <a:buFont typeface="Calibri"/>
              <a:buNone/>
            </a:pPr>
            <a:r>
              <a:rPr lang="en-US" sz="4900" b="1">
                <a:latin typeface="Calibri"/>
                <a:ea typeface="Calibri"/>
                <a:cs typeface="Calibri"/>
                <a:sym typeface="Calibri"/>
              </a:rPr>
              <a:t>ABOUT GAYLAN - QUEEN OF THE BUNDLE</a:t>
            </a:r>
            <a:endParaRPr/>
          </a:p>
        </p:txBody>
      </p:sp>
      <p:sp>
        <p:nvSpPr>
          <p:cNvPr id="91" name="Google Shape;91;p2"/>
          <p:cNvSpPr txBox="1"/>
          <p:nvPr/>
        </p:nvSpPr>
        <p:spPr>
          <a:xfrm>
            <a:off x="139440" y="1173876"/>
            <a:ext cx="8184365" cy="5488937"/>
          </a:xfrm>
          <a:prstGeom prst="rect">
            <a:avLst/>
          </a:prstGeom>
          <a:noFill/>
          <a:ln>
            <a:noFill/>
          </a:ln>
        </p:spPr>
        <p:txBody>
          <a:bodyPr spcFirstLastPara="1" wrap="square" lIns="45700" tIns="45700" rIns="45700" bIns="45700" anchor="t" anchorCtr="0">
            <a:spAutoFit/>
          </a:bodyPr>
          <a:lstStyle/>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Founder and Partner of Senior Security Benefits since 2000</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CMO 2003- 2011</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CEO 2011- Present</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Over $120M in sales in 2020 and continued growth</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Advisory Council member for Manhattan Life, Aetna &amp; Cigna</a:t>
            </a:r>
            <a:endParaRPr/>
          </a:p>
          <a:p>
            <a:pPr marL="0" marR="0" lvl="0" indent="0" algn="l" rtl="0">
              <a:lnSpc>
                <a:spcPct val="100000"/>
              </a:lnSpc>
              <a:spcBef>
                <a:spcPts val="0"/>
              </a:spcBef>
              <a:spcAft>
                <a:spcPts val="0"/>
              </a:spcAft>
              <a:buClr>
                <a:srgbClr val="000000"/>
              </a:buClr>
              <a:buSzPts val="1800"/>
              <a:buFont typeface="Helvetica Neue"/>
              <a:buNone/>
            </a:pPr>
            <a:endParaRPr sz="1800" b="1" i="0" u="none" strike="noStrike" cap="none">
              <a:solidFill>
                <a:schemeClr val="accent4"/>
              </a:solidFill>
              <a:latin typeface="Calibri"/>
              <a:ea typeface="Calibri"/>
              <a:cs typeface="Calibri"/>
              <a:sym typeface="Calibri"/>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Keynote Speaker, Industry Coach &amp; Personal Mentor</a:t>
            </a:r>
            <a:endParaRPr/>
          </a:p>
          <a:p>
            <a:pPr marL="0" marR="0" lvl="0" indent="0" algn="l" rtl="0">
              <a:lnSpc>
                <a:spcPct val="100000"/>
              </a:lnSpc>
              <a:spcBef>
                <a:spcPts val="0"/>
              </a:spcBef>
              <a:spcAft>
                <a:spcPts val="0"/>
              </a:spcAft>
              <a:buClr>
                <a:srgbClr val="000000"/>
              </a:buClr>
              <a:buSzPts val="1800"/>
              <a:buFont typeface="Helvetica Neue"/>
              <a:buNone/>
            </a:pPr>
            <a:endParaRPr sz="1800" b="1" i="0" u="none" strike="noStrike" cap="none">
              <a:solidFill>
                <a:schemeClr val="accent4"/>
              </a:solidFill>
              <a:latin typeface="Calibri"/>
              <a:ea typeface="Calibri"/>
              <a:cs typeface="Calibri"/>
              <a:sym typeface="Calibri"/>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Ronald McDonald House Board Member 2016-2022</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Ronald McDonald House Board President 2023</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Former Board Member of American Heart Association</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Founding board member of Fundamental Legacy, Hope Fort Worth &amp; Polished Ministries Mentor</a:t>
            </a:r>
            <a:endParaRPr/>
          </a:p>
          <a:p>
            <a:pPr marL="0" marR="0" lvl="0" indent="0" algn="l" rtl="0">
              <a:lnSpc>
                <a:spcPct val="100000"/>
              </a:lnSpc>
              <a:spcBef>
                <a:spcPts val="0"/>
              </a:spcBef>
              <a:spcAft>
                <a:spcPts val="0"/>
              </a:spcAft>
              <a:buClr>
                <a:srgbClr val="000000"/>
              </a:buClr>
              <a:buSzPts val="1800"/>
              <a:buFont typeface="Helvetica Neue"/>
              <a:buNone/>
            </a:pPr>
            <a:endParaRPr sz="1800" b="1" i="0" u="none" strike="noStrike" cap="none">
              <a:solidFill>
                <a:schemeClr val="accent4"/>
              </a:solidFill>
              <a:latin typeface="Calibri"/>
              <a:ea typeface="Calibri"/>
              <a:cs typeface="Calibri"/>
              <a:sym typeface="Calibri"/>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Wife, Mom &amp; Gram</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Travel, Music &amp; Reading</a:t>
            </a:r>
            <a:endParaRPr/>
          </a:p>
          <a:p>
            <a:pPr marL="230603" marR="0" lvl="0" indent="-230603" algn="l" rtl="0">
              <a:lnSpc>
                <a:spcPct val="100000"/>
              </a:lnSpc>
              <a:spcBef>
                <a:spcPts val="0"/>
              </a:spcBef>
              <a:spcAft>
                <a:spcPts val="0"/>
              </a:spcAft>
              <a:buClr>
                <a:srgbClr val="000000"/>
              </a:buClr>
              <a:buSzPts val="2100"/>
              <a:buFont typeface="Helvetica Neue"/>
              <a:buChar char="•"/>
            </a:pPr>
            <a:r>
              <a:rPr lang="en-US" sz="2100" b="0" i="0" u="none" strike="noStrike" cap="none">
                <a:solidFill>
                  <a:srgbClr val="000000"/>
                </a:solidFill>
                <a:latin typeface="Helvetica Neue"/>
                <a:ea typeface="Helvetica Neue"/>
                <a:cs typeface="Helvetica Neue"/>
                <a:sym typeface="Helvetica Neue"/>
              </a:rPr>
              <a:t>#RubyFaith</a:t>
            </a:r>
            <a:endParaRPr/>
          </a:p>
        </p:txBody>
      </p:sp>
      <p:pic>
        <p:nvPicPr>
          <p:cNvPr id="92" name="Google Shape;92;p2" descr="trave.jpg"/>
          <p:cNvPicPr preferRelativeResize="0"/>
          <p:nvPr/>
        </p:nvPicPr>
        <p:blipFill rotWithShape="1">
          <a:blip r:embed="rId4">
            <a:alphaModFix/>
          </a:blip>
          <a:srcRect l="3991" t="20939" r="28887"/>
          <a:stretch/>
        </p:blipFill>
        <p:spPr>
          <a:xfrm>
            <a:off x="7769107" y="1137033"/>
            <a:ext cx="1781659" cy="2798163"/>
          </a:xfrm>
          <a:prstGeom prst="rect">
            <a:avLst/>
          </a:prstGeom>
          <a:noFill/>
          <a:ln>
            <a:noFill/>
          </a:ln>
        </p:spPr>
      </p:pic>
      <p:pic>
        <p:nvPicPr>
          <p:cNvPr id="93" name="Google Shape;93;p2" descr="travel.jpg"/>
          <p:cNvPicPr preferRelativeResize="0"/>
          <p:nvPr/>
        </p:nvPicPr>
        <p:blipFill rotWithShape="1">
          <a:blip r:embed="rId5">
            <a:alphaModFix/>
          </a:blip>
          <a:srcRect/>
          <a:stretch/>
        </p:blipFill>
        <p:spPr>
          <a:xfrm>
            <a:off x="9562311" y="1141284"/>
            <a:ext cx="2231581" cy="2789468"/>
          </a:xfrm>
          <a:prstGeom prst="rect">
            <a:avLst/>
          </a:prstGeom>
          <a:noFill/>
          <a:ln>
            <a:noFill/>
          </a:ln>
        </p:spPr>
      </p:pic>
      <p:pic>
        <p:nvPicPr>
          <p:cNvPr id="94" name="Google Shape;94;p2" descr="ruby.jpg"/>
          <p:cNvPicPr preferRelativeResize="0"/>
          <p:nvPr/>
        </p:nvPicPr>
        <p:blipFill rotWithShape="1">
          <a:blip r:embed="rId6">
            <a:alphaModFix/>
          </a:blip>
          <a:srcRect l="32120" t="32606" r="36848" b="16220"/>
          <a:stretch/>
        </p:blipFill>
        <p:spPr>
          <a:xfrm>
            <a:off x="10455897" y="3922916"/>
            <a:ext cx="1356250" cy="279559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p:nvPr/>
        </p:nvSpPr>
        <p:spPr>
          <a:xfrm>
            <a:off x="-341042" y="-286375"/>
            <a:ext cx="12660928" cy="14716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9" name="Google Shape;199;p11"/>
          <p:cNvSpPr txBox="1">
            <a:spLocks noGrp="1"/>
          </p:cNvSpPr>
          <p:nvPr>
            <p:ph idx="1"/>
          </p:nvPr>
        </p:nvSpPr>
        <p:spPr>
          <a:xfrm>
            <a:off x="3975651" y="1825070"/>
            <a:ext cx="7686262" cy="891484"/>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5B5A5E"/>
              </a:buClr>
              <a:buSzPts val="2256"/>
              <a:buNone/>
            </a:pPr>
            <a:r>
              <a:rPr lang="en-US" sz="2256" b="1">
                <a:solidFill>
                  <a:srgbClr val="5B5A5E"/>
                </a:solidFill>
              </a:rPr>
              <a:t>So how do you cover dental and </a:t>
            </a:r>
            <a:endParaRPr/>
          </a:p>
          <a:p>
            <a:pPr marL="0" lvl="0" indent="0" algn="ctr" rtl="0">
              <a:lnSpc>
                <a:spcPct val="100000"/>
              </a:lnSpc>
              <a:spcBef>
                <a:spcPts val="700"/>
              </a:spcBef>
              <a:spcAft>
                <a:spcPts val="0"/>
              </a:spcAft>
              <a:buClr>
                <a:srgbClr val="5B5A5E"/>
              </a:buClr>
              <a:buSzPts val="2256"/>
              <a:buNone/>
            </a:pPr>
            <a:r>
              <a:rPr lang="en-US" sz="2256" b="1">
                <a:solidFill>
                  <a:srgbClr val="5B5A5E"/>
                </a:solidFill>
              </a:rPr>
              <a:t>“out of pocket” costs with 30-60-90?</a:t>
            </a:r>
            <a:endParaRPr/>
          </a:p>
        </p:txBody>
      </p:sp>
      <p:sp>
        <p:nvSpPr>
          <p:cNvPr id="200" name="Google Shape;200;p11"/>
          <p:cNvSpPr txBox="1"/>
          <p:nvPr/>
        </p:nvSpPr>
        <p:spPr>
          <a:xfrm>
            <a:off x="-378813" y="6411198"/>
            <a:ext cx="2646866" cy="2692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pic>
        <p:nvPicPr>
          <p:cNvPr id="201" name="Google Shape;201;p11" descr="Picture 4"/>
          <p:cNvPicPr preferRelativeResize="0"/>
          <p:nvPr/>
        </p:nvPicPr>
        <p:blipFill rotWithShape="1">
          <a:blip r:embed="rId3">
            <a:alphaModFix/>
          </a:blip>
          <a:srcRect/>
          <a:stretch/>
        </p:blipFill>
        <p:spPr>
          <a:xfrm>
            <a:off x="9101797" y="6154253"/>
            <a:ext cx="3315288" cy="666309"/>
          </a:xfrm>
          <a:prstGeom prst="rect">
            <a:avLst/>
          </a:prstGeom>
          <a:noFill/>
          <a:ln>
            <a:noFill/>
          </a:ln>
        </p:spPr>
      </p:pic>
      <p:sp>
        <p:nvSpPr>
          <p:cNvPr id="202" name="Google Shape;202;p11"/>
          <p:cNvSpPr txBox="1"/>
          <p:nvPr/>
        </p:nvSpPr>
        <p:spPr>
          <a:xfrm>
            <a:off x="2142305" y="353255"/>
            <a:ext cx="8349992" cy="56133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100"/>
              <a:buFont typeface="Helvetica Neue"/>
              <a:buNone/>
            </a:pPr>
            <a:r>
              <a:rPr lang="en-US" sz="3100" b="1" i="0" u="none" strike="noStrike" cap="none">
                <a:solidFill>
                  <a:srgbClr val="000000"/>
                </a:solidFill>
                <a:latin typeface="Helvetica Neue"/>
                <a:ea typeface="Helvetica Neue"/>
                <a:cs typeface="Helvetica Neue"/>
                <a:sym typeface="Helvetica Neue"/>
              </a:rPr>
              <a:t>Spouse in the House/ Under AGE 65 Client</a:t>
            </a:r>
            <a:endParaRPr/>
          </a:p>
        </p:txBody>
      </p:sp>
      <p:cxnSp>
        <p:nvCxnSpPr>
          <p:cNvPr id="203" name="Google Shape;203;p11"/>
          <p:cNvCxnSpPr/>
          <p:nvPr/>
        </p:nvCxnSpPr>
        <p:spPr>
          <a:xfrm flipH="1">
            <a:off x="530087" y="1060174"/>
            <a:ext cx="10429463" cy="111567"/>
          </a:xfrm>
          <a:prstGeom prst="straightConnector1">
            <a:avLst/>
          </a:prstGeom>
          <a:noFill/>
          <a:ln w="9525" cap="flat" cmpd="sng">
            <a:solidFill>
              <a:schemeClr val="accent4"/>
            </a:solidFill>
            <a:prstDash val="solid"/>
            <a:miter lim="8000"/>
            <a:headEnd type="none" w="sm" len="sm"/>
            <a:tailEnd type="none" w="sm" len="sm"/>
          </a:ln>
        </p:spPr>
      </p:cxnSp>
      <p:sp>
        <p:nvSpPr>
          <p:cNvPr id="204" name="Google Shape;204;p11"/>
          <p:cNvSpPr txBox="1"/>
          <p:nvPr/>
        </p:nvSpPr>
        <p:spPr>
          <a:xfrm>
            <a:off x="4954270" y="2968445"/>
            <a:ext cx="7001411" cy="2047239"/>
          </a:xfrm>
          <a:prstGeom prst="rect">
            <a:avLst/>
          </a:prstGeom>
          <a:noFill/>
          <a:ln>
            <a:noFill/>
          </a:ln>
        </p:spPr>
        <p:txBody>
          <a:bodyPr spcFirstLastPara="1" wrap="square" lIns="45700" tIns="45700" rIns="45700" bIns="45700" anchor="t" anchorCtr="0">
            <a:spAutoFit/>
          </a:bodyPr>
          <a:lstStyle/>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$30 Budget </a:t>
            </a:r>
            <a:r>
              <a:rPr lang="en-US" sz="1800" b="0" i="0" u="none" strike="noStrike" cap="none">
                <a:solidFill>
                  <a:srgbClr val="000000"/>
                </a:solidFill>
                <a:latin typeface="Calibri"/>
                <a:ea typeface="Calibri"/>
                <a:cs typeface="Calibri"/>
                <a:sym typeface="Calibri"/>
              </a:rPr>
              <a:t>– Dental, Vision &amp; Hearing</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$60 Budget </a:t>
            </a:r>
            <a:r>
              <a:rPr lang="en-US" sz="1800" b="0" i="0" u="none" strike="noStrike" cap="none">
                <a:solidFill>
                  <a:srgbClr val="000000"/>
                </a:solidFill>
                <a:latin typeface="Calibri"/>
                <a:ea typeface="Calibri"/>
                <a:cs typeface="Calibri"/>
                <a:sym typeface="Calibri"/>
              </a:rPr>
              <a:t>– Dental, Vision &amp; Hearing + Lump Sum Cancer</a:t>
            </a:r>
            <a:endParaRPr/>
          </a:p>
          <a:p>
            <a:pPr marL="0" marR="0" lvl="0" indent="0" algn="l" rtl="0">
              <a:lnSpc>
                <a:spcPct val="200000"/>
              </a:lnSpc>
              <a:spcBef>
                <a:spcPts val="0"/>
              </a:spcBef>
              <a:spcAft>
                <a:spcPts val="0"/>
              </a:spcAft>
              <a:buClr>
                <a:srgbClr val="000000"/>
              </a:buClr>
              <a:buSzPts val="1800"/>
              <a:buFont typeface="Calibri"/>
              <a:buNone/>
            </a:pPr>
            <a:r>
              <a:rPr lang="en-US" sz="1800" b="0" i="0" u="sng" strike="noStrike" cap="none">
                <a:solidFill>
                  <a:srgbClr val="000000"/>
                </a:solidFill>
                <a:latin typeface="Calibri"/>
                <a:ea typeface="Calibri"/>
                <a:cs typeface="Calibri"/>
                <a:sym typeface="Calibri"/>
              </a:rPr>
              <a:t>$90 Budget </a:t>
            </a:r>
            <a:r>
              <a:rPr lang="en-US" sz="1800" b="0" i="0" u="none" strike="noStrike" cap="none">
                <a:solidFill>
                  <a:srgbClr val="000000"/>
                </a:solidFill>
                <a:latin typeface="Calibri"/>
                <a:ea typeface="Calibri"/>
                <a:cs typeface="Calibri"/>
                <a:sym typeface="Calibri"/>
              </a:rPr>
              <a:t>– Dental, Vision &amp; Hearing + Lump Sum Cancer + Short Term Recovery Care</a:t>
            </a:r>
            <a:endParaRPr/>
          </a:p>
        </p:txBody>
      </p:sp>
      <p:pic>
        <p:nvPicPr>
          <p:cNvPr id="205" name="Google Shape;205;p11" descr="Image"/>
          <p:cNvPicPr preferRelativeResize="0"/>
          <p:nvPr/>
        </p:nvPicPr>
        <p:blipFill rotWithShape="1">
          <a:blip r:embed="rId4">
            <a:alphaModFix/>
          </a:blip>
          <a:srcRect r="22450"/>
          <a:stretch/>
        </p:blipFill>
        <p:spPr>
          <a:xfrm>
            <a:off x="145770" y="1645368"/>
            <a:ext cx="4431972" cy="37973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358" name="Rectangle 6"/>
          <p:cNvSpPr txBox="1"/>
          <p:nvPr/>
        </p:nvSpPr>
        <p:spPr>
          <a:xfrm>
            <a:off x="2179316" y="233028"/>
            <a:ext cx="8173982" cy="706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b="1"/>
            </a:lvl1pPr>
          </a:lstStyle>
          <a:p>
            <a:r>
              <a:t>Why Offer DVH Plans</a:t>
            </a:r>
          </a:p>
        </p:txBody>
      </p:sp>
      <p:sp>
        <p:nvSpPr>
          <p:cNvPr id="359" name="TextBox 7"/>
          <p:cNvSpPr txBox="1"/>
          <p:nvPr/>
        </p:nvSpPr>
        <p:spPr>
          <a:xfrm>
            <a:off x="686095" y="1613755"/>
            <a:ext cx="9728343" cy="50066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b="1" u="sng">
                <a:solidFill>
                  <a:schemeClr val="accent4"/>
                </a:solidFill>
              </a:defRPr>
            </a:pPr>
            <a:r>
              <a:t>STATISTICS</a:t>
            </a:r>
          </a:p>
          <a:p>
            <a:pPr marL="285750" indent="-285750">
              <a:buSzPct val="100000"/>
              <a:buFont typeface="Arial"/>
              <a:buChar char="•"/>
            </a:pPr>
            <a:r>
              <a:t>Dental is the most requested insurance product, according to Limra</a:t>
            </a:r>
          </a:p>
          <a:p>
            <a:pPr marL="285750" indent="-285750">
              <a:buSzPct val="100000"/>
              <a:buFont typeface="Arial"/>
              <a:buChar char="•"/>
              <a:defRPr b="1">
                <a:solidFill>
                  <a:srgbClr val="FF2600"/>
                </a:solidFill>
              </a:defRPr>
            </a:pPr>
            <a:r>
              <a:t>12% of Americans over 65 have dental coverage* </a:t>
            </a:r>
          </a:p>
          <a:p>
            <a:pPr marL="285750" indent="-285750">
              <a:buSzPct val="100000"/>
              <a:buFont typeface="Arial"/>
              <a:buChar char="•"/>
            </a:pPr>
            <a:r>
              <a:t>One-third of U.S. adults haven’t been to the dentist in the last year</a:t>
            </a:r>
          </a:p>
          <a:p>
            <a:pPr marL="285750" indent="-285750">
              <a:buSzPct val="100000"/>
              <a:buFont typeface="Arial"/>
              <a:buChar char="•"/>
            </a:pPr>
            <a:r>
              <a:t>MA plans can offer up to 90% discounts on DVH, HOWEVER still OOP costs.</a:t>
            </a:r>
          </a:p>
          <a:p>
            <a:pPr marL="285750" indent="-285750">
              <a:buSzPct val="100000"/>
              <a:buFont typeface="Arial"/>
              <a:buChar char="•"/>
            </a:pPr>
            <a:r>
              <a:t>Most clients don’t realize that root canal or crown can wipe out 1-3 months</a:t>
            </a:r>
            <a:br/>
            <a:r>
              <a:t>of Social Security income.</a:t>
            </a:r>
          </a:p>
          <a:p>
            <a:pPr marL="285750" indent="-285750">
              <a:buSzPct val="100000"/>
              <a:buFont typeface="Arial"/>
              <a:buChar char="•"/>
            </a:pPr>
            <a:endParaRPr/>
          </a:p>
          <a:p>
            <a:pPr>
              <a:defRPr b="1" u="sng">
                <a:solidFill>
                  <a:schemeClr val="accent4"/>
                </a:solidFill>
              </a:defRPr>
            </a:pPr>
            <a:r>
              <a:t>BENEFITS</a:t>
            </a:r>
          </a:p>
          <a:p>
            <a:pPr marL="285750" indent="-285750">
              <a:buSzPct val="100000"/>
              <a:buFont typeface="Arial"/>
              <a:buChar char="•"/>
            </a:pPr>
            <a:r>
              <a:t>Great income source during Medicare Advantage enrollment season</a:t>
            </a:r>
          </a:p>
          <a:p>
            <a:pPr marL="285750" indent="-285750">
              <a:buSzPct val="100000"/>
              <a:buFont typeface="Arial"/>
              <a:buChar char="•"/>
            </a:pPr>
            <a:r>
              <a:t>DVH sales increase your persistency</a:t>
            </a:r>
          </a:p>
          <a:p>
            <a:pPr marL="285750" indent="-285750">
              <a:buSzPct val="100000"/>
              <a:buFont typeface="Arial"/>
              <a:buChar char="•"/>
            </a:pPr>
            <a:r>
              <a:t>The more policies a client has with you, the less likely they’ll work with anyone else</a:t>
            </a:r>
          </a:p>
          <a:p>
            <a:pPr marL="285750" indent="-285750">
              <a:buSzPct val="100000"/>
              <a:buFont typeface="Arial"/>
              <a:buChar char="•"/>
            </a:pPr>
            <a:r>
              <a:t>Top producing agents are attaching DVH to 1/3 of their insurance sales</a:t>
            </a:r>
          </a:p>
          <a:p>
            <a:pPr marL="285750" indent="-285750">
              <a:buSzPct val="100000"/>
              <a:buFont typeface="Arial"/>
              <a:buChar char="•"/>
            </a:pPr>
            <a:r>
              <a:t>DVH plans are guarantee issue</a:t>
            </a:r>
          </a:p>
          <a:p>
            <a:pPr marL="285750" indent="-285750">
              <a:buSzPct val="100000"/>
              <a:buFont typeface="Arial"/>
              <a:buChar char="•"/>
            </a:pPr>
            <a:endParaRPr/>
          </a:p>
          <a:p>
            <a:pPr marL="285750" indent="-285750">
              <a:buSzPct val="100000"/>
              <a:buFont typeface="Arial"/>
              <a:buChar char="•"/>
            </a:pPr>
            <a:r>
              <a:t>Care Credit vs DVH Plan</a:t>
            </a:r>
            <a:br/>
            <a:r>
              <a:t>								</a:t>
            </a:r>
          </a:p>
        </p:txBody>
      </p:sp>
      <p:pic>
        <p:nvPicPr>
          <p:cNvPr id="360" name="ML_Logo_H_P326.png" descr="ML_Logo_H_P326.png"/>
          <p:cNvPicPr>
            <a:picLocks noChangeAspect="1"/>
          </p:cNvPicPr>
          <p:nvPr/>
        </p:nvPicPr>
        <p:blipFill>
          <a:blip r:embed="rId2"/>
          <a:stretch>
            <a:fillRect/>
          </a:stretch>
        </p:blipFill>
        <p:spPr>
          <a:xfrm>
            <a:off x="9356107" y="5549777"/>
            <a:ext cx="2552274" cy="1078339"/>
          </a:xfrm>
          <a:prstGeom prst="rect">
            <a:avLst/>
          </a:prstGeom>
          <a:ln w="12700">
            <a:miter lim="400000"/>
          </a:ln>
        </p:spPr>
      </p:pic>
      <p:pic>
        <p:nvPicPr>
          <p:cNvPr id="361" name="Image" descr="Image"/>
          <p:cNvPicPr>
            <a:picLocks noChangeAspect="1"/>
          </p:cNvPicPr>
          <p:nvPr/>
        </p:nvPicPr>
        <p:blipFill>
          <a:blip r:embed="rId3"/>
          <a:stretch>
            <a:fillRect/>
          </a:stretch>
        </p:blipFill>
        <p:spPr>
          <a:xfrm>
            <a:off x="8222656" y="2220417"/>
            <a:ext cx="3624074" cy="2417166"/>
          </a:xfrm>
          <a:prstGeom prst="rect">
            <a:avLst/>
          </a:prstGeom>
          <a:ln w="38100" cap="sq">
            <a:solidFill>
              <a:srgbClr val="000000"/>
            </a:solidFill>
            <a:miter/>
          </a:ln>
          <a:effectLst>
            <a:outerShdw blurRad="50800" dist="38100" dir="2700000" rotWithShape="0">
              <a:srgbClr val="000000">
                <a:alpha val="43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373" name="Rectangle 15"/>
          <p:cNvSpPr txBox="1"/>
          <p:nvPr/>
        </p:nvSpPr>
        <p:spPr>
          <a:xfrm>
            <a:off x="2197129" y="0"/>
            <a:ext cx="8173981" cy="706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b="1"/>
            </a:lvl1pPr>
          </a:lstStyle>
          <a:p>
            <a:r>
              <a:rPr dirty="0"/>
              <a:t>Manhattan Life DVH Select</a:t>
            </a:r>
          </a:p>
        </p:txBody>
      </p:sp>
      <p:pic>
        <p:nvPicPr>
          <p:cNvPr id="5" name="Picture 4" descr="A green and white website with text&#10;&#10;Description automatically generated">
            <a:extLst>
              <a:ext uri="{FF2B5EF4-FFF2-40B4-BE49-F238E27FC236}">
                <a16:creationId xmlns:a16="http://schemas.microsoft.com/office/drawing/2014/main" id="{A581C244-BA67-FC68-A3F8-34781BB8C6BD}"/>
              </a:ext>
            </a:extLst>
          </p:cNvPr>
          <p:cNvPicPr>
            <a:picLocks noChangeAspect="1"/>
          </p:cNvPicPr>
          <p:nvPr/>
        </p:nvPicPr>
        <p:blipFill>
          <a:blip r:embed="rId2"/>
          <a:stretch>
            <a:fillRect/>
          </a:stretch>
        </p:blipFill>
        <p:spPr>
          <a:xfrm>
            <a:off x="5989422" y="1382805"/>
            <a:ext cx="5602693" cy="50961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green and black information sheet&#10;&#10;Description automatically generated">
            <a:extLst>
              <a:ext uri="{FF2B5EF4-FFF2-40B4-BE49-F238E27FC236}">
                <a16:creationId xmlns:a16="http://schemas.microsoft.com/office/drawing/2014/main" id="{0C2D977B-48C3-53AB-6C5D-6DFECA16B147}"/>
              </a:ext>
            </a:extLst>
          </p:cNvPr>
          <p:cNvPicPr>
            <a:picLocks noChangeAspect="1"/>
          </p:cNvPicPr>
          <p:nvPr/>
        </p:nvPicPr>
        <p:blipFill>
          <a:blip r:embed="rId3"/>
          <a:stretch>
            <a:fillRect/>
          </a:stretch>
        </p:blipFill>
        <p:spPr>
          <a:xfrm>
            <a:off x="1064263" y="1115120"/>
            <a:ext cx="4411227" cy="56314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81" name="ML_Logo_H_P326.png" descr="ML_Logo_H_P326.png"/>
          <p:cNvPicPr>
            <a:picLocks noChangeAspect="1"/>
          </p:cNvPicPr>
          <p:nvPr/>
        </p:nvPicPr>
        <p:blipFill>
          <a:blip r:embed="rId4"/>
          <a:stretch>
            <a:fillRect/>
          </a:stretch>
        </p:blipFill>
        <p:spPr>
          <a:xfrm>
            <a:off x="0" y="-186070"/>
            <a:ext cx="2552274" cy="1078335"/>
          </a:xfrm>
          <a:prstGeom prst="rect">
            <a:avLst/>
          </a:prstGeom>
          <a:ln w="12700">
            <a:miter lim="400000"/>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364" name="Rectangle 15"/>
          <p:cNvSpPr txBox="1"/>
          <p:nvPr/>
        </p:nvSpPr>
        <p:spPr>
          <a:xfrm>
            <a:off x="2009009" y="0"/>
            <a:ext cx="8173981" cy="706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b="1"/>
            </a:lvl1pPr>
          </a:lstStyle>
          <a:p>
            <a:r>
              <a:rPr dirty="0"/>
              <a:t>Manhattan Life DVH Traditional</a:t>
            </a:r>
          </a:p>
        </p:txBody>
      </p:sp>
      <p:pic>
        <p:nvPicPr>
          <p:cNvPr id="2" name="ML_Logo_H_P326.png" descr="ML_Logo_H_P326.png">
            <a:extLst>
              <a:ext uri="{FF2B5EF4-FFF2-40B4-BE49-F238E27FC236}">
                <a16:creationId xmlns:a16="http://schemas.microsoft.com/office/drawing/2014/main" id="{CF4E22C1-8EA1-D96A-E84B-9F992406D13E}"/>
              </a:ext>
            </a:extLst>
          </p:cNvPr>
          <p:cNvPicPr>
            <a:picLocks noChangeAspect="1"/>
          </p:cNvPicPr>
          <p:nvPr/>
        </p:nvPicPr>
        <p:blipFill>
          <a:blip r:embed="rId2"/>
          <a:stretch>
            <a:fillRect/>
          </a:stretch>
        </p:blipFill>
        <p:spPr>
          <a:xfrm>
            <a:off x="10400552" y="6032810"/>
            <a:ext cx="1513423" cy="639421"/>
          </a:xfrm>
          <a:prstGeom prst="rect">
            <a:avLst/>
          </a:prstGeom>
          <a:ln w="12700">
            <a:miter lim="400000"/>
          </a:ln>
        </p:spPr>
      </p:pic>
      <p:pic>
        <p:nvPicPr>
          <p:cNvPr id="4" name="Picture 3">
            <a:extLst>
              <a:ext uri="{FF2B5EF4-FFF2-40B4-BE49-F238E27FC236}">
                <a16:creationId xmlns:a16="http://schemas.microsoft.com/office/drawing/2014/main" id="{97F8E8F9-BB11-5062-6DE4-D05EE4B1CB92}"/>
              </a:ext>
            </a:extLst>
          </p:cNvPr>
          <p:cNvPicPr>
            <a:picLocks noChangeAspect="1"/>
          </p:cNvPicPr>
          <p:nvPr/>
        </p:nvPicPr>
        <p:blipFill>
          <a:blip r:embed="rId3"/>
          <a:srcRect b="42564"/>
          <a:stretch/>
        </p:blipFill>
        <p:spPr>
          <a:xfrm>
            <a:off x="1799063" y="1137424"/>
            <a:ext cx="4108155" cy="5424357"/>
          </a:xfrm>
          <a:prstGeom prst="rect">
            <a:avLst/>
          </a:prstGeom>
        </p:spPr>
      </p:pic>
      <p:pic>
        <p:nvPicPr>
          <p:cNvPr id="6" name="Picture 5" descr="A screenshot of a phone&#10;&#10;Description automatically generated">
            <a:extLst>
              <a:ext uri="{FF2B5EF4-FFF2-40B4-BE49-F238E27FC236}">
                <a16:creationId xmlns:a16="http://schemas.microsoft.com/office/drawing/2014/main" id="{589C8FAB-B33C-6297-1E1E-6D1D7D5A0B4A}"/>
              </a:ext>
            </a:extLst>
          </p:cNvPr>
          <p:cNvPicPr>
            <a:picLocks noChangeAspect="1"/>
          </p:cNvPicPr>
          <p:nvPr/>
        </p:nvPicPr>
        <p:blipFill>
          <a:blip r:embed="rId3"/>
          <a:srcRect t="57561"/>
          <a:stretch/>
        </p:blipFill>
        <p:spPr>
          <a:xfrm>
            <a:off x="6326524" y="1273419"/>
            <a:ext cx="3887994" cy="3793267"/>
          </a:xfrm>
          <a:prstGeom prst="rect">
            <a:avLst/>
          </a:prstGeom>
        </p:spPr>
      </p:pic>
      <p:pic>
        <p:nvPicPr>
          <p:cNvPr id="8" name="Picture 7" descr="A white and black text on a white background&#10;&#10;Description automatically generated">
            <a:extLst>
              <a:ext uri="{FF2B5EF4-FFF2-40B4-BE49-F238E27FC236}">
                <a16:creationId xmlns:a16="http://schemas.microsoft.com/office/drawing/2014/main" id="{026ABBC9-6AC4-1E2F-919A-FAEB78E6285F}"/>
              </a:ext>
            </a:extLst>
          </p:cNvPr>
          <p:cNvPicPr>
            <a:picLocks noChangeAspect="1"/>
          </p:cNvPicPr>
          <p:nvPr/>
        </p:nvPicPr>
        <p:blipFill>
          <a:blip r:embed="rId4"/>
          <a:stretch>
            <a:fillRect/>
          </a:stretch>
        </p:blipFill>
        <p:spPr>
          <a:xfrm>
            <a:off x="6419541" y="4635024"/>
            <a:ext cx="3887994" cy="222297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BEF84-C396-2528-0DA3-A5C6B31B1BF2}"/>
            </a:ext>
          </a:extLst>
        </p:cNvPr>
        <p:cNvGrpSpPr/>
        <p:nvPr/>
      </p:nvGrpSpPr>
      <p:grpSpPr>
        <a:xfrm>
          <a:off x="0" y="0"/>
          <a:ext cx="0" cy="0"/>
          <a:chOff x="0" y="0"/>
          <a:chExt cx="0" cy="0"/>
        </a:xfrm>
      </p:grpSpPr>
      <p:sp>
        <p:nvSpPr>
          <p:cNvPr id="372" name="Rectangle 19">
            <a:extLst>
              <a:ext uri="{FF2B5EF4-FFF2-40B4-BE49-F238E27FC236}">
                <a16:creationId xmlns:a16="http://schemas.microsoft.com/office/drawing/2014/main" id="{6A58CA99-543F-04F0-4646-024B6A3710F7}"/>
              </a:ext>
            </a:extLst>
          </p:cNvPr>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373" name="Rectangle 15">
            <a:extLst>
              <a:ext uri="{FF2B5EF4-FFF2-40B4-BE49-F238E27FC236}">
                <a16:creationId xmlns:a16="http://schemas.microsoft.com/office/drawing/2014/main" id="{3D158D4D-FB8E-8E2F-7BCA-B7B93D6EDDB3}"/>
              </a:ext>
            </a:extLst>
          </p:cNvPr>
          <p:cNvSpPr txBox="1"/>
          <p:nvPr/>
        </p:nvSpPr>
        <p:spPr>
          <a:xfrm>
            <a:off x="2197129" y="0"/>
            <a:ext cx="8173981"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800" b="1"/>
            </a:lvl1pPr>
          </a:lstStyle>
          <a:p>
            <a:r>
              <a:rPr dirty="0"/>
              <a:t>Manhattan Life DVH </a:t>
            </a:r>
            <a:r>
              <a:rPr lang="en-US" dirty="0"/>
              <a:t>Network</a:t>
            </a:r>
            <a:endParaRPr dirty="0"/>
          </a:p>
        </p:txBody>
      </p:sp>
      <p:pic>
        <p:nvPicPr>
          <p:cNvPr id="381" name="ML_Logo_H_P326.png" descr="ML_Logo_H_P326.png">
            <a:extLst>
              <a:ext uri="{FF2B5EF4-FFF2-40B4-BE49-F238E27FC236}">
                <a16:creationId xmlns:a16="http://schemas.microsoft.com/office/drawing/2014/main" id="{A046BD93-1A3C-217D-86AB-66FD7E9E8760}"/>
              </a:ext>
            </a:extLst>
          </p:cNvPr>
          <p:cNvPicPr>
            <a:picLocks noChangeAspect="1"/>
          </p:cNvPicPr>
          <p:nvPr/>
        </p:nvPicPr>
        <p:blipFill>
          <a:blip r:embed="rId2"/>
          <a:stretch>
            <a:fillRect/>
          </a:stretch>
        </p:blipFill>
        <p:spPr>
          <a:xfrm>
            <a:off x="248353" y="-97293"/>
            <a:ext cx="2197129" cy="928286"/>
          </a:xfrm>
          <a:prstGeom prst="rect">
            <a:avLst/>
          </a:prstGeom>
          <a:ln w="12700">
            <a:miter lim="400000"/>
          </a:ln>
        </p:spPr>
      </p:pic>
      <p:pic>
        <p:nvPicPr>
          <p:cNvPr id="4" name="Picture 3" descr="A advertisement for a dental network&#10;&#10;Description automatically generated">
            <a:extLst>
              <a:ext uri="{FF2B5EF4-FFF2-40B4-BE49-F238E27FC236}">
                <a16:creationId xmlns:a16="http://schemas.microsoft.com/office/drawing/2014/main" id="{E0E13454-1619-6BBD-E81C-8C18C190D682}"/>
              </a:ext>
            </a:extLst>
          </p:cNvPr>
          <p:cNvPicPr>
            <a:picLocks noChangeAspect="1"/>
          </p:cNvPicPr>
          <p:nvPr/>
        </p:nvPicPr>
        <p:blipFill>
          <a:blip r:embed="rId3"/>
          <a:stretch>
            <a:fillRect/>
          </a:stretch>
        </p:blipFill>
        <p:spPr>
          <a:xfrm>
            <a:off x="3408576" y="1094283"/>
            <a:ext cx="5260729" cy="561875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30357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405" name="Rectangle 13"/>
          <p:cNvSpPr txBox="1"/>
          <p:nvPr/>
        </p:nvSpPr>
        <p:spPr>
          <a:xfrm>
            <a:off x="2366509" y="1084113"/>
            <a:ext cx="7763782" cy="4150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nSpc>
                <a:spcPct val="107000"/>
              </a:lnSpc>
              <a:spcBef>
                <a:spcPts val="800"/>
              </a:spcBef>
              <a:defRPr sz="2500" b="1">
                <a:solidFill>
                  <a:schemeClr val="accent4"/>
                </a:solidFill>
              </a:defRPr>
            </a:lvl1pPr>
          </a:lstStyle>
          <a:p>
            <a:r>
              <a:t>Ask one of these questions to EVERY person you talk to!</a:t>
            </a:r>
          </a:p>
        </p:txBody>
      </p:sp>
      <p:sp>
        <p:nvSpPr>
          <p:cNvPr id="406" name="Rectangle 9"/>
          <p:cNvSpPr txBox="1"/>
          <p:nvPr/>
        </p:nvSpPr>
        <p:spPr>
          <a:xfrm>
            <a:off x="1919039" y="275301"/>
            <a:ext cx="8658722" cy="559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700" b="1"/>
            </a:lvl1pPr>
          </a:lstStyle>
          <a:p>
            <a:r>
              <a:t>DVH Questions to Ask Prospective Clients</a:t>
            </a:r>
          </a:p>
        </p:txBody>
      </p:sp>
      <p:sp>
        <p:nvSpPr>
          <p:cNvPr id="407" name="Rectangle 11"/>
          <p:cNvSpPr txBox="1"/>
          <p:nvPr/>
        </p:nvSpPr>
        <p:spPr>
          <a:xfrm>
            <a:off x="288045" y="1586300"/>
            <a:ext cx="4911294" cy="49121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742950" lvl="1" indent="-285750">
              <a:buClr>
                <a:schemeClr val="accent2"/>
              </a:buClr>
              <a:buSzPct val="100000"/>
              <a:buFont typeface="Arial"/>
              <a:buChar char="•"/>
              <a:defRPr sz="2000"/>
            </a:pPr>
            <a:r>
              <a:t>Who do you have for dental insurance?</a:t>
            </a:r>
          </a:p>
          <a:p>
            <a:pPr marL="742950" lvl="1" indent="-285750">
              <a:buClr>
                <a:schemeClr val="accent2"/>
              </a:buClr>
              <a:buSzPct val="100000"/>
              <a:buFont typeface="Arial"/>
              <a:buChar char="•"/>
              <a:defRPr sz="2000"/>
            </a:pPr>
            <a:endParaRPr/>
          </a:p>
          <a:p>
            <a:pPr marL="742950" lvl="1" indent="-285750">
              <a:buClr>
                <a:schemeClr val="accent2"/>
              </a:buClr>
              <a:buSzPct val="100000"/>
              <a:buFont typeface="Arial"/>
              <a:buChar char="•"/>
              <a:defRPr sz="2000"/>
            </a:pPr>
            <a:r>
              <a:t>When was the last time you had your teeth cleaned?</a:t>
            </a:r>
          </a:p>
          <a:p>
            <a:pPr marL="742950" lvl="1" indent="-285750">
              <a:buClr>
                <a:schemeClr val="accent2"/>
              </a:buClr>
              <a:buSzPct val="100000"/>
              <a:buFont typeface="Arial"/>
              <a:buChar char="•"/>
              <a:defRPr sz="2000"/>
            </a:pPr>
            <a:endParaRPr/>
          </a:p>
          <a:p>
            <a:pPr marL="742950" lvl="1" indent="-285750">
              <a:buClr>
                <a:schemeClr val="accent2"/>
              </a:buClr>
              <a:buSzPct val="100000"/>
              <a:buFont typeface="Arial"/>
              <a:buChar char="•"/>
              <a:defRPr sz="2000"/>
            </a:pPr>
            <a:r>
              <a:t>What are you going to do when you have a dentist tell you that you need a crown and root canal and cant get it covered by Medicare? What do you think that will do to your income if you have to pay $2,000- $2,500?</a:t>
            </a:r>
            <a:br/>
            <a:endParaRPr/>
          </a:p>
          <a:p>
            <a:pPr marL="742950" lvl="1" indent="-285750">
              <a:buClr>
                <a:schemeClr val="accent2"/>
              </a:buClr>
              <a:buSzPct val="100000"/>
              <a:buFont typeface="Arial"/>
              <a:buChar char="•"/>
              <a:defRPr sz="2000"/>
            </a:pPr>
            <a:r>
              <a:t>Would you rather pay $1 a day for DVH coverage or get a care credit card application approved for $2,500 with a huge amount of interest?</a:t>
            </a:r>
          </a:p>
        </p:txBody>
      </p:sp>
      <p:pic>
        <p:nvPicPr>
          <p:cNvPr id="408" name="ML_Logo_H_P326.png" descr="ML_Logo_H_P326.png"/>
          <p:cNvPicPr>
            <a:picLocks noChangeAspect="1"/>
          </p:cNvPicPr>
          <p:nvPr/>
        </p:nvPicPr>
        <p:blipFill>
          <a:blip r:embed="rId2"/>
          <a:stretch>
            <a:fillRect/>
          </a:stretch>
        </p:blipFill>
        <p:spPr>
          <a:xfrm>
            <a:off x="10514976" y="6153289"/>
            <a:ext cx="1323616" cy="559230"/>
          </a:xfrm>
          <a:prstGeom prst="rect">
            <a:avLst/>
          </a:prstGeom>
          <a:ln w="12700">
            <a:miter lim="400000"/>
          </a:ln>
        </p:spPr>
      </p:pic>
      <p:pic>
        <p:nvPicPr>
          <p:cNvPr id="409" name="Image" descr="Image"/>
          <p:cNvPicPr>
            <a:picLocks noChangeAspect="1"/>
          </p:cNvPicPr>
          <p:nvPr/>
        </p:nvPicPr>
        <p:blipFill>
          <a:blip r:embed="rId3"/>
          <a:stretch>
            <a:fillRect/>
          </a:stretch>
        </p:blipFill>
        <p:spPr>
          <a:xfrm>
            <a:off x="7456276" y="1618051"/>
            <a:ext cx="4129513" cy="2753010"/>
          </a:xfrm>
          <a:prstGeom prst="rect">
            <a:avLst/>
          </a:prstGeom>
          <a:ln w="63500">
            <a:solidFill>
              <a:srgbClr val="000000"/>
            </a:solidFill>
            <a:miter lim="400000"/>
          </a:ln>
        </p:spPr>
      </p:pic>
      <p:pic>
        <p:nvPicPr>
          <p:cNvPr id="410" name="Image" descr="Image"/>
          <p:cNvPicPr>
            <a:picLocks noChangeAspect="1"/>
          </p:cNvPicPr>
          <p:nvPr/>
        </p:nvPicPr>
        <p:blipFill>
          <a:blip r:embed="rId4"/>
          <a:stretch>
            <a:fillRect/>
          </a:stretch>
        </p:blipFill>
        <p:spPr>
          <a:xfrm>
            <a:off x="5681314" y="3983003"/>
            <a:ext cx="4351686" cy="2519397"/>
          </a:xfrm>
          <a:prstGeom prst="rect">
            <a:avLst/>
          </a:prstGeom>
          <a:ln w="63500">
            <a:solidFill>
              <a:srgbClr val="000000"/>
            </a:solidFill>
            <a:miter lim="400000"/>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Rectangle 19"/>
          <p:cNvSpPr/>
          <p:nvPr/>
        </p:nvSpPr>
        <p:spPr>
          <a:xfrm>
            <a:off x="-341042" y="-286372"/>
            <a:ext cx="12660928" cy="1283362"/>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413" name="Rectangle 5"/>
          <p:cNvSpPr txBox="1"/>
          <p:nvPr/>
        </p:nvSpPr>
        <p:spPr>
          <a:xfrm>
            <a:off x="1919039" y="275301"/>
            <a:ext cx="8658722" cy="5592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3700" b="1"/>
            </a:lvl1pPr>
          </a:lstStyle>
          <a:p>
            <a:r>
              <a:t>Common Objections and How to Overcome</a:t>
            </a:r>
          </a:p>
        </p:txBody>
      </p:sp>
      <p:sp>
        <p:nvSpPr>
          <p:cNvPr id="414" name="I’ve never seen the value in a DVH plan.…"/>
          <p:cNvSpPr txBox="1"/>
          <p:nvPr/>
        </p:nvSpPr>
        <p:spPr>
          <a:xfrm>
            <a:off x="673524" y="1535258"/>
            <a:ext cx="5380628" cy="433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p>
            <a:pPr marL="180472" indent="-180472">
              <a:buSzPct val="100000"/>
              <a:buChar char="•"/>
              <a:defRPr sz="4000"/>
            </a:pPr>
            <a:r>
              <a:t> I’ve never seen the value in a DVH plan.</a:t>
            </a:r>
          </a:p>
          <a:p>
            <a:pPr marL="180472" indent="-180472">
              <a:buSzPct val="100000"/>
              <a:buChar char="•"/>
              <a:defRPr sz="4000"/>
            </a:pPr>
            <a:r>
              <a:t> My dentist doesn’t take insurance.</a:t>
            </a:r>
          </a:p>
          <a:p>
            <a:pPr marL="180472" indent="-180472">
              <a:buSzPct val="100000"/>
              <a:buChar char="•"/>
              <a:defRPr sz="4000"/>
            </a:pPr>
            <a:r>
              <a:t> I don’t have teeth</a:t>
            </a:r>
          </a:p>
          <a:p>
            <a:pPr marL="180472" indent="-180472">
              <a:buSzPct val="100000"/>
              <a:buChar char="•"/>
              <a:defRPr sz="4000"/>
            </a:pPr>
            <a:r>
              <a:t> I need coverage for major dental work NOW.</a:t>
            </a:r>
          </a:p>
        </p:txBody>
      </p:sp>
      <p:pic>
        <p:nvPicPr>
          <p:cNvPr id="415" name="Image" descr="Image"/>
          <p:cNvPicPr>
            <a:picLocks noChangeAspect="1"/>
          </p:cNvPicPr>
          <p:nvPr/>
        </p:nvPicPr>
        <p:blipFill>
          <a:blip r:embed="rId2"/>
          <a:stretch>
            <a:fillRect/>
          </a:stretch>
        </p:blipFill>
        <p:spPr>
          <a:xfrm>
            <a:off x="7973641" y="1362879"/>
            <a:ext cx="3820654" cy="2537705"/>
          </a:xfrm>
          <a:prstGeom prst="rect">
            <a:avLst/>
          </a:prstGeom>
          <a:ln w="63500">
            <a:solidFill>
              <a:srgbClr val="000000"/>
            </a:solidFill>
            <a:miter lim="400000"/>
          </a:ln>
        </p:spPr>
      </p:pic>
      <p:pic>
        <p:nvPicPr>
          <p:cNvPr id="416" name="Image" descr="Image"/>
          <p:cNvPicPr>
            <a:picLocks noChangeAspect="1"/>
          </p:cNvPicPr>
          <p:nvPr/>
        </p:nvPicPr>
        <p:blipFill>
          <a:blip r:embed="rId3"/>
          <a:stretch>
            <a:fillRect/>
          </a:stretch>
        </p:blipFill>
        <p:spPr>
          <a:xfrm>
            <a:off x="6700433" y="3372498"/>
            <a:ext cx="3069235" cy="3069234"/>
          </a:xfrm>
          <a:prstGeom prst="rect">
            <a:avLst/>
          </a:prstGeom>
          <a:ln w="63500">
            <a:solidFill>
              <a:srgbClr val="000000"/>
            </a:solidFill>
            <a:miter lim="400000"/>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2"/>
          <p:cNvSpPr/>
          <p:nvPr/>
        </p:nvSpPr>
        <p:spPr>
          <a:xfrm>
            <a:off x="-341042" y="-286375"/>
            <a:ext cx="12660928" cy="1123090"/>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1" name="Google Shape;211;p12"/>
          <p:cNvSpPr txBox="1"/>
          <p:nvPr/>
        </p:nvSpPr>
        <p:spPr>
          <a:xfrm>
            <a:off x="9481514" y="6596770"/>
            <a:ext cx="2646875" cy="26923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sp>
        <p:nvSpPr>
          <p:cNvPr id="212" name="Google Shape;212;p12"/>
          <p:cNvSpPr txBox="1"/>
          <p:nvPr/>
        </p:nvSpPr>
        <p:spPr>
          <a:xfrm>
            <a:off x="45720" y="116692"/>
            <a:ext cx="12100560" cy="586737"/>
          </a:xfrm>
          <a:prstGeom prst="rect">
            <a:avLst/>
          </a:prstGeom>
          <a:noFill/>
          <a:ln>
            <a:noFill/>
          </a:ln>
        </p:spPr>
        <p:txBody>
          <a:bodyPr spcFirstLastPara="1" wrap="square" lIns="45700" tIns="45700" rIns="45700" bIns="45700" anchor="ctr" anchorCtr="0">
            <a:spAutoFit/>
          </a:bodyPr>
          <a:lstStyle/>
          <a:p>
            <a:pPr marL="0" marR="0" lvl="0" indent="0" algn="ctr" rtl="0">
              <a:lnSpc>
                <a:spcPct val="90000"/>
              </a:lnSpc>
              <a:spcBef>
                <a:spcPts val="0"/>
              </a:spcBef>
              <a:spcAft>
                <a:spcPts val="0"/>
              </a:spcAft>
              <a:buClr>
                <a:srgbClr val="000000"/>
              </a:buClr>
              <a:buSzPts val="3200"/>
              <a:buFont typeface="Calibri"/>
              <a:buNone/>
            </a:pPr>
            <a:r>
              <a:rPr lang="en-US" sz="3200" b="1" i="0" u="none" strike="noStrike" cap="none">
                <a:solidFill>
                  <a:srgbClr val="000000"/>
                </a:solidFill>
                <a:latin typeface="Calibri"/>
                <a:ea typeface="Calibri"/>
                <a:cs typeface="Calibri"/>
                <a:sym typeface="Calibri"/>
              </a:rPr>
              <a:t>WHAT’S IN IT FOR ME?</a:t>
            </a:r>
            <a:endParaRPr/>
          </a:p>
        </p:txBody>
      </p:sp>
      <p:sp>
        <p:nvSpPr>
          <p:cNvPr id="213" name="Google Shape;213;p12"/>
          <p:cNvSpPr txBox="1"/>
          <p:nvPr/>
        </p:nvSpPr>
        <p:spPr>
          <a:xfrm>
            <a:off x="223256" y="967988"/>
            <a:ext cx="11745485" cy="4326887"/>
          </a:xfrm>
          <a:prstGeom prst="rect">
            <a:avLst/>
          </a:prstGeom>
          <a:noFill/>
          <a:ln>
            <a:noFill/>
          </a:ln>
        </p:spPr>
        <p:txBody>
          <a:bodyPr spcFirstLastPara="1" wrap="square" lIns="45700" tIns="45700" rIns="45700" bIns="45700" anchor="t" anchorCtr="0">
            <a:spAutoFit/>
          </a:bodyPr>
          <a:lstStyle/>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Average Cancer, Heart Attack or Stroke annual premium is $350</a:t>
            </a:r>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80% 1</a:t>
            </a:r>
            <a:r>
              <a:rPr lang="en-US" sz="2400" b="0" i="0" u="none" strike="noStrike" cap="none" baseline="30000">
                <a:solidFill>
                  <a:srgbClr val="000000"/>
                </a:solidFill>
                <a:latin typeface="Calibri"/>
                <a:ea typeface="Calibri"/>
                <a:cs typeface="Calibri"/>
                <a:sym typeface="Calibri"/>
              </a:rPr>
              <a:t>st</a:t>
            </a:r>
            <a:r>
              <a:rPr lang="en-US" sz="2400" b="0" i="0" u="none" strike="noStrike" cap="none">
                <a:solidFill>
                  <a:srgbClr val="000000"/>
                </a:solidFill>
                <a:latin typeface="Calibri"/>
                <a:ea typeface="Calibri"/>
                <a:cs typeface="Calibri"/>
                <a:sym typeface="Calibri"/>
              </a:rPr>
              <a:t> year commission in most states – </a:t>
            </a:r>
            <a:r>
              <a:rPr lang="en-US" sz="2400" b="0" i="1" u="sng" strike="noStrike" cap="none">
                <a:solidFill>
                  <a:schemeClr val="accent4"/>
                </a:solidFill>
                <a:latin typeface="Calibri"/>
                <a:ea typeface="Calibri"/>
                <a:cs typeface="Calibri"/>
                <a:sym typeface="Calibri"/>
              </a:rPr>
              <a:t>Year 1 comp just increased 25%!!!</a:t>
            </a:r>
            <a:endParaRPr sz="1800" b="0" i="1" u="sng" strike="noStrike" cap="none">
              <a:solidFill>
                <a:srgbClr val="000000"/>
              </a:solidFill>
              <a:latin typeface="Calibri"/>
              <a:ea typeface="Calibri"/>
              <a:cs typeface="Calibri"/>
              <a:sym typeface="Calibri"/>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6% renewal comp (yrs. 2-10) in most states</a:t>
            </a:r>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$350 x 80% = $280 in 1st year commissions</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1 sale per week = $14,560 in new CHAS commission on top of your Med Sup, MA and/or ACA commission from the same client!</a:t>
            </a:r>
            <a:endParaRPr/>
          </a:p>
          <a:p>
            <a:pPr marL="342900" marR="0" lvl="0" indent="-342900" algn="l" rtl="0">
              <a:lnSpc>
                <a:spcPct val="15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Policy pays a maximum 9-month advance</a:t>
            </a:r>
            <a:endParaRPr/>
          </a:p>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Clients rarely drop CHAS because the premiums are reasonable and they’re afraid they’ll get CHAS after they drop it.</a:t>
            </a:r>
            <a:endParaRPr/>
          </a:p>
        </p:txBody>
      </p:sp>
      <p:graphicFrame>
        <p:nvGraphicFramePr>
          <p:cNvPr id="214" name="Google Shape;214;p12"/>
          <p:cNvGraphicFramePr/>
          <p:nvPr/>
        </p:nvGraphicFramePr>
        <p:xfrm>
          <a:off x="1147481" y="5591835"/>
          <a:ext cx="10085300" cy="927940"/>
        </p:xfrm>
        <a:graphic>
          <a:graphicData uri="http://schemas.openxmlformats.org/drawingml/2006/table">
            <a:tbl>
              <a:tblPr firstRow="1" bandRow="1">
                <a:noFill/>
                <a:tableStyleId>{AEED9FF5-CB08-48F0-8A9D-7EB6E7F4CE39}</a:tableStyleId>
              </a:tblPr>
              <a:tblGrid>
                <a:gridCol w="2521325">
                  <a:extLst>
                    <a:ext uri="{9D8B030D-6E8A-4147-A177-3AD203B41FA5}">
                      <a16:colId xmlns:a16="http://schemas.microsoft.com/office/drawing/2014/main" val="20000"/>
                    </a:ext>
                  </a:extLst>
                </a:gridCol>
                <a:gridCol w="2521325">
                  <a:extLst>
                    <a:ext uri="{9D8B030D-6E8A-4147-A177-3AD203B41FA5}">
                      <a16:colId xmlns:a16="http://schemas.microsoft.com/office/drawing/2014/main" val="20001"/>
                    </a:ext>
                  </a:extLst>
                </a:gridCol>
                <a:gridCol w="2521325">
                  <a:extLst>
                    <a:ext uri="{9D8B030D-6E8A-4147-A177-3AD203B41FA5}">
                      <a16:colId xmlns:a16="http://schemas.microsoft.com/office/drawing/2014/main" val="20002"/>
                    </a:ext>
                  </a:extLst>
                </a:gridCol>
                <a:gridCol w="2521325">
                  <a:extLst>
                    <a:ext uri="{9D8B030D-6E8A-4147-A177-3AD203B41FA5}">
                      <a16:colId xmlns:a16="http://schemas.microsoft.com/office/drawing/2014/main" val="20003"/>
                    </a:ext>
                  </a:extLst>
                </a:gridCol>
              </a:tblGrid>
              <a:tr h="460150">
                <a:tc>
                  <a:txBody>
                    <a:bodyPr/>
                    <a:lstStyle/>
                    <a:p>
                      <a:pPr marL="0" marR="0" lvl="0" indent="0" algn="l" rtl="0">
                        <a:lnSpc>
                          <a:spcPct val="100000"/>
                        </a:lnSpc>
                        <a:spcBef>
                          <a:spcPts val="0"/>
                        </a:spcBef>
                        <a:spcAft>
                          <a:spcPts val="0"/>
                        </a:spcAft>
                        <a:buClr>
                          <a:srgbClr val="FFFFFF"/>
                        </a:buClr>
                        <a:buSzPts val="2300"/>
                        <a:buFont typeface="Helvetica Neue"/>
                        <a:buNone/>
                      </a:pPr>
                      <a:r>
                        <a:rPr lang="en-US" sz="2300" b="1" u="none" strike="noStrike" cap="none">
                          <a:solidFill>
                            <a:srgbClr val="FFFFFF"/>
                          </a:solidFill>
                        </a:rPr>
                        <a:t>Aetna</a:t>
                      </a:r>
                      <a:endParaRPr/>
                    </a:p>
                  </a:txBody>
                  <a:tcPr marL="56725" marR="56725" marT="56725" marB="56725">
                    <a:solidFill>
                      <a:schemeClr val="accent3"/>
                    </a:solidFill>
                  </a:tcPr>
                </a:tc>
                <a:tc>
                  <a:txBody>
                    <a:bodyPr/>
                    <a:lstStyle/>
                    <a:p>
                      <a:pPr marL="0" marR="0" lvl="0" indent="0" algn="l" rtl="0">
                        <a:lnSpc>
                          <a:spcPct val="100000"/>
                        </a:lnSpc>
                        <a:spcBef>
                          <a:spcPts val="0"/>
                        </a:spcBef>
                        <a:spcAft>
                          <a:spcPts val="0"/>
                        </a:spcAft>
                        <a:buClr>
                          <a:srgbClr val="FFFFFF"/>
                        </a:buClr>
                        <a:buSzPts val="2300"/>
                        <a:buFont typeface="Helvetica Neue"/>
                        <a:buNone/>
                      </a:pPr>
                      <a:r>
                        <a:rPr lang="en-US" sz="2300" b="1" u="none" strike="noStrike" cap="none">
                          <a:solidFill>
                            <a:srgbClr val="FFFFFF"/>
                          </a:solidFill>
                        </a:rPr>
                        <a:t>GTL</a:t>
                      </a:r>
                      <a:endParaRPr/>
                    </a:p>
                  </a:txBody>
                  <a:tcPr marL="56725" marR="56725" marT="56725" marB="56725">
                    <a:solidFill>
                      <a:schemeClr val="accent3"/>
                    </a:solidFill>
                  </a:tcPr>
                </a:tc>
                <a:tc>
                  <a:txBody>
                    <a:bodyPr/>
                    <a:lstStyle/>
                    <a:p>
                      <a:pPr marL="0" marR="0" lvl="0" indent="0" algn="l" rtl="0">
                        <a:lnSpc>
                          <a:spcPct val="100000"/>
                        </a:lnSpc>
                        <a:spcBef>
                          <a:spcPts val="0"/>
                        </a:spcBef>
                        <a:spcAft>
                          <a:spcPts val="0"/>
                        </a:spcAft>
                        <a:buClr>
                          <a:srgbClr val="FFFFFF"/>
                        </a:buClr>
                        <a:buSzPts val="2300"/>
                        <a:buFont typeface="Helvetica Neue"/>
                        <a:buNone/>
                      </a:pPr>
                      <a:r>
                        <a:rPr lang="en-US" sz="2300" b="1" u="none" strike="noStrike" cap="none">
                          <a:solidFill>
                            <a:srgbClr val="FFFFFF"/>
                          </a:solidFill>
                        </a:rPr>
                        <a:t>Cigna </a:t>
                      </a:r>
                      <a:endParaRPr/>
                    </a:p>
                  </a:txBody>
                  <a:tcPr marL="56725" marR="56725" marT="56725" marB="56725">
                    <a:solidFill>
                      <a:schemeClr val="accent3"/>
                    </a:solidFill>
                  </a:tcPr>
                </a:tc>
                <a:tc>
                  <a:txBody>
                    <a:bodyPr/>
                    <a:lstStyle/>
                    <a:p>
                      <a:pPr marL="0" marR="0" lvl="0" indent="0" algn="l" rtl="0">
                        <a:lnSpc>
                          <a:spcPct val="100000"/>
                        </a:lnSpc>
                        <a:spcBef>
                          <a:spcPts val="0"/>
                        </a:spcBef>
                        <a:spcAft>
                          <a:spcPts val="0"/>
                        </a:spcAft>
                        <a:buClr>
                          <a:srgbClr val="FFFFFF"/>
                        </a:buClr>
                        <a:buSzPts val="2300"/>
                        <a:buFont typeface="Helvetica Neue"/>
                        <a:buNone/>
                      </a:pPr>
                      <a:r>
                        <a:rPr lang="en-US" sz="2300" b="1" u="none" strike="noStrike" cap="none">
                          <a:solidFill>
                            <a:srgbClr val="FFFFFF"/>
                          </a:solidFill>
                        </a:rPr>
                        <a:t>Mutual of Omaha</a:t>
                      </a:r>
                      <a:endParaRPr/>
                    </a:p>
                  </a:txBody>
                  <a:tcPr marL="56725" marR="56725" marT="56725" marB="56725">
                    <a:solidFill>
                      <a:schemeClr val="accent3"/>
                    </a:solidFill>
                  </a:tcPr>
                </a:tc>
                <a:extLst>
                  <a:ext uri="{0D108BD9-81ED-4DB2-BD59-A6C34878D82A}">
                    <a16:rowId xmlns:a16="http://schemas.microsoft.com/office/drawing/2014/main" val="10000"/>
                  </a:ext>
                </a:extLst>
              </a:tr>
              <a:tr h="460150">
                <a:tc>
                  <a:txBody>
                    <a:bodyPr/>
                    <a:lstStyle/>
                    <a:p>
                      <a:pPr marL="0" marR="0" lvl="0" indent="0" algn="l" rtl="0">
                        <a:lnSpc>
                          <a:spcPct val="100000"/>
                        </a:lnSpc>
                        <a:spcBef>
                          <a:spcPts val="0"/>
                        </a:spcBef>
                        <a:spcAft>
                          <a:spcPts val="0"/>
                        </a:spcAft>
                        <a:buClr>
                          <a:schemeClr val="dk1"/>
                        </a:buClr>
                        <a:buSzPts val="2300"/>
                        <a:buFont typeface="Helvetica Neue"/>
                        <a:buNone/>
                      </a:pPr>
                      <a:r>
                        <a:rPr lang="en-US" sz="2300" u="none" strike="noStrike" cap="none"/>
                        <a:t>80%</a:t>
                      </a:r>
                      <a:endParaRPr/>
                    </a:p>
                  </a:txBody>
                  <a:tcPr marL="56725" marR="56725" marT="56725" marB="56725">
                    <a:solidFill>
                      <a:srgbClr val="E0E0E0"/>
                    </a:solidFill>
                  </a:tcPr>
                </a:tc>
                <a:tc>
                  <a:txBody>
                    <a:bodyPr/>
                    <a:lstStyle/>
                    <a:p>
                      <a:pPr marL="0" marR="0" lvl="0" indent="0" algn="l" rtl="0">
                        <a:lnSpc>
                          <a:spcPct val="100000"/>
                        </a:lnSpc>
                        <a:spcBef>
                          <a:spcPts val="0"/>
                        </a:spcBef>
                        <a:spcAft>
                          <a:spcPts val="0"/>
                        </a:spcAft>
                        <a:buClr>
                          <a:schemeClr val="dk1"/>
                        </a:buClr>
                        <a:buSzPts val="2300"/>
                        <a:buFont typeface="Helvetica Neue"/>
                        <a:buNone/>
                      </a:pPr>
                      <a:r>
                        <a:rPr lang="en-US" sz="2300" u="none" strike="noStrike" cap="none"/>
                        <a:t>50%</a:t>
                      </a:r>
                      <a:endParaRPr/>
                    </a:p>
                  </a:txBody>
                  <a:tcPr marL="56725" marR="56725" marT="56725" marB="56725">
                    <a:solidFill>
                      <a:srgbClr val="E0E0E0"/>
                    </a:solidFill>
                  </a:tcPr>
                </a:tc>
                <a:tc>
                  <a:txBody>
                    <a:bodyPr/>
                    <a:lstStyle/>
                    <a:p>
                      <a:pPr marL="0" marR="0" lvl="0" indent="0" algn="l" rtl="0">
                        <a:lnSpc>
                          <a:spcPct val="100000"/>
                        </a:lnSpc>
                        <a:spcBef>
                          <a:spcPts val="0"/>
                        </a:spcBef>
                        <a:spcAft>
                          <a:spcPts val="0"/>
                        </a:spcAft>
                        <a:buClr>
                          <a:schemeClr val="dk1"/>
                        </a:buClr>
                        <a:buSzPts val="2300"/>
                        <a:buFont typeface="Helvetica Neue"/>
                        <a:buNone/>
                      </a:pPr>
                      <a:r>
                        <a:rPr lang="en-US" sz="2300" u="none" strike="noStrike" cap="none"/>
                        <a:t>60%</a:t>
                      </a:r>
                      <a:endParaRPr/>
                    </a:p>
                  </a:txBody>
                  <a:tcPr marL="56725" marR="56725" marT="56725" marB="56725">
                    <a:solidFill>
                      <a:srgbClr val="E0E0E0"/>
                    </a:solidFill>
                  </a:tcPr>
                </a:tc>
                <a:tc>
                  <a:txBody>
                    <a:bodyPr/>
                    <a:lstStyle/>
                    <a:p>
                      <a:pPr marL="0" marR="0" lvl="0" indent="0" algn="l" rtl="0">
                        <a:lnSpc>
                          <a:spcPct val="100000"/>
                        </a:lnSpc>
                        <a:spcBef>
                          <a:spcPts val="0"/>
                        </a:spcBef>
                        <a:spcAft>
                          <a:spcPts val="0"/>
                        </a:spcAft>
                        <a:buClr>
                          <a:schemeClr val="dk1"/>
                        </a:buClr>
                        <a:buSzPts val="2300"/>
                        <a:buFont typeface="Helvetica Neue"/>
                        <a:buNone/>
                      </a:pPr>
                      <a:r>
                        <a:rPr lang="en-US" sz="2300" u="none" strike="noStrike" cap="none"/>
                        <a:t>60%</a:t>
                      </a:r>
                      <a:endParaRPr/>
                    </a:p>
                  </a:txBody>
                  <a:tcPr marL="56725" marR="56725" marT="56725" marB="56725">
                    <a:solidFill>
                      <a:srgbClr val="E0E0E0"/>
                    </a:solidFill>
                  </a:tcPr>
                </a:tc>
                <a:extLst>
                  <a:ext uri="{0D108BD9-81ED-4DB2-BD59-A6C34878D82A}">
                    <a16:rowId xmlns:a16="http://schemas.microsoft.com/office/drawing/2014/main" val="10001"/>
                  </a:ext>
                </a:extLst>
              </a:tr>
            </a:tbl>
          </a:graphicData>
        </a:graphic>
      </p:graphicFrame>
      <p:sp>
        <p:nvSpPr>
          <p:cNvPr id="215" name="Google Shape;215;p12"/>
          <p:cNvSpPr txBox="1"/>
          <p:nvPr/>
        </p:nvSpPr>
        <p:spPr>
          <a:xfrm>
            <a:off x="3589311" y="5099775"/>
            <a:ext cx="5561752" cy="4597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2400"/>
              <a:buFont typeface="Calibri"/>
              <a:buNone/>
            </a:pPr>
            <a:r>
              <a:rPr lang="en-US" sz="2400" b="1" i="0" u="none" strike="noStrike" cap="none">
                <a:solidFill>
                  <a:schemeClr val="accent4"/>
                </a:solidFill>
                <a:latin typeface="Calibri"/>
                <a:ea typeface="Calibri"/>
                <a:cs typeface="Calibri"/>
                <a:sym typeface="Calibri"/>
              </a:rPr>
              <a:t>How does Aetna’s commission compare?</a:t>
            </a:r>
            <a:endParaRPr/>
          </a:p>
        </p:txBody>
      </p:sp>
      <p:sp>
        <p:nvSpPr>
          <p:cNvPr id="216" name="Google Shape;216;p12"/>
          <p:cNvSpPr txBox="1"/>
          <p:nvPr/>
        </p:nvSpPr>
        <p:spPr>
          <a:xfrm>
            <a:off x="4683883" y="6596770"/>
            <a:ext cx="2811171" cy="269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200"/>
              <a:buFont typeface="Calibri"/>
              <a:buNone/>
            </a:pPr>
            <a:r>
              <a:rPr lang="en-US" sz="1200" b="0" i="1" u="none" strike="noStrike" cap="none">
                <a:solidFill>
                  <a:srgbClr val="000000"/>
                </a:solidFill>
                <a:latin typeface="Calibri"/>
                <a:ea typeface="Calibri"/>
                <a:cs typeface="Calibri"/>
                <a:sym typeface="Calibri"/>
              </a:rPr>
              <a:t>Street level commissions, may vary by state.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4"/>
          <p:cNvSpPr/>
          <p:nvPr/>
        </p:nvSpPr>
        <p:spPr>
          <a:xfrm>
            <a:off x="1" y="-11114"/>
            <a:ext cx="12192000" cy="1283362"/>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chemeClr val="accent4"/>
              </a:solidFill>
              <a:latin typeface="Calibri"/>
              <a:ea typeface="Calibri"/>
              <a:cs typeface="Calibri"/>
              <a:sym typeface="Calibri"/>
            </a:endParaRPr>
          </a:p>
        </p:txBody>
      </p:sp>
      <p:sp>
        <p:nvSpPr>
          <p:cNvPr id="243" name="Google Shape;243;p14"/>
          <p:cNvSpPr txBox="1"/>
          <p:nvPr/>
        </p:nvSpPr>
        <p:spPr>
          <a:xfrm>
            <a:off x="2243541" y="33300"/>
            <a:ext cx="8173982" cy="123443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3700"/>
              <a:buFont typeface="Calibri"/>
              <a:buNone/>
            </a:pPr>
            <a:r>
              <a:rPr lang="en-US" sz="3700" b="1" i="0" u="none" strike="noStrike" cap="none">
                <a:solidFill>
                  <a:srgbClr val="000000"/>
                </a:solidFill>
                <a:latin typeface="Calibri"/>
                <a:ea typeface="Calibri"/>
                <a:cs typeface="Calibri"/>
                <a:sym typeface="Calibri"/>
              </a:rPr>
              <a:t>“Spouse in the House” </a:t>
            </a:r>
            <a:endParaRPr/>
          </a:p>
          <a:p>
            <a:pPr marL="0" marR="0" lvl="0" indent="0" algn="ctr" rtl="0">
              <a:lnSpc>
                <a:spcPct val="100000"/>
              </a:lnSpc>
              <a:spcBef>
                <a:spcPts val="0"/>
              </a:spcBef>
              <a:spcAft>
                <a:spcPts val="0"/>
              </a:spcAft>
              <a:buClr>
                <a:srgbClr val="000000"/>
              </a:buClr>
              <a:buSzPts val="3700"/>
              <a:buFont typeface="Calibri"/>
              <a:buNone/>
            </a:pPr>
            <a:r>
              <a:rPr lang="en-US" sz="3700" b="1" i="0" u="none" strike="noStrike" cap="none">
                <a:solidFill>
                  <a:srgbClr val="000000"/>
                </a:solidFill>
                <a:latin typeface="Calibri"/>
                <a:ea typeface="Calibri"/>
                <a:cs typeface="Calibri"/>
                <a:sym typeface="Calibri"/>
              </a:rPr>
              <a:t>Common Packages of Protection</a:t>
            </a:r>
            <a:endParaRPr/>
          </a:p>
        </p:txBody>
      </p:sp>
      <p:pic>
        <p:nvPicPr>
          <p:cNvPr id="244" name="Google Shape;244;p14" descr="QR CODE.png"/>
          <p:cNvPicPr preferRelativeResize="0"/>
          <p:nvPr/>
        </p:nvPicPr>
        <p:blipFill rotWithShape="1">
          <a:blip r:embed="rId3">
            <a:alphaModFix/>
          </a:blip>
          <a:srcRect/>
          <a:stretch/>
        </p:blipFill>
        <p:spPr>
          <a:xfrm>
            <a:off x="10603502" y="5382586"/>
            <a:ext cx="1685377" cy="1412895"/>
          </a:xfrm>
          <a:prstGeom prst="rect">
            <a:avLst/>
          </a:prstGeom>
          <a:noFill/>
          <a:ln>
            <a:noFill/>
          </a:ln>
        </p:spPr>
      </p:pic>
      <p:graphicFrame>
        <p:nvGraphicFramePr>
          <p:cNvPr id="245" name="Google Shape;245;p14"/>
          <p:cNvGraphicFramePr/>
          <p:nvPr/>
        </p:nvGraphicFramePr>
        <p:xfrm>
          <a:off x="126436" y="1393019"/>
          <a:ext cx="3878100" cy="4834850"/>
        </p:xfrm>
        <a:graphic>
          <a:graphicData uri="http://schemas.openxmlformats.org/drawingml/2006/table">
            <a:tbl>
              <a:tblPr bandRow="1">
                <a:noFill/>
              </a:tblPr>
              <a:tblGrid>
                <a:gridCol w="3878100">
                  <a:extLst>
                    <a:ext uri="{9D8B030D-6E8A-4147-A177-3AD203B41FA5}">
                      <a16:colId xmlns:a16="http://schemas.microsoft.com/office/drawing/2014/main" val="20000"/>
                    </a:ext>
                  </a:extLst>
                </a:gridCol>
              </a:tblGrid>
              <a:tr h="719225">
                <a:tc>
                  <a:txBody>
                    <a:bodyPr/>
                    <a:lstStyle/>
                    <a:p>
                      <a:pPr marL="0" marR="0" lvl="0" indent="0" algn="ctr" rtl="0">
                        <a:lnSpc>
                          <a:spcPct val="100000"/>
                        </a:lnSpc>
                        <a:spcBef>
                          <a:spcPts val="0"/>
                        </a:spcBef>
                        <a:spcAft>
                          <a:spcPts val="0"/>
                        </a:spcAft>
                        <a:buClr>
                          <a:srgbClr val="FFFFFF"/>
                        </a:buClr>
                        <a:buSzPts val="2500"/>
                        <a:buFont typeface="Calibri"/>
                        <a:buNone/>
                      </a:pPr>
                      <a:r>
                        <a:rPr lang="en-US" sz="2500" b="1" u="none" strike="noStrike" cap="none">
                          <a:solidFill>
                            <a:srgbClr val="FFFFFF"/>
                          </a:solidFill>
                        </a:rPr>
                        <a:t>ACA PLAN</a:t>
                      </a:r>
                      <a:endParaRPr/>
                    </a:p>
                    <a:p>
                      <a:pPr marL="0" marR="0" lvl="0" indent="0" algn="ctr" rtl="0">
                        <a:lnSpc>
                          <a:spcPct val="100000"/>
                        </a:lnSpc>
                        <a:spcBef>
                          <a:spcPts val="0"/>
                        </a:spcBef>
                        <a:spcAft>
                          <a:spcPts val="0"/>
                        </a:spcAft>
                        <a:buClr>
                          <a:srgbClr val="FFFFFF"/>
                        </a:buClr>
                        <a:buSzPts val="1000"/>
                        <a:buFont typeface="Calibri"/>
                        <a:buNone/>
                      </a:pPr>
                      <a:r>
                        <a:rPr lang="en-US" sz="1000" i="1" u="none" strike="noStrike" cap="none">
                          <a:solidFill>
                            <a:srgbClr val="FFFFFF"/>
                          </a:solidFill>
                        </a:rPr>
                        <a:t>WITH OR WITHOUT SUBSIDY</a:t>
                      </a:r>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1152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AFFORDABLE CHOICE </a:t>
                      </a:r>
                      <a:endParaRPr sz="1000" i="1" u="none" strike="noStrike" cap="none"/>
                    </a:p>
                  </a:txBody>
                  <a:tcPr marL="0" marR="0" marT="0" marB="0" anchor="ctr">
                    <a:lnT w="12700" cap="flat" cmpd="sng">
                      <a:solidFill>
                        <a:srgbClr val="FFFFFF"/>
                      </a:solidFill>
                      <a:prstDash val="solid"/>
                      <a:round/>
                      <a:headEnd type="none" w="sm" len="sm"/>
                      <a:tailEnd type="none" w="sm" len="sm"/>
                    </a:lnT>
                    <a:solidFill>
                      <a:srgbClr val="FFCF3F"/>
                    </a:solidFill>
                  </a:tcPr>
                </a:tc>
                <a:extLst>
                  <a:ext uri="{0D108BD9-81ED-4DB2-BD59-A6C34878D82A}">
                    <a16:rowId xmlns:a16="http://schemas.microsoft.com/office/drawing/2014/main" val="10001"/>
                  </a:ext>
                </a:extLst>
              </a:tr>
              <a:tr h="51132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HOSPITAL INDEMNITY SELECT</a:t>
                      </a:r>
                      <a:endParaRPr sz="1000" i="1" u="none" strike="noStrike" cap="none" dirty="0"/>
                    </a:p>
                  </a:txBody>
                  <a:tcPr marL="0" marR="0" marT="0" marB="0" anchor="ctr"/>
                </a:tc>
                <a:extLst>
                  <a:ext uri="{0D108BD9-81ED-4DB2-BD59-A6C34878D82A}">
                    <a16:rowId xmlns:a16="http://schemas.microsoft.com/office/drawing/2014/main" val="10002"/>
                  </a:ext>
                </a:extLst>
              </a:tr>
              <a:tr h="5170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CANCER</a:t>
                      </a:r>
                      <a:endParaRPr sz="1000" i="1" u="none" strike="noStrike" cap="none"/>
                    </a:p>
                  </a:txBody>
                  <a:tcPr marL="0" marR="0" marT="0" marB="0" anchor="ctr">
                    <a:solidFill>
                      <a:srgbClr val="FFCF3F"/>
                    </a:solidFill>
                  </a:tcPr>
                </a:tc>
                <a:extLst>
                  <a:ext uri="{0D108BD9-81ED-4DB2-BD59-A6C34878D82A}">
                    <a16:rowId xmlns:a16="http://schemas.microsoft.com/office/drawing/2014/main" val="10003"/>
                  </a:ext>
                </a:extLst>
              </a:tr>
              <a:tr h="5203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DENTAL, VISION &amp; HEARING</a:t>
                      </a:r>
                      <a:endParaRPr sz="1000" i="1" u="none" strike="noStrike" cap="none"/>
                    </a:p>
                  </a:txBody>
                  <a:tcPr marL="0" marR="0" marT="0" marB="0" anchor="ctr"/>
                </a:tc>
                <a:extLst>
                  <a:ext uri="{0D108BD9-81ED-4DB2-BD59-A6C34878D82A}">
                    <a16:rowId xmlns:a16="http://schemas.microsoft.com/office/drawing/2014/main" val="10004"/>
                  </a:ext>
                </a:extLst>
              </a:tr>
              <a:tr h="51372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HEART ATTACK &amp; STROKE</a:t>
                      </a:r>
                      <a:endParaRPr sz="1000" i="1" u="none" strike="noStrike" cap="none"/>
                    </a:p>
                  </a:txBody>
                  <a:tcPr marL="0" marR="0" marT="0" marB="0" anchor="ctr">
                    <a:solidFill>
                      <a:srgbClr val="FFCF3F"/>
                    </a:solidFill>
                  </a:tcPr>
                </a:tc>
                <a:extLst>
                  <a:ext uri="{0D108BD9-81ED-4DB2-BD59-A6C34878D82A}">
                    <a16:rowId xmlns:a16="http://schemas.microsoft.com/office/drawing/2014/main" val="10005"/>
                  </a:ext>
                </a:extLst>
              </a:tr>
              <a:tr h="51605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24 HOUR ACCIDENT/ P.A.I.D</a:t>
                      </a:r>
                      <a:endParaRPr sz="1000" i="1" u="none" strike="noStrike" cap="none" dirty="0"/>
                    </a:p>
                  </a:txBody>
                  <a:tcPr marL="0" marR="0" marT="0" marB="0" anchor="ctr"/>
                </a:tc>
                <a:extLst>
                  <a:ext uri="{0D108BD9-81ED-4DB2-BD59-A6C34878D82A}">
                    <a16:rowId xmlns:a16="http://schemas.microsoft.com/office/drawing/2014/main" val="10006"/>
                  </a:ext>
                </a:extLst>
              </a:tr>
              <a:tr h="51795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SHORT TERM OMNI FLEX / HHC</a:t>
                      </a:r>
                      <a:endParaRPr sz="1000" i="1" u="none" strike="noStrike" cap="none"/>
                    </a:p>
                  </a:txBody>
                  <a:tcPr marL="0" marR="0" marT="0" marB="0" anchor="ctr">
                    <a:solidFill>
                      <a:srgbClr val="FFCF3F"/>
                    </a:solidFill>
                  </a:tcPr>
                </a:tc>
                <a:extLst>
                  <a:ext uri="{0D108BD9-81ED-4DB2-BD59-A6C34878D82A}">
                    <a16:rowId xmlns:a16="http://schemas.microsoft.com/office/drawing/2014/main" val="10007"/>
                  </a:ext>
                </a:extLst>
              </a:tr>
              <a:tr h="50760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LIFE INSURANCE</a:t>
                      </a:r>
                      <a:endParaRPr sz="1000" i="1" u="none" strike="noStrike" cap="none" dirty="0"/>
                    </a:p>
                  </a:txBody>
                  <a:tcPr marL="0" marR="0" marT="0" marB="0" anchor="ctr"/>
                </a:tc>
                <a:extLst>
                  <a:ext uri="{0D108BD9-81ED-4DB2-BD59-A6C34878D82A}">
                    <a16:rowId xmlns:a16="http://schemas.microsoft.com/office/drawing/2014/main" val="10008"/>
                  </a:ext>
                </a:extLst>
              </a:tr>
            </a:tbl>
          </a:graphicData>
        </a:graphic>
      </p:graphicFrame>
      <p:graphicFrame>
        <p:nvGraphicFramePr>
          <p:cNvPr id="246" name="Google Shape;246;p14"/>
          <p:cNvGraphicFramePr/>
          <p:nvPr>
            <p:extLst>
              <p:ext uri="{D42A27DB-BD31-4B8C-83A1-F6EECF244321}">
                <p14:modId xmlns:p14="http://schemas.microsoft.com/office/powerpoint/2010/main" val="851363315"/>
              </p:ext>
            </p:extLst>
          </p:nvPr>
        </p:nvGraphicFramePr>
        <p:xfrm>
          <a:off x="4156954" y="1399369"/>
          <a:ext cx="3878100" cy="3289825"/>
        </p:xfrm>
        <a:graphic>
          <a:graphicData uri="http://schemas.openxmlformats.org/drawingml/2006/table">
            <a:tbl>
              <a:tblPr bandRow="1">
                <a:noFill/>
              </a:tblPr>
              <a:tblGrid>
                <a:gridCol w="3878100">
                  <a:extLst>
                    <a:ext uri="{9D8B030D-6E8A-4147-A177-3AD203B41FA5}">
                      <a16:colId xmlns:a16="http://schemas.microsoft.com/office/drawing/2014/main" val="20000"/>
                    </a:ext>
                  </a:extLst>
                </a:gridCol>
              </a:tblGrid>
              <a:tr h="719225">
                <a:tc>
                  <a:txBody>
                    <a:bodyPr/>
                    <a:lstStyle/>
                    <a:p>
                      <a:pPr marL="0" marR="0" lvl="0" indent="0" algn="ctr" rtl="0">
                        <a:lnSpc>
                          <a:spcPct val="100000"/>
                        </a:lnSpc>
                        <a:spcBef>
                          <a:spcPts val="0"/>
                        </a:spcBef>
                        <a:spcAft>
                          <a:spcPts val="0"/>
                        </a:spcAft>
                        <a:buClr>
                          <a:srgbClr val="FFFFFF"/>
                        </a:buClr>
                        <a:buSzPts val="2500"/>
                        <a:buFont typeface="Calibri"/>
                        <a:buNone/>
                      </a:pPr>
                      <a:r>
                        <a:rPr lang="en-US" sz="2500" b="1" u="none" strike="noStrike" cap="none">
                          <a:solidFill>
                            <a:srgbClr val="FFFFFF"/>
                          </a:solidFill>
                        </a:rPr>
                        <a:t>MED ADVANTAGE PLAN</a:t>
                      </a:r>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170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HIP (MANHATTAN EXCLUSIVE)</a:t>
                      </a:r>
                      <a:endParaRPr lang="en-US" sz="1000" i="1" u="none" strike="noStrike" cap="none" dirty="0"/>
                    </a:p>
                  </a:txBody>
                  <a:tcPr marL="0" marR="0" marT="0" marB="0" anchor="ctr">
                    <a:lnT w="12700" cap="flat" cmpd="sng">
                      <a:solidFill>
                        <a:srgbClr val="FFFFFF"/>
                      </a:solidFill>
                      <a:prstDash val="solid"/>
                      <a:round/>
                      <a:headEnd type="none" w="sm" len="sm"/>
                      <a:tailEnd type="none" w="sm" len="sm"/>
                    </a:lnT>
                    <a:solidFill>
                      <a:srgbClr val="FFCF3F"/>
                    </a:solidFill>
                  </a:tcPr>
                </a:tc>
                <a:extLst>
                  <a:ext uri="{0D108BD9-81ED-4DB2-BD59-A6C34878D82A}">
                    <a16:rowId xmlns:a16="http://schemas.microsoft.com/office/drawing/2014/main" val="10001"/>
                  </a:ext>
                </a:extLst>
              </a:tr>
              <a:tr h="5203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i="0" u="none" strike="noStrike" cap="none" dirty="0"/>
                        <a:t>CANCER</a:t>
                      </a:r>
                      <a:endParaRPr sz="1200" b="1" i="0" u="none" strike="noStrike" cap="none" dirty="0"/>
                    </a:p>
                  </a:txBody>
                  <a:tcPr marL="0" marR="0" marT="0" marB="0" anchor="ctr"/>
                </a:tc>
                <a:extLst>
                  <a:ext uri="{0D108BD9-81ED-4DB2-BD59-A6C34878D82A}">
                    <a16:rowId xmlns:a16="http://schemas.microsoft.com/office/drawing/2014/main" val="10002"/>
                  </a:ext>
                </a:extLst>
              </a:tr>
              <a:tr h="51795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SHORT TERM OMNI FLEX / HHC</a:t>
                      </a:r>
                      <a:endParaRPr sz="1000" i="1" u="none" strike="noStrike" cap="none" dirty="0"/>
                    </a:p>
                  </a:txBody>
                  <a:tcPr marL="0" marR="0" marT="0" marB="0" anchor="ctr">
                    <a:solidFill>
                      <a:srgbClr val="FFCF3F"/>
                    </a:solidFill>
                  </a:tcPr>
                </a:tc>
                <a:extLst>
                  <a:ext uri="{0D108BD9-81ED-4DB2-BD59-A6C34878D82A}">
                    <a16:rowId xmlns:a16="http://schemas.microsoft.com/office/drawing/2014/main" val="10003"/>
                  </a:ext>
                </a:extLst>
              </a:tr>
              <a:tr h="50760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DENTAL, VISION &amp; HEARING</a:t>
                      </a:r>
                      <a:endParaRPr lang="en-US" sz="1000" i="1" u="none" strike="noStrike" cap="none" dirty="0"/>
                    </a:p>
                  </a:txBody>
                  <a:tcPr marL="0" marR="0" marT="0" marB="0" anchor="ctr"/>
                </a:tc>
                <a:extLst>
                  <a:ext uri="{0D108BD9-81ED-4DB2-BD59-A6C34878D82A}">
                    <a16:rowId xmlns:a16="http://schemas.microsoft.com/office/drawing/2014/main" val="10004"/>
                  </a:ext>
                </a:extLst>
              </a:tr>
              <a:tr h="50760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dirty="0"/>
                        <a:t>LIFE INSURANCE</a:t>
                      </a:r>
                      <a:endParaRPr sz="1000" i="1" u="none" strike="noStrike" cap="none" dirty="0"/>
                    </a:p>
                  </a:txBody>
                  <a:tcPr marL="0" marR="0" marT="0" marB="0" anchor="ctr">
                    <a:solidFill>
                      <a:srgbClr val="FFCF3F"/>
                    </a:solidFill>
                  </a:tcPr>
                </a:tc>
                <a:extLst>
                  <a:ext uri="{0D108BD9-81ED-4DB2-BD59-A6C34878D82A}">
                    <a16:rowId xmlns:a16="http://schemas.microsoft.com/office/drawing/2014/main" val="10005"/>
                  </a:ext>
                </a:extLst>
              </a:tr>
            </a:tbl>
          </a:graphicData>
        </a:graphic>
      </p:graphicFrame>
      <p:graphicFrame>
        <p:nvGraphicFramePr>
          <p:cNvPr id="247" name="Google Shape;247;p14"/>
          <p:cNvGraphicFramePr/>
          <p:nvPr/>
        </p:nvGraphicFramePr>
        <p:xfrm>
          <a:off x="8181121" y="1407229"/>
          <a:ext cx="3878100" cy="2778925"/>
        </p:xfrm>
        <a:graphic>
          <a:graphicData uri="http://schemas.openxmlformats.org/drawingml/2006/table">
            <a:tbl>
              <a:tblPr bandRow="1">
                <a:noFill/>
              </a:tblPr>
              <a:tblGrid>
                <a:gridCol w="3878100">
                  <a:extLst>
                    <a:ext uri="{9D8B030D-6E8A-4147-A177-3AD203B41FA5}">
                      <a16:colId xmlns:a16="http://schemas.microsoft.com/office/drawing/2014/main" val="20000"/>
                    </a:ext>
                  </a:extLst>
                </a:gridCol>
              </a:tblGrid>
              <a:tr h="719225">
                <a:tc>
                  <a:txBody>
                    <a:bodyPr/>
                    <a:lstStyle/>
                    <a:p>
                      <a:pPr marL="0" marR="0" lvl="0" indent="0" algn="ctr" rtl="0">
                        <a:lnSpc>
                          <a:spcPct val="100000"/>
                        </a:lnSpc>
                        <a:spcBef>
                          <a:spcPts val="0"/>
                        </a:spcBef>
                        <a:spcAft>
                          <a:spcPts val="0"/>
                        </a:spcAft>
                        <a:buClr>
                          <a:srgbClr val="FFFFFF"/>
                        </a:buClr>
                        <a:buSzPts val="2500"/>
                        <a:buFont typeface="Calibri"/>
                        <a:buNone/>
                      </a:pPr>
                      <a:r>
                        <a:rPr lang="en-US" sz="2500" b="1" u="none" strike="noStrike" cap="none">
                          <a:solidFill>
                            <a:srgbClr val="FFFFFF"/>
                          </a:solidFill>
                        </a:rPr>
                        <a:t>MEDICARE SUPPLEMENT</a:t>
                      </a:r>
                      <a:endParaRPr sz="2500" b="1" u="none" strike="noStrike" cap="none">
                        <a:solidFill>
                          <a:srgbClr val="FFFFFF"/>
                        </a:solidFill>
                      </a:endParaRPr>
                    </a:p>
                  </a:txBody>
                  <a:tcPr marL="0" marR="0" marT="0"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5170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DENTAL, VISION &amp; HEARING</a:t>
                      </a:r>
                      <a:endParaRPr sz="1000" i="1" u="none" strike="noStrike" cap="none"/>
                    </a:p>
                  </a:txBody>
                  <a:tcPr marL="0" marR="0" marT="0" marB="0" anchor="ctr">
                    <a:lnT w="12700" cap="flat" cmpd="sng">
                      <a:solidFill>
                        <a:srgbClr val="FFFFFF"/>
                      </a:solidFill>
                      <a:prstDash val="solid"/>
                      <a:round/>
                      <a:headEnd type="none" w="sm" len="sm"/>
                      <a:tailEnd type="none" w="sm" len="sm"/>
                    </a:lnT>
                    <a:solidFill>
                      <a:srgbClr val="FFCF3F"/>
                    </a:solidFill>
                  </a:tcPr>
                </a:tc>
                <a:extLst>
                  <a:ext uri="{0D108BD9-81ED-4DB2-BD59-A6C34878D82A}">
                    <a16:rowId xmlns:a16="http://schemas.microsoft.com/office/drawing/2014/main" val="10001"/>
                  </a:ext>
                </a:extLst>
              </a:tr>
              <a:tr h="517075">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CANCER</a:t>
                      </a:r>
                      <a:endParaRPr sz="1000" i="1" u="none" strike="noStrike" cap="none"/>
                    </a:p>
                  </a:txBody>
                  <a:tcPr marL="0" marR="0" marT="0" marB="0" anchor="ctr"/>
                </a:tc>
                <a:extLst>
                  <a:ext uri="{0D108BD9-81ED-4DB2-BD59-A6C34878D82A}">
                    <a16:rowId xmlns:a16="http://schemas.microsoft.com/office/drawing/2014/main" val="10002"/>
                  </a:ext>
                </a:extLst>
              </a:tr>
              <a:tr h="51795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SHORT TERM OMNI FLEX / HHC</a:t>
                      </a:r>
                      <a:endParaRPr sz="1000" i="1" u="none" strike="noStrike" cap="none"/>
                    </a:p>
                  </a:txBody>
                  <a:tcPr marL="0" marR="0" marT="0" marB="0" anchor="ctr">
                    <a:solidFill>
                      <a:srgbClr val="FFCF3F"/>
                    </a:solidFill>
                  </a:tcPr>
                </a:tc>
                <a:extLst>
                  <a:ext uri="{0D108BD9-81ED-4DB2-BD59-A6C34878D82A}">
                    <a16:rowId xmlns:a16="http://schemas.microsoft.com/office/drawing/2014/main" val="10003"/>
                  </a:ext>
                </a:extLst>
              </a:tr>
              <a:tr h="507600">
                <a:tc>
                  <a:txBody>
                    <a:bodyPr/>
                    <a:lstStyle/>
                    <a:p>
                      <a:pPr marL="0" marR="0" lvl="0" indent="0" algn="ctr" rtl="0">
                        <a:lnSpc>
                          <a:spcPct val="100000"/>
                        </a:lnSpc>
                        <a:spcBef>
                          <a:spcPts val="0"/>
                        </a:spcBef>
                        <a:spcAft>
                          <a:spcPts val="0"/>
                        </a:spcAft>
                        <a:buClr>
                          <a:schemeClr val="lt1"/>
                        </a:buClr>
                        <a:buSzPts val="1200"/>
                        <a:buFont typeface="Calibri"/>
                        <a:buNone/>
                      </a:pPr>
                      <a:r>
                        <a:rPr lang="en-US" sz="1200" b="1" u="none" strike="noStrike" cap="none"/>
                        <a:t>LIFE INSURANCE</a:t>
                      </a:r>
                      <a:endParaRPr sz="1000" i="1" u="none" strike="noStrike" cap="none"/>
                    </a:p>
                  </a:txBody>
                  <a:tcPr marL="0" marR="0" marT="0" marB="0" anchor="ctr"/>
                </a:tc>
                <a:extLst>
                  <a:ext uri="{0D108BD9-81ED-4DB2-BD59-A6C34878D82A}">
                    <a16:rowId xmlns:a16="http://schemas.microsoft.com/office/drawing/2014/main" val="10004"/>
                  </a:ext>
                </a:extLst>
              </a:tr>
            </a:tbl>
          </a:graphicData>
        </a:graphic>
      </p:graphicFrame>
      <p:sp>
        <p:nvSpPr>
          <p:cNvPr id="248" name="Google Shape;248;p14"/>
          <p:cNvSpPr txBox="1"/>
          <p:nvPr/>
        </p:nvSpPr>
        <p:spPr>
          <a:xfrm>
            <a:off x="8378042" y="6373397"/>
            <a:ext cx="2439927" cy="3708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1800"/>
              <a:buFont typeface="Calibri"/>
              <a:buNone/>
            </a:pPr>
            <a:r>
              <a:rPr lang="en-US" sz="1800" b="1" i="0" u="none" strike="noStrike" cap="none" dirty="0">
                <a:solidFill>
                  <a:schemeClr val="accent4"/>
                </a:solidFill>
                <a:latin typeface="Calibri"/>
                <a:ea typeface="Calibri"/>
                <a:cs typeface="Calibri"/>
                <a:sym typeface="Calibri"/>
              </a:rPr>
              <a:t>FOR AGENT USE ONLY</a:t>
            </a:r>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p:nvPr/>
        </p:nvSpPr>
        <p:spPr>
          <a:xfrm>
            <a:off x="-21434" y="-16906"/>
            <a:ext cx="12234868" cy="818418"/>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chemeClr val="accent4"/>
              </a:solidFill>
              <a:latin typeface="Calibri"/>
              <a:ea typeface="Calibri"/>
              <a:cs typeface="Calibri"/>
              <a:sym typeface="Calibri"/>
            </a:endParaRPr>
          </a:p>
        </p:txBody>
      </p:sp>
      <p:sp>
        <p:nvSpPr>
          <p:cNvPr id="141" name="Google Shape;141;p7"/>
          <p:cNvSpPr txBox="1">
            <a:spLocks noGrp="1"/>
          </p:cNvSpPr>
          <p:nvPr>
            <p:ph type="title" idx="4294967295"/>
          </p:nvPr>
        </p:nvSpPr>
        <p:spPr>
          <a:xfrm>
            <a:off x="-42868" y="-188913"/>
            <a:ext cx="12234868" cy="1262063"/>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Calibri"/>
              <a:buNone/>
            </a:pPr>
            <a:r>
              <a:rPr lang="en-US" sz="3600" b="1" i="0" u="none" strike="noStrike" cap="none" dirty="0">
                <a:solidFill>
                  <a:srgbClr val="000000"/>
                </a:solidFill>
                <a:latin typeface="Calibri"/>
                <a:ea typeface="Calibri"/>
                <a:cs typeface="Calibri"/>
                <a:sym typeface="Calibri"/>
              </a:rPr>
              <a:t>What’s In It For Me?</a:t>
            </a:r>
            <a:endParaRPr dirty="0"/>
          </a:p>
        </p:txBody>
      </p:sp>
      <p:sp>
        <p:nvSpPr>
          <p:cNvPr id="142" name="Google Shape;142;p7"/>
          <p:cNvSpPr txBox="1"/>
          <p:nvPr/>
        </p:nvSpPr>
        <p:spPr>
          <a:xfrm>
            <a:off x="4394451" y="834055"/>
            <a:ext cx="3658934" cy="3708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1800"/>
              <a:buFont typeface="Calibri"/>
              <a:buNone/>
            </a:pPr>
            <a:r>
              <a:rPr lang="en-US" sz="1800" b="1" i="0" u="none" strike="noStrike" cap="none">
                <a:solidFill>
                  <a:schemeClr val="accent4"/>
                </a:solidFill>
                <a:latin typeface="Calibri"/>
                <a:ea typeface="Calibri"/>
                <a:cs typeface="Calibri"/>
                <a:sym typeface="Calibri"/>
              </a:rPr>
              <a:t>STREET LEVEL COMMISSIONS (TEXAS)</a:t>
            </a:r>
            <a:endParaRPr/>
          </a:p>
        </p:txBody>
      </p:sp>
      <p:graphicFrame>
        <p:nvGraphicFramePr>
          <p:cNvPr id="143" name="Google Shape;143;p7"/>
          <p:cNvGraphicFramePr/>
          <p:nvPr>
            <p:extLst>
              <p:ext uri="{D42A27DB-BD31-4B8C-83A1-F6EECF244321}">
                <p14:modId xmlns:p14="http://schemas.microsoft.com/office/powerpoint/2010/main" val="2287230158"/>
              </p:ext>
            </p:extLst>
          </p:nvPr>
        </p:nvGraphicFramePr>
        <p:xfrm>
          <a:off x="524999" y="1225751"/>
          <a:ext cx="10612150" cy="4840180"/>
        </p:xfrm>
        <a:graphic>
          <a:graphicData uri="http://schemas.openxmlformats.org/drawingml/2006/table">
            <a:tbl>
              <a:tblPr bandRow="1">
                <a:noFill/>
              </a:tblPr>
              <a:tblGrid>
                <a:gridCol w="3768300">
                  <a:extLst>
                    <a:ext uri="{9D8B030D-6E8A-4147-A177-3AD203B41FA5}">
                      <a16:colId xmlns:a16="http://schemas.microsoft.com/office/drawing/2014/main" val="20000"/>
                    </a:ext>
                  </a:extLst>
                </a:gridCol>
                <a:gridCol w="2085225">
                  <a:extLst>
                    <a:ext uri="{9D8B030D-6E8A-4147-A177-3AD203B41FA5}">
                      <a16:colId xmlns:a16="http://schemas.microsoft.com/office/drawing/2014/main" val="20001"/>
                    </a:ext>
                  </a:extLst>
                </a:gridCol>
                <a:gridCol w="1335500">
                  <a:extLst>
                    <a:ext uri="{9D8B030D-6E8A-4147-A177-3AD203B41FA5}">
                      <a16:colId xmlns:a16="http://schemas.microsoft.com/office/drawing/2014/main" val="20002"/>
                    </a:ext>
                  </a:extLst>
                </a:gridCol>
                <a:gridCol w="1273600">
                  <a:extLst>
                    <a:ext uri="{9D8B030D-6E8A-4147-A177-3AD203B41FA5}">
                      <a16:colId xmlns:a16="http://schemas.microsoft.com/office/drawing/2014/main" val="20003"/>
                    </a:ext>
                  </a:extLst>
                </a:gridCol>
                <a:gridCol w="2149525">
                  <a:extLst>
                    <a:ext uri="{9D8B030D-6E8A-4147-A177-3AD203B41FA5}">
                      <a16:colId xmlns:a16="http://schemas.microsoft.com/office/drawing/2014/main" val="20004"/>
                    </a:ext>
                  </a:extLst>
                </a:gridCol>
              </a:tblGrid>
              <a:tr h="484225">
                <a:tc>
                  <a:txBody>
                    <a:bodyPr/>
                    <a:lstStyle/>
                    <a:p>
                      <a:pPr marL="0" marR="0" lvl="0" indent="0" algn="ctr"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Product</a:t>
                      </a:r>
                      <a:endParaRPr b="1"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Monthly Premium</a:t>
                      </a:r>
                      <a:endParaRPr b="1"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Commission Rate</a:t>
                      </a:r>
                      <a:endParaRPr b="1"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Monthly Commission</a:t>
                      </a:r>
                      <a:endParaRPr b="1"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solidFill>
                  </a:tcPr>
                </a:tc>
                <a:tc>
                  <a:txBody>
                    <a:bodyPr/>
                    <a:lstStyle/>
                    <a:p>
                      <a:pPr marL="0" marR="0" lvl="0" indent="0" algn="ctr"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First Year Commission</a:t>
                      </a:r>
                      <a:endParaRPr b="1"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Affordable Choice</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$278.76</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30%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$83.63</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$1,003.54</a:t>
                      </a:r>
                      <a:endParaRPr lang="en-US"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1"/>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HI Select</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dirty="0">
                          <a:solidFill>
                            <a:schemeClr val="tx1"/>
                          </a:solidFill>
                        </a:rPr>
                        <a:t>$62.31</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dirty="0">
                          <a:solidFill>
                            <a:schemeClr val="tx1"/>
                          </a:solidFill>
                        </a:rPr>
                        <a:t>30%</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dirty="0">
                          <a:solidFill>
                            <a:schemeClr val="tx1"/>
                          </a:solidFill>
                        </a:rPr>
                        <a:t>$18.69</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dirty="0">
                          <a:solidFill>
                            <a:schemeClr val="tx1"/>
                          </a:solidFill>
                        </a:rPr>
                        <a:t>$224.32</a:t>
                      </a: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Lump Sum Cancer Plan</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$62.50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80%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$50.00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$600.00</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3"/>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Lump Sum Heart Attack/Stroke Plan</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$19.17</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80%</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$15.34</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$184.08</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24 Hour Accident Plan</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$35.31</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30%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$10.59</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$127.12</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5"/>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Home Healthcare</a:t>
                      </a:r>
                      <a:endParaRPr sz="1600" u="none" strike="noStrike" cap="none" dirty="0">
                        <a:solidFill>
                          <a:schemeClr val="tx1"/>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BBBBB"/>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$32.80</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BBBBB"/>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60%</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BBBBB"/>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$19.68</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BBBBB"/>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$236.16</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BBBBBB"/>
                    </a:solidFill>
                  </a:tcPr>
                </a:tc>
                <a:extLst>
                  <a:ext uri="{0D108BD9-81ED-4DB2-BD59-A6C34878D82A}">
                    <a16:rowId xmlns:a16="http://schemas.microsoft.com/office/drawing/2014/main" val="10006"/>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Omni Flex</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$97.00</a:t>
                      </a:r>
                      <a:endParaRPr sz="1600" u="none" strike="noStrike" cap="none">
                        <a:solidFill>
                          <a:srgbClr val="FFC000"/>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55%</a:t>
                      </a:r>
                      <a:endParaRPr sz="1600" u="none" strike="noStrike" cap="none">
                        <a:solidFill>
                          <a:srgbClr val="FFC000"/>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$53.35</a:t>
                      </a:r>
                      <a:endParaRPr sz="1600" u="none" strike="noStrike" cap="none">
                        <a:solidFill>
                          <a:srgbClr val="FFC000"/>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$640.20</a:t>
                      </a:r>
                      <a:endParaRPr sz="1600" u="none" strike="noStrike" cap="none" dirty="0">
                        <a:solidFill>
                          <a:srgbClr val="FFC000"/>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7"/>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Dental, Vision &amp; Hearing</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$59.58</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40%</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$23.83</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$285.98</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Final Expense</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$27.90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105%</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a:solidFill>
                            <a:srgbClr val="FFC000"/>
                          </a:solidFill>
                          <a:latin typeface="Helvetica Neue"/>
                          <a:ea typeface="Helvetica Neue"/>
                          <a:cs typeface="Helvetica Neue"/>
                          <a:sym typeface="Helvetica Neue"/>
                        </a:rPr>
                        <a:t>$29.30</a:t>
                      </a:r>
                      <a:endParaRPr>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rgbClr val="FFC000"/>
                          </a:solidFill>
                          <a:latin typeface="Helvetica Neue"/>
                          <a:ea typeface="Helvetica Neue"/>
                          <a:cs typeface="Helvetica Neue"/>
                          <a:sym typeface="Helvetica Neue"/>
                        </a:rPr>
                        <a:t>$351.54</a:t>
                      </a:r>
                      <a:endParaRPr dirty="0">
                        <a:solidFill>
                          <a:srgbClr val="FFC000"/>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1"/>
                    </a:solidFill>
                  </a:tcPr>
                </a:tc>
                <a:extLst>
                  <a:ext uri="{0D108BD9-81ED-4DB2-BD59-A6C34878D82A}">
                    <a16:rowId xmlns:a16="http://schemas.microsoft.com/office/drawing/2014/main" val="10009"/>
                  </a:ext>
                </a:extLst>
              </a:tr>
              <a:tr h="435250">
                <a:tc>
                  <a:txBody>
                    <a:bodyPr/>
                    <a:lstStyle/>
                    <a:p>
                      <a:pPr marL="0" marR="0" lvl="0" indent="0" algn="l" rtl="0">
                        <a:lnSpc>
                          <a:spcPct val="100000"/>
                        </a:lnSpc>
                        <a:spcBef>
                          <a:spcPts val="0"/>
                        </a:spcBef>
                        <a:spcAft>
                          <a:spcPts val="0"/>
                        </a:spcAft>
                        <a:buClr>
                          <a:schemeClr val="lt1"/>
                        </a:buClr>
                        <a:buSzPts val="1600"/>
                        <a:buFont typeface="Helvetica Neue"/>
                        <a:buNone/>
                      </a:pPr>
                      <a:r>
                        <a:rPr lang="en-US" sz="1600" b="1" u="none" strike="noStrike" cap="none" dirty="0">
                          <a:solidFill>
                            <a:schemeClr val="tx1"/>
                          </a:solidFill>
                          <a:latin typeface="Helvetica Neue"/>
                          <a:ea typeface="Helvetica Neue"/>
                          <a:cs typeface="Helvetica Neue"/>
                          <a:sym typeface="Helvetica Neue"/>
                        </a:rPr>
                        <a:t>TOTAL AGENT ANNUAL INCOME</a:t>
                      </a:r>
                      <a:endParaRPr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Helvetica Neue"/>
                        <a:buNone/>
                      </a:pPr>
                      <a:endParaRPr sz="1200" u="none" strike="noStrike" cap="none"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Helvetica Neue"/>
                        <a:buNone/>
                      </a:pPr>
                      <a:endParaRPr sz="1200" u="none" strike="noStrike" cap="none"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Helvetica Neue"/>
                        <a:buNone/>
                      </a:pPr>
                      <a:endParaRPr sz="1200" u="none" strike="noStrike" cap="none" dirty="0">
                        <a:solidFill>
                          <a:schemeClr val="tx1"/>
                        </a:solidFill>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chemeClr val="lt1"/>
                        </a:buClr>
                        <a:buSzPts val="1600"/>
                        <a:buFont typeface="Helvetica Neue"/>
                        <a:buNone/>
                      </a:pPr>
                      <a:r>
                        <a:rPr lang="en-US" sz="1600" u="none" strike="noStrike" cap="none" dirty="0">
                          <a:solidFill>
                            <a:schemeClr val="tx1"/>
                          </a:solidFill>
                          <a:latin typeface="Helvetica Neue"/>
                          <a:ea typeface="Helvetica Neue"/>
                          <a:cs typeface="Helvetica Neue"/>
                          <a:sym typeface="Helvetica Neue"/>
                        </a:rPr>
                        <a:t>$3,652.94</a:t>
                      </a:r>
                      <a:endParaRPr sz="1600" u="none" strike="noStrike" cap="none" dirty="0">
                        <a:solidFill>
                          <a:schemeClr val="tx1"/>
                        </a:solidFill>
                        <a:latin typeface="Helvetica Neue"/>
                        <a:ea typeface="Helvetica Neue"/>
                        <a:cs typeface="Helvetica Neue"/>
                        <a:sym typeface="Helvetica Neue"/>
                      </a:endParaRPr>
                    </a:p>
                  </a:txBody>
                  <a:tcPr marL="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6"/>
                    </a:solidFill>
                  </a:tcPr>
                </a:tc>
                <a:extLst>
                  <a:ext uri="{0D108BD9-81ED-4DB2-BD59-A6C34878D82A}">
                    <a16:rowId xmlns:a16="http://schemas.microsoft.com/office/drawing/2014/main" val="10010"/>
                  </a:ext>
                </a:extLst>
              </a:tr>
            </a:tbl>
          </a:graphicData>
        </a:graphic>
      </p:graphicFrame>
      <p:sp>
        <p:nvSpPr>
          <p:cNvPr id="144" name="Google Shape;144;p7"/>
          <p:cNvSpPr txBox="1"/>
          <p:nvPr/>
        </p:nvSpPr>
        <p:spPr>
          <a:xfrm>
            <a:off x="1499502" y="6527476"/>
            <a:ext cx="8512904" cy="33855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2"/>
              </a:buClr>
              <a:buSzPts val="1600"/>
              <a:buFont typeface="Calibri"/>
              <a:buNone/>
            </a:pPr>
            <a:r>
              <a:rPr lang="en-US" sz="1600" b="1" i="0" u="none" strike="noStrike" cap="none">
                <a:solidFill>
                  <a:schemeClr val="accent2"/>
                </a:solidFill>
                <a:latin typeface="Calibri"/>
                <a:ea typeface="Calibri"/>
                <a:cs typeface="Calibri"/>
                <a:sym typeface="Calibri"/>
              </a:rPr>
              <a:t>This table is adjustable, feel free to play around with it by adding in your commission percentages. </a:t>
            </a:r>
            <a:endParaRPr/>
          </a:p>
        </p:txBody>
      </p:sp>
      <p:pic>
        <p:nvPicPr>
          <p:cNvPr id="145" name="Google Shape;145;p7" descr="QR CODE.png"/>
          <p:cNvPicPr preferRelativeResize="0"/>
          <p:nvPr/>
        </p:nvPicPr>
        <p:blipFill rotWithShape="1">
          <a:blip r:embed="rId3">
            <a:alphaModFix/>
          </a:blip>
          <a:srcRect/>
          <a:stretch/>
        </p:blipFill>
        <p:spPr>
          <a:xfrm>
            <a:off x="11137117" y="5954867"/>
            <a:ext cx="958574" cy="803597"/>
          </a:xfrm>
          <a:prstGeom prst="rect">
            <a:avLst/>
          </a:prstGeom>
          <a:noFill/>
          <a:ln>
            <a:noFill/>
          </a:ln>
        </p:spPr>
      </p:pic>
      <p:sp>
        <p:nvSpPr>
          <p:cNvPr id="146" name="Google Shape;146;p7"/>
          <p:cNvSpPr txBox="1"/>
          <p:nvPr/>
        </p:nvSpPr>
        <p:spPr>
          <a:xfrm>
            <a:off x="448588" y="6099980"/>
            <a:ext cx="6170916" cy="40010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1000"/>
              <a:buFont typeface="Helvetica Neue"/>
              <a:buNone/>
            </a:pPr>
            <a:r>
              <a:rPr lang="en-US" sz="1000" b="1" i="0" u="none" strike="noStrike" cap="none" dirty="0">
                <a:solidFill>
                  <a:schemeClr val="accent4"/>
                </a:solidFill>
                <a:latin typeface="Helvetica Neue"/>
                <a:ea typeface="Helvetica Neue"/>
                <a:cs typeface="Helvetica Neue"/>
                <a:sym typeface="Helvetica Neue"/>
              </a:rPr>
              <a:t>*premium based on female age 59 non smoker TX</a:t>
            </a:r>
            <a:endParaRPr dirty="0"/>
          </a:p>
          <a:p>
            <a:pPr marL="0" marR="0" lvl="0" indent="0" algn="l" rtl="0">
              <a:lnSpc>
                <a:spcPct val="100000"/>
              </a:lnSpc>
              <a:spcBef>
                <a:spcPts val="0"/>
              </a:spcBef>
              <a:spcAft>
                <a:spcPts val="0"/>
              </a:spcAft>
              <a:buClr>
                <a:schemeClr val="accent4"/>
              </a:buClr>
              <a:buSzPts val="1000"/>
              <a:buFont typeface="Helvetica Neue"/>
              <a:buNone/>
            </a:pPr>
            <a:r>
              <a:rPr lang="en-US" sz="1000" b="1" i="0" u="none" strike="noStrike" cap="none" dirty="0">
                <a:solidFill>
                  <a:schemeClr val="accent4"/>
                </a:solidFill>
                <a:latin typeface="Helvetica Neue"/>
                <a:ea typeface="Helvetica Neue"/>
                <a:cs typeface="Helvetica Neue"/>
                <a:sym typeface="Helvetica Neue"/>
              </a:rPr>
              <a:t>** 3 of these packages at 50 weeks would create a $505,941 annual income in first year commissions</a:t>
            </a:r>
            <a:endParaRPr dirty="0"/>
          </a:p>
        </p:txBody>
      </p:sp>
      <p:sp>
        <p:nvSpPr>
          <p:cNvPr id="147" name="Google Shape;147;p7"/>
          <p:cNvSpPr txBox="1"/>
          <p:nvPr/>
        </p:nvSpPr>
        <p:spPr>
          <a:xfrm>
            <a:off x="9883062" y="529370"/>
            <a:ext cx="2231914" cy="2311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900"/>
              <a:buFont typeface="Calibri"/>
              <a:buNone/>
            </a:pPr>
            <a:r>
              <a:rPr lang="en-US" sz="900" b="1" i="0" u="none" strike="noStrike" cap="none">
                <a:solidFill>
                  <a:srgbClr val="000000"/>
                </a:solidFill>
                <a:latin typeface="Calibri"/>
                <a:ea typeface="Calibri"/>
                <a:cs typeface="Calibri"/>
                <a:sym typeface="Calibri"/>
              </a:rPr>
              <a:t>ACA, MA &amp; MED SUPP COMP NOT INCLUDED</a:t>
            </a:r>
            <a:endParaRPr/>
          </a:p>
        </p:txBody>
      </p:sp>
      <p:sp>
        <p:nvSpPr>
          <p:cNvPr id="148" name="Google Shape;148;p7"/>
          <p:cNvSpPr txBox="1"/>
          <p:nvPr/>
        </p:nvSpPr>
        <p:spPr>
          <a:xfrm>
            <a:off x="279672" y="529370"/>
            <a:ext cx="3819260" cy="2311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2600"/>
              </a:buClr>
              <a:buSzPts val="900"/>
              <a:buFont typeface="Calibri"/>
              <a:buNone/>
            </a:pPr>
            <a:r>
              <a:rPr lang="en-US" sz="900" b="1" i="0" u="none" strike="noStrike" cap="none" dirty="0">
                <a:solidFill>
                  <a:srgbClr val="FF2600"/>
                </a:solidFill>
                <a:latin typeface="Calibri"/>
                <a:ea typeface="Calibri"/>
                <a:cs typeface="Calibri"/>
                <a:sym typeface="Calibri"/>
              </a:rPr>
              <a:t>FIRST YEAR COMPS ONLY, RENEWALS ARE NOT INCLUDED IN EXAMPLE</a:t>
            </a:r>
            <a:endParaRPr dirty="0"/>
          </a:p>
        </p:txBody>
      </p:sp>
      <p:sp>
        <p:nvSpPr>
          <p:cNvPr id="149" name="Google Shape;149;p7"/>
          <p:cNvSpPr txBox="1"/>
          <p:nvPr/>
        </p:nvSpPr>
        <p:spPr>
          <a:xfrm>
            <a:off x="10248406" y="832300"/>
            <a:ext cx="1907526" cy="2769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1200"/>
              <a:buFont typeface="Calibri"/>
              <a:buNone/>
            </a:pPr>
            <a:r>
              <a:rPr lang="en-US" sz="1200" b="1" i="0" u="none" strike="noStrike" cap="none" dirty="0">
                <a:solidFill>
                  <a:schemeClr val="accent4"/>
                </a:solidFill>
                <a:latin typeface="Calibri"/>
                <a:ea typeface="Calibri"/>
                <a:cs typeface="Calibri"/>
                <a:sym typeface="Calibri"/>
              </a:rPr>
              <a:t>FOR AGENT USE ONLY</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3"/>
          <p:cNvSpPr/>
          <p:nvPr/>
        </p:nvSpPr>
        <p:spPr>
          <a:xfrm>
            <a:off x="-341042" y="-286375"/>
            <a:ext cx="12660928" cy="1471631"/>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0" name="Google Shape;90;p3"/>
          <p:cNvSpPr txBox="1">
            <a:spLocks noGrp="1"/>
          </p:cNvSpPr>
          <p:nvPr>
            <p:ph idx="1"/>
          </p:nvPr>
        </p:nvSpPr>
        <p:spPr>
          <a:xfrm>
            <a:off x="367494" y="1290665"/>
            <a:ext cx="11457000" cy="89160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chemeClr val="accent4"/>
              </a:buClr>
              <a:buSzPts val="2548"/>
              <a:buNone/>
            </a:pPr>
            <a:r>
              <a:rPr lang="en-US" sz="4448" b="1">
                <a:solidFill>
                  <a:schemeClr val="accent4"/>
                </a:solidFill>
              </a:rPr>
              <a:t>What can you afford, $30, $60 or $90?</a:t>
            </a:r>
            <a:endParaRPr sz="4700"/>
          </a:p>
        </p:txBody>
      </p:sp>
      <p:sp>
        <p:nvSpPr>
          <p:cNvPr id="91" name="Google Shape;91;p3"/>
          <p:cNvSpPr txBox="1"/>
          <p:nvPr/>
        </p:nvSpPr>
        <p:spPr>
          <a:xfrm>
            <a:off x="10080302" y="6455050"/>
            <a:ext cx="21117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sp>
        <p:nvSpPr>
          <p:cNvPr id="92" name="Google Shape;92;p3"/>
          <p:cNvSpPr txBox="1"/>
          <p:nvPr/>
        </p:nvSpPr>
        <p:spPr>
          <a:xfrm>
            <a:off x="1700105" y="143001"/>
            <a:ext cx="8791790" cy="82803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800"/>
              <a:buFont typeface="Helvetica Neue"/>
              <a:buNone/>
            </a:pPr>
            <a:r>
              <a:rPr lang="en-US" sz="4800" b="1" i="0" u="none" strike="noStrike" cap="none">
                <a:solidFill>
                  <a:srgbClr val="000000"/>
                </a:solidFill>
                <a:latin typeface="Helvetica Neue"/>
                <a:ea typeface="Helvetica Neue"/>
                <a:cs typeface="Helvetica Neue"/>
                <a:sym typeface="Helvetica Neue"/>
              </a:rPr>
              <a:t>Budget Based Fact Finding</a:t>
            </a:r>
            <a:endParaRPr/>
          </a:p>
        </p:txBody>
      </p:sp>
      <p:sp>
        <p:nvSpPr>
          <p:cNvPr id="93" name="Google Shape;93;p3"/>
          <p:cNvSpPr txBox="1"/>
          <p:nvPr/>
        </p:nvSpPr>
        <p:spPr>
          <a:xfrm>
            <a:off x="295317" y="2130479"/>
            <a:ext cx="6979500" cy="12006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“Do you have a ‘Spouse in the House’ that we may be able to use to free up some premium (household discount)?”</a:t>
            </a:r>
            <a:endParaRPr/>
          </a:p>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Can you really afford that $0 premium plan?</a:t>
            </a:r>
            <a:endParaRPr/>
          </a:p>
        </p:txBody>
      </p:sp>
      <p:cxnSp>
        <p:nvCxnSpPr>
          <p:cNvPr id="94" name="Google Shape;94;p3"/>
          <p:cNvCxnSpPr/>
          <p:nvPr/>
        </p:nvCxnSpPr>
        <p:spPr>
          <a:xfrm flipH="1">
            <a:off x="530087" y="1060174"/>
            <a:ext cx="10429463" cy="111567"/>
          </a:xfrm>
          <a:prstGeom prst="straightConnector1">
            <a:avLst/>
          </a:prstGeom>
          <a:noFill/>
          <a:ln w="9525" cap="flat" cmpd="sng">
            <a:solidFill>
              <a:schemeClr val="accent4"/>
            </a:solidFill>
            <a:prstDash val="solid"/>
            <a:miter lim="8000"/>
            <a:headEnd type="none" w="sm" len="sm"/>
            <a:tailEnd type="none" w="sm" len="sm"/>
          </a:ln>
        </p:spPr>
      </p:cxnSp>
      <p:pic>
        <p:nvPicPr>
          <p:cNvPr id="95" name="Google Shape;95;p3"/>
          <p:cNvPicPr preferRelativeResize="0"/>
          <p:nvPr/>
        </p:nvPicPr>
        <p:blipFill>
          <a:blip r:embed="rId3">
            <a:alphaModFix/>
          </a:blip>
          <a:stretch>
            <a:fillRect/>
          </a:stretch>
        </p:blipFill>
        <p:spPr>
          <a:xfrm>
            <a:off x="4561528" y="2949979"/>
            <a:ext cx="7153253" cy="2958546"/>
          </a:xfrm>
          <a:prstGeom prst="rect">
            <a:avLst/>
          </a:prstGeom>
          <a:noFill/>
          <a:ln>
            <a:noFill/>
          </a:ln>
        </p:spPr>
      </p:pic>
      <p:sp>
        <p:nvSpPr>
          <p:cNvPr id="96" name="Google Shape;96;p3"/>
          <p:cNvSpPr txBox="1"/>
          <p:nvPr/>
        </p:nvSpPr>
        <p:spPr>
          <a:xfrm>
            <a:off x="5388375" y="2604675"/>
            <a:ext cx="5342100" cy="26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a:latin typeface="Calibri"/>
                <a:ea typeface="Calibri"/>
                <a:cs typeface="Calibri"/>
                <a:sym typeface="Calibri"/>
              </a:rPr>
              <a:t>Example from a carrier on how the Give Back opens up the budget!</a:t>
            </a:r>
            <a:endParaRPr sz="1300">
              <a:latin typeface="Calibri"/>
              <a:ea typeface="Calibri"/>
              <a:cs typeface="Calibri"/>
              <a:sym typeface="Calibri"/>
            </a:endParaRPr>
          </a:p>
        </p:txBody>
      </p:sp>
      <p:pic>
        <p:nvPicPr>
          <p:cNvPr id="97" name="Google Shape;97;p3"/>
          <p:cNvPicPr preferRelativeResize="0"/>
          <p:nvPr/>
        </p:nvPicPr>
        <p:blipFill>
          <a:blip r:embed="rId4">
            <a:alphaModFix/>
          </a:blip>
          <a:stretch>
            <a:fillRect/>
          </a:stretch>
        </p:blipFill>
        <p:spPr>
          <a:xfrm>
            <a:off x="367526" y="3460899"/>
            <a:ext cx="3886973" cy="2556899"/>
          </a:xfrm>
          <a:prstGeom prst="rect">
            <a:avLst/>
          </a:prstGeom>
          <a:noFill/>
          <a:ln>
            <a:noFill/>
          </a:ln>
        </p:spPr>
      </p:pic>
      <p:sp>
        <p:nvSpPr>
          <p:cNvPr id="98" name="Google Shape;98;p3"/>
          <p:cNvSpPr txBox="1"/>
          <p:nvPr/>
        </p:nvSpPr>
        <p:spPr>
          <a:xfrm>
            <a:off x="1396651" y="6222425"/>
            <a:ext cx="81372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b="1">
                <a:solidFill>
                  <a:srgbClr val="0B5394"/>
                </a:solidFill>
                <a:latin typeface="Calibri"/>
                <a:ea typeface="Calibri"/>
                <a:cs typeface="Calibri"/>
                <a:sym typeface="Calibri"/>
              </a:rPr>
              <a:t>WE WON’T SHOW YOU </a:t>
            </a:r>
            <a:r>
              <a:rPr lang="en-US" sz="1900" b="1" u="sng">
                <a:solidFill>
                  <a:srgbClr val="0B5394"/>
                </a:solidFill>
                <a:latin typeface="Calibri"/>
                <a:ea typeface="Calibri"/>
                <a:cs typeface="Calibri"/>
                <a:sym typeface="Calibri"/>
              </a:rPr>
              <a:t>WHAT TO DO</a:t>
            </a:r>
            <a:r>
              <a:rPr lang="en-US" sz="1900" b="1">
                <a:solidFill>
                  <a:srgbClr val="0B5394"/>
                </a:solidFill>
                <a:latin typeface="Calibri"/>
                <a:ea typeface="Calibri"/>
                <a:cs typeface="Calibri"/>
                <a:sym typeface="Calibri"/>
              </a:rPr>
              <a:t>, WE WILL SHOW YOU </a:t>
            </a:r>
            <a:r>
              <a:rPr lang="en-US" sz="1900" b="1" u="sng">
                <a:solidFill>
                  <a:srgbClr val="0B5394"/>
                </a:solidFill>
                <a:latin typeface="Calibri"/>
                <a:ea typeface="Calibri"/>
                <a:cs typeface="Calibri"/>
                <a:sym typeface="Calibri"/>
              </a:rPr>
              <a:t>HOW TO DO IT</a:t>
            </a:r>
            <a:r>
              <a:rPr lang="en-US" sz="1900" b="1">
                <a:solidFill>
                  <a:srgbClr val="0B5394"/>
                </a:solidFill>
                <a:latin typeface="Calibri"/>
                <a:ea typeface="Calibri"/>
                <a:cs typeface="Calibri"/>
                <a:sym typeface="Calibri"/>
              </a:rPr>
              <a:t>!</a:t>
            </a:r>
            <a:endParaRPr sz="1900" b="1">
              <a:solidFill>
                <a:srgbClr val="0B5394"/>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45"/>
        <p:cNvGrpSpPr/>
        <p:nvPr/>
      </p:nvGrpSpPr>
      <p:grpSpPr>
        <a:xfrm>
          <a:off x="0" y="0"/>
          <a:ext cx="0" cy="0"/>
          <a:chOff x="0" y="0"/>
          <a:chExt cx="0" cy="0"/>
        </a:xfrm>
      </p:grpSpPr>
      <p:pic>
        <p:nvPicPr>
          <p:cNvPr id="246" name="Google Shape;246;p15" descr="Stay Connected.png"/>
          <p:cNvPicPr preferRelativeResize="0"/>
          <p:nvPr/>
        </p:nvPicPr>
        <p:blipFill rotWithShape="1">
          <a:blip r:embed="rId3">
            <a:alphaModFix/>
          </a:blip>
          <a:srcRect/>
          <a:stretch/>
        </p:blipFill>
        <p:spPr>
          <a:xfrm>
            <a:off x="2272900" y="224104"/>
            <a:ext cx="7646199" cy="64097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50"/>
        <p:cNvGrpSpPr/>
        <p:nvPr/>
      </p:nvGrpSpPr>
      <p:grpSpPr>
        <a:xfrm>
          <a:off x="0" y="0"/>
          <a:ext cx="0" cy="0"/>
          <a:chOff x="0" y="0"/>
          <a:chExt cx="0" cy="0"/>
        </a:xfrm>
      </p:grpSpPr>
      <p:sp>
        <p:nvSpPr>
          <p:cNvPr id="251" name="Google Shape;251;p16"/>
          <p:cNvSpPr txBox="1"/>
          <p:nvPr/>
        </p:nvSpPr>
        <p:spPr>
          <a:xfrm>
            <a:off x="4767588" y="2805962"/>
            <a:ext cx="2656829" cy="15011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4"/>
              </a:buClr>
              <a:buSzPts val="9100"/>
              <a:buFont typeface="Calibri"/>
              <a:buNone/>
            </a:pPr>
            <a:r>
              <a:rPr lang="en-US" sz="9100" b="1" i="0" u="none" strike="noStrike" cap="none">
                <a:solidFill>
                  <a:schemeClr val="accent4"/>
                </a:solidFill>
                <a:latin typeface="Calibri"/>
                <a:ea typeface="Calibri"/>
                <a:cs typeface="Calibri"/>
                <a:sym typeface="Calibri"/>
              </a:rPr>
              <a:t>Q&amp;A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F6F8FC"/>
            </a:gs>
            <a:gs pos="100000">
              <a:schemeClr val="accent4"/>
            </a:gs>
          </a:gsLst>
          <a:lin ang="5400000" scaled="0"/>
        </a:gradFill>
        <a:effectLst/>
      </p:bgPr>
    </p:bg>
    <p:spTree>
      <p:nvGrpSpPr>
        <p:cNvPr id="1" name="Shape 255"/>
        <p:cNvGrpSpPr/>
        <p:nvPr/>
      </p:nvGrpSpPr>
      <p:grpSpPr>
        <a:xfrm>
          <a:off x="0" y="0"/>
          <a:ext cx="0" cy="0"/>
          <a:chOff x="0" y="0"/>
          <a:chExt cx="0" cy="0"/>
        </a:xfrm>
      </p:grpSpPr>
      <p:sp>
        <p:nvSpPr>
          <p:cNvPr id="256" name="Google Shape;256;p17"/>
          <p:cNvSpPr txBox="1"/>
          <p:nvPr/>
        </p:nvSpPr>
        <p:spPr>
          <a:xfrm>
            <a:off x="6205823" y="2993239"/>
            <a:ext cx="4811362" cy="882011"/>
          </a:xfrm>
          <a:prstGeom prst="rect">
            <a:avLst/>
          </a:prstGeom>
          <a:noFill/>
          <a:ln>
            <a:noFill/>
          </a:ln>
        </p:spPr>
        <p:txBody>
          <a:bodyPr spcFirstLastPara="1" wrap="square" lIns="45700" tIns="45700" rIns="45700" bIns="45700" anchor="t" anchorCtr="0">
            <a:normAutofit fontScale="92500" lnSpcReduction="20000"/>
          </a:bodyPr>
          <a:lstStyle/>
          <a:p>
            <a:pPr marL="0" marR="0" lvl="0" indent="0" algn="ctr" rtl="0">
              <a:lnSpc>
                <a:spcPct val="120000"/>
              </a:lnSpc>
              <a:spcBef>
                <a:spcPts val="0"/>
              </a:spcBef>
              <a:spcAft>
                <a:spcPts val="0"/>
              </a:spcAft>
              <a:buClr>
                <a:srgbClr val="000000"/>
              </a:buClr>
              <a:buSzPct val="100000"/>
              <a:buFont typeface="Open Sans"/>
              <a:buNone/>
            </a:pPr>
            <a:r>
              <a:rPr lang="en-US" sz="5200" b="1" i="0" u="none" strike="noStrike" cap="none">
                <a:solidFill>
                  <a:srgbClr val="000000"/>
                </a:solidFill>
                <a:latin typeface="Open Sans"/>
                <a:ea typeface="Open Sans"/>
                <a:cs typeface="Open Sans"/>
                <a:sym typeface="Open Sans"/>
              </a:rPr>
              <a:t>Thank You!</a:t>
            </a:r>
            <a:endParaRPr/>
          </a:p>
        </p:txBody>
      </p:sp>
      <p:pic>
        <p:nvPicPr>
          <p:cNvPr id="257" name="Google Shape;257;p17" descr="©GoldenlightCreative2021Gaylan04.jpg"/>
          <p:cNvPicPr preferRelativeResize="0"/>
          <p:nvPr/>
        </p:nvPicPr>
        <p:blipFill rotWithShape="1">
          <a:blip r:embed="rId3">
            <a:alphaModFix/>
          </a:blip>
          <a:srcRect l="12597" t="2820" r="1" b="19141"/>
          <a:stretch/>
        </p:blipFill>
        <p:spPr>
          <a:xfrm>
            <a:off x="-47721" y="157754"/>
            <a:ext cx="5235576" cy="6542485"/>
          </a:xfrm>
          <a:custGeom>
            <a:avLst/>
            <a:gdLst/>
            <a:ahLst/>
            <a:cxnLst/>
            <a:rect l="l" t="t" r="r" b="b"/>
            <a:pathLst>
              <a:path w="21600" h="21600" extrusionOk="0">
                <a:moveTo>
                  <a:pt x="8621" y="0"/>
                </a:moveTo>
                <a:cubicBezTo>
                  <a:pt x="5457" y="0"/>
                  <a:pt x="2556" y="972"/>
                  <a:pt x="293" y="2589"/>
                </a:cubicBezTo>
                <a:lnTo>
                  <a:pt x="0" y="2818"/>
                </a:lnTo>
                <a:lnTo>
                  <a:pt x="0" y="19857"/>
                </a:lnTo>
                <a:lnTo>
                  <a:pt x="293" y="20087"/>
                </a:lnTo>
                <a:cubicBezTo>
                  <a:pt x="858" y="20491"/>
                  <a:pt x="1465" y="20855"/>
                  <a:pt x="2104" y="21174"/>
                </a:cubicBezTo>
                <a:lnTo>
                  <a:pt x="3050" y="21600"/>
                </a:lnTo>
                <a:lnTo>
                  <a:pt x="14161" y="21600"/>
                </a:lnTo>
                <a:lnTo>
                  <a:pt x="14864" y="21306"/>
                </a:lnTo>
                <a:cubicBezTo>
                  <a:pt x="18466" y="19612"/>
                  <a:pt x="21043" y="16496"/>
                  <a:pt x="21600" y="12829"/>
                </a:cubicBezTo>
                <a:lnTo>
                  <a:pt x="21600" y="9849"/>
                </a:lnTo>
                <a:cubicBezTo>
                  <a:pt x="20758" y="4291"/>
                  <a:pt x="15270" y="0"/>
                  <a:pt x="8621" y="0"/>
                </a:cubicBez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4"/>
          <p:cNvSpPr/>
          <p:nvPr/>
        </p:nvSpPr>
        <p:spPr>
          <a:xfrm>
            <a:off x="-341042" y="-286372"/>
            <a:ext cx="12660928" cy="1283362"/>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4" name="Google Shape;104;p4"/>
          <p:cNvSpPr txBox="1">
            <a:spLocks noGrp="1"/>
          </p:cNvSpPr>
          <p:nvPr>
            <p:ph type="title"/>
          </p:nvPr>
        </p:nvSpPr>
        <p:spPr>
          <a:xfrm>
            <a:off x="367517" y="-136267"/>
            <a:ext cx="11456966" cy="1325564"/>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4000"/>
              <a:buFont typeface="Calibri"/>
              <a:buNone/>
            </a:pPr>
            <a:r>
              <a:rPr lang="en-US" sz="4000" b="1">
                <a:latin typeface="Calibri"/>
                <a:ea typeface="Calibri"/>
                <a:cs typeface="Calibri"/>
                <a:sym typeface="Calibri"/>
              </a:rPr>
              <a:t>INSURANCE “CLAIMS” UTILIZATION</a:t>
            </a:r>
            <a:endParaRPr/>
          </a:p>
        </p:txBody>
      </p:sp>
      <p:pic>
        <p:nvPicPr>
          <p:cNvPr id="105" name="Google Shape;105;p4" descr="Picture 8"/>
          <p:cNvPicPr preferRelativeResize="0"/>
          <p:nvPr/>
        </p:nvPicPr>
        <p:blipFill rotWithShape="1">
          <a:blip r:embed="rId3">
            <a:alphaModFix/>
          </a:blip>
          <a:srcRect/>
          <a:stretch/>
        </p:blipFill>
        <p:spPr>
          <a:xfrm>
            <a:off x="2899585" y="1065715"/>
            <a:ext cx="9254099" cy="5575353"/>
          </a:xfrm>
          <a:prstGeom prst="rect">
            <a:avLst/>
          </a:prstGeom>
          <a:noFill/>
          <a:ln>
            <a:noFill/>
          </a:ln>
        </p:spPr>
      </p:pic>
      <p:sp>
        <p:nvSpPr>
          <p:cNvPr id="106" name="Google Shape;106;p4"/>
          <p:cNvSpPr txBox="1"/>
          <p:nvPr/>
        </p:nvSpPr>
        <p:spPr>
          <a:xfrm>
            <a:off x="8597173" y="6501014"/>
            <a:ext cx="3272369" cy="2565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Information from 2020 Annual Enrollment Period Conference</a:t>
            </a:r>
            <a:endParaRPr/>
          </a:p>
        </p:txBody>
      </p:sp>
      <p:grpSp>
        <p:nvGrpSpPr>
          <p:cNvPr id="107" name="Google Shape;107;p4"/>
          <p:cNvGrpSpPr/>
          <p:nvPr/>
        </p:nvGrpSpPr>
        <p:grpSpPr>
          <a:xfrm>
            <a:off x="293290" y="2092594"/>
            <a:ext cx="3551842" cy="3521596"/>
            <a:chOff x="-1" y="0"/>
            <a:chExt cx="3551840" cy="3521594"/>
          </a:xfrm>
        </p:grpSpPr>
        <p:sp>
          <p:nvSpPr>
            <p:cNvPr id="108" name="Google Shape;108;p4"/>
            <p:cNvSpPr/>
            <p:nvPr/>
          </p:nvSpPr>
          <p:spPr>
            <a:xfrm>
              <a:off x="-1" y="0"/>
              <a:ext cx="3551840" cy="3521594"/>
            </a:xfrm>
            <a:prstGeom prst="ellipse">
              <a:avLst/>
            </a:prstGeom>
            <a:solidFill>
              <a:schemeClr val="accent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09" name="Google Shape;109;p4"/>
            <p:cNvSpPr txBox="1"/>
            <p:nvPr/>
          </p:nvSpPr>
          <p:spPr>
            <a:xfrm>
              <a:off x="520153" y="381578"/>
              <a:ext cx="2511531" cy="2758437"/>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b="0" i="0" u="sng" strike="noStrike" cap="none">
                  <a:solidFill>
                    <a:srgbClr val="FFFFFF"/>
                  </a:solidFill>
                  <a:latin typeface="Calibri"/>
                  <a:ea typeface="Calibri"/>
                  <a:cs typeface="Calibri"/>
                  <a:sym typeface="Calibri"/>
                </a:rPr>
                <a:t>YOU</a:t>
              </a:r>
              <a:r>
                <a:rPr lang="en-US" sz="2800" b="1" i="0" u="none" strike="noStrike" cap="none">
                  <a:solidFill>
                    <a:srgbClr val="FFFFFF"/>
                  </a:solidFill>
                  <a:latin typeface="Calibri"/>
                  <a:ea typeface="Calibri"/>
                  <a:cs typeface="Calibri"/>
                  <a:sym typeface="Calibri"/>
                </a:rPr>
                <a:t> THE AGENT NEED ALL OF THESE PLANS!</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800"/>
                <a:buFont typeface="Calibri"/>
                <a:buNone/>
              </a:pP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2800"/>
                <a:buFont typeface="Calibri"/>
                <a:buNone/>
              </a:pPr>
              <a:r>
                <a:rPr lang="en-US" sz="2800" b="1" i="0" u="sng" strike="noStrike" cap="none">
                  <a:solidFill>
                    <a:srgbClr val="FFFFFF"/>
                  </a:solidFill>
                  <a:latin typeface="Calibri"/>
                  <a:ea typeface="Calibri"/>
                  <a:cs typeface="Calibri"/>
                  <a:sym typeface="Calibri"/>
                </a:rPr>
                <a:t>GET CONVICTED!</a:t>
              </a:r>
              <a:endParaRPr/>
            </a:p>
          </p:txBody>
        </p:sp>
      </p:grpSp>
      <p:sp>
        <p:nvSpPr>
          <p:cNvPr id="110" name="Google Shape;110;p4"/>
          <p:cNvSpPr txBox="1"/>
          <p:nvPr/>
        </p:nvSpPr>
        <p:spPr>
          <a:xfrm>
            <a:off x="675392" y="5830937"/>
            <a:ext cx="2787638" cy="779576"/>
          </a:xfrm>
          <a:prstGeom prst="rect">
            <a:avLst/>
          </a:prstGeom>
          <a:noFill/>
          <a:ln>
            <a:noFill/>
          </a:ln>
        </p:spPr>
        <p:txBody>
          <a:bodyPr spcFirstLastPara="1" wrap="square" lIns="45700" tIns="45700" rIns="45700" bIns="45700" anchor="ctr" anchorCtr="0">
            <a:normAutofit/>
          </a:bodyPr>
          <a:lstStyle/>
          <a:p>
            <a:pPr marL="0" marR="0" lvl="0" indent="0" algn="ctr" rtl="0">
              <a:lnSpc>
                <a:spcPct val="90000"/>
              </a:lnSpc>
              <a:spcBef>
                <a:spcPts val="0"/>
              </a:spcBef>
              <a:spcAft>
                <a:spcPts val="0"/>
              </a:spcAft>
              <a:buClr>
                <a:srgbClr val="FF2600"/>
              </a:buClr>
              <a:buSzPts val="2350"/>
              <a:buFont typeface="Calibri"/>
              <a:buNone/>
            </a:pPr>
            <a:r>
              <a:rPr lang="en-US" sz="2350" b="1" i="0" u="none" strike="noStrike" cap="none">
                <a:solidFill>
                  <a:srgbClr val="FF2600"/>
                </a:solidFill>
                <a:latin typeface="Calibri"/>
                <a:ea typeface="Calibri"/>
                <a:cs typeface="Calibri"/>
                <a:sym typeface="Calibri"/>
              </a:rPr>
              <a:t>WHAT YOU DO MATTERS!</a:t>
            </a:r>
            <a:endParaRPr/>
          </a:p>
        </p:txBody>
      </p:sp>
      <p:sp>
        <p:nvSpPr>
          <p:cNvPr id="111" name="Google Shape;111;p4"/>
          <p:cNvSpPr txBox="1"/>
          <p:nvPr/>
        </p:nvSpPr>
        <p:spPr>
          <a:xfrm>
            <a:off x="5257017" y="3154259"/>
            <a:ext cx="3164612" cy="770387"/>
          </a:xfrm>
          <a:prstGeom prst="rect">
            <a:avLst/>
          </a:prstGeom>
          <a:noFill/>
          <a:ln>
            <a:noFill/>
          </a:ln>
        </p:spPr>
        <p:txBody>
          <a:bodyPr spcFirstLastPara="1" wrap="square" lIns="45700" tIns="45700" rIns="45700" bIns="45700" anchor="ctr" anchorCtr="0">
            <a:normAutofit/>
          </a:bodyPr>
          <a:lstStyle/>
          <a:p>
            <a:pPr marL="0" marR="0" lvl="0" indent="0" algn="ctr" rtl="0">
              <a:lnSpc>
                <a:spcPct val="90000"/>
              </a:lnSpc>
              <a:spcBef>
                <a:spcPts val="0"/>
              </a:spcBef>
              <a:spcAft>
                <a:spcPts val="0"/>
              </a:spcAft>
              <a:buClr>
                <a:srgbClr val="FF2600"/>
              </a:buClr>
              <a:buSzPts val="1600"/>
              <a:buFont typeface="Calibri"/>
              <a:buNone/>
            </a:pPr>
            <a:r>
              <a:rPr lang="en-US" sz="1600" b="1" i="0" u="none" strike="noStrike" cap="none">
                <a:solidFill>
                  <a:srgbClr val="FF2600"/>
                </a:solidFill>
                <a:latin typeface="Calibri"/>
                <a:ea typeface="Calibri"/>
                <a:cs typeface="Calibri"/>
                <a:sym typeface="Calibri"/>
              </a:rPr>
              <a:t>Required to have two, not required to have the other four. Look how often they would file if they did.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9"/>
          <p:cNvSpPr/>
          <p:nvPr/>
        </p:nvSpPr>
        <p:spPr>
          <a:xfrm>
            <a:off x="-341042" y="-279199"/>
            <a:ext cx="12660928" cy="1283365"/>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139" name="BE BETTER!"/>
          <p:cNvSpPr txBox="1">
            <a:spLocks noGrp="1"/>
          </p:cNvSpPr>
          <p:nvPr>
            <p:ph type="title" idx="4294967295"/>
          </p:nvPr>
        </p:nvSpPr>
        <p:spPr>
          <a:xfrm>
            <a:off x="0" y="-65088"/>
            <a:ext cx="11456988" cy="1325563"/>
          </a:xfrm>
          <a:prstGeom prst="rect">
            <a:avLst/>
          </a:prstGeom>
        </p:spPr>
        <p:txBody>
          <a:bodyPr/>
          <a:lstStyle>
            <a:lvl1pPr algn="ctr">
              <a:defRPr sz="3600" b="1">
                <a:latin typeface="+mj-lt"/>
                <a:ea typeface="+mj-ea"/>
                <a:cs typeface="+mj-cs"/>
                <a:sym typeface="Calibri"/>
              </a:defRPr>
            </a:lvl1pPr>
          </a:lstStyle>
          <a:p>
            <a:r>
              <a:t>BE BETTER!</a:t>
            </a:r>
          </a:p>
        </p:txBody>
      </p:sp>
      <p:sp>
        <p:nvSpPr>
          <p:cNvPr id="140" name="Make sure that your T65 clients understand what their options are. Every T65 client should know ALL OF THE PLANS they need to purchase before they SPEND THE MONEY they DON’T HAVE before it’s too late!"/>
          <p:cNvSpPr txBox="1">
            <a:spLocks noGrp="1"/>
          </p:cNvSpPr>
          <p:nvPr>
            <p:ph type="body" idx="4294967295"/>
          </p:nvPr>
        </p:nvSpPr>
        <p:spPr>
          <a:xfrm>
            <a:off x="0" y="1379538"/>
            <a:ext cx="11182350" cy="4649787"/>
          </a:xfrm>
          <a:prstGeom prst="rect">
            <a:avLst/>
          </a:prstGeom>
        </p:spPr>
        <p:txBody>
          <a:bodyPr/>
          <a:lstStyle/>
          <a:p>
            <a:pPr>
              <a:lnSpc>
                <a:spcPct val="81000"/>
              </a:lnSpc>
            </a:pPr>
            <a:r>
              <a:rPr dirty="0"/>
              <a:t>Make sure that your T65 clients understand what their options are. Every T65 client should know </a:t>
            </a:r>
            <a:r>
              <a:rPr b="1" u="sng" dirty="0"/>
              <a:t>ALL OF THE PLANS</a:t>
            </a:r>
            <a:r>
              <a:rPr dirty="0"/>
              <a:t> they need to purchase before they </a:t>
            </a:r>
            <a:r>
              <a:rPr b="1" u="sng" dirty="0"/>
              <a:t>SPEND THE MONEY</a:t>
            </a:r>
            <a:r>
              <a:rPr dirty="0"/>
              <a:t> they </a:t>
            </a:r>
            <a:r>
              <a:rPr b="1" u="sng" dirty="0"/>
              <a:t>DON’T HAVE</a:t>
            </a:r>
            <a:r>
              <a:rPr dirty="0"/>
              <a:t> before it’s too late!</a:t>
            </a:r>
          </a:p>
        </p:txBody>
      </p:sp>
      <p:pic>
        <p:nvPicPr>
          <p:cNvPr id="141" name="Image" descr="Image"/>
          <p:cNvPicPr>
            <a:picLocks noChangeAspect="1"/>
          </p:cNvPicPr>
          <p:nvPr/>
        </p:nvPicPr>
        <p:blipFill>
          <a:blip r:embed="rId2"/>
          <a:stretch>
            <a:fillRect/>
          </a:stretch>
        </p:blipFill>
        <p:spPr>
          <a:xfrm>
            <a:off x="1009650" y="2771094"/>
            <a:ext cx="5473628" cy="3650047"/>
          </a:xfrm>
          <a:prstGeom prst="rect">
            <a:avLst/>
          </a:prstGeom>
          <a:ln w="63500">
            <a:solidFill>
              <a:srgbClr val="000000"/>
            </a:solidFill>
            <a:miter lim="400000"/>
          </a:ln>
        </p:spPr>
      </p:pic>
      <p:sp>
        <p:nvSpPr>
          <p:cNvPr id="2" name="TextBox 1">
            <a:extLst>
              <a:ext uri="{FF2B5EF4-FFF2-40B4-BE49-F238E27FC236}">
                <a16:creationId xmlns:a16="http://schemas.microsoft.com/office/drawing/2014/main" id="{58823803-2FF5-CFBE-2C8F-B4FDAF0ED5E6}"/>
              </a:ext>
            </a:extLst>
          </p:cNvPr>
          <p:cNvSpPr txBox="1"/>
          <p:nvPr/>
        </p:nvSpPr>
        <p:spPr>
          <a:xfrm>
            <a:off x="7453423" y="3200400"/>
            <a:ext cx="3498112" cy="2308324"/>
          </a:xfrm>
          <a:prstGeom prst="rect">
            <a:avLst/>
          </a:prstGeom>
          <a:noFill/>
        </p:spPr>
        <p:txBody>
          <a:bodyPr wrap="square" rtlCol="0">
            <a:spAutoFit/>
          </a:bodyPr>
          <a:lstStyle/>
          <a:p>
            <a:pPr algn="ctr"/>
            <a:r>
              <a:rPr lang="en-US" sz="3600" dirty="0"/>
              <a:t>They may want or better yet, NEED to include their adult children!</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5" descr="Picture 7"/>
          <p:cNvPicPr preferRelativeResize="0"/>
          <p:nvPr/>
        </p:nvPicPr>
        <p:blipFill rotWithShape="1">
          <a:blip r:embed="rId3">
            <a:alphaModFix/>
          </a:blip>
          <a:srcRect/>
          <a:stretch/>
        </p:blipFill>
        <p:spPr>
          <a:xfrm>
            <a:off x="7240100" y="1540775"/>
            <a:ext cx="4836325" cy="1647100"/>
          </a:xfrm>
          <a:prstGeom prst="rect">
            <a:avLst/>
          </a:prstGeom>
          <a:noFill/>
          <a:ln>
            <a:noFill/>
          </a:ln>
        </p:spPr>
      </p:pic>
      <p:sp>
        <p:nvSpPr>
          <p:cNvPr id="120" name="Google Shape;120;p5"/>
          <p:cNvSpPr txBox="1">
            <a:spLocks noGrp="1"/>
          </p:cNvSpPr>
          <p:nvPr>
            <p:ph type="title"/>
          </p:nvPr>
        </p:nvSpPr>
        <p:spPr>
          <a:xfrm>
            <a:off x="331714" y="-117939"/>
            <a:ext cx="11457000" cy="13257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3600"/>
              <a:buFont typeface="Calibri"/>
              <a:buNone/>
            </a:pPr>
            <a:r>
              <a:rPr lang="en-US" sz="3600" b="1">
                <a:latin typeface="Calibri"/>
                <a:ea typeface="Calibri"/>
                <a:cs typeface="Calibri"/>
                <a:sym typeface="Calibri"/>
              </a:rPr>
              <a:t>Why Cancer, Heart Attack, and Stroke Plans?</a:t>
            </a:r>
            <a:endParaRPr/>
          </a:p>
        </p:txBody>
      </p:sp>
      <p:sp>
        <p:nvSpPr>
          <p:cNvPr id="117" name="Google Shape;117;p5"/>
          <p:cNvSpPr txBox="1">
            <a:spLocks noGrp="1"/>
          </p:cNvSpPr>
          <p:nvPr>
            <p:ph idx="1"/>
          </p:nvPr>
        </p:nvSpPr>
        <p:spPr>
          <a:xfrm>
            <a:off x="185712" y="1379048"/>
            <a:ext cx="11183100" cy="4650000"/>
          </a:xfrm>
          <a:prstGeom prst="rect">
            <a:avLst/>
          </a:prstGeom>
          <a:noFill/>
          <a:ln>
            <a:noFill/>
          </a:ln>
        </p:spPr>
        <p:txBody>
          <a:bodyPr spcFirstLastPara="1" wrap="square" lIns="45700" tIns="45700" rIns="45700" bIns="45700" anchor="t" anchorCtr="0">
            <a:normAutofit lnSpcReduction="10000"/>
          </a:bodyPr>
          <a:lstStyle/>
          <a:p>
            <a:pPr marL="228600" lvl="0" indent="-234950" algn="l" rtl="0">
              <a:lnSpc>
                <a:spcPct val="81000"/>
              </a:lnSpc>
              <a:spcBef>
                <a:spcPts val="0"/>
              </a:spcBef>
              <a:spcAft>
                <a:spcPts val="0"/>
              </a:spcAft>
              <a:buClr>
                <a:srgbClr val="000000"/>
              </a:buClr>
              <a:buSzPts val="2900"/>
              <a:buChar char="•"/>
            </a:pPr>
            <a:r>
              <a:rPr lang="en-US" sz="2900" b="0" i="0" u="none" strike="noStrike" cap="none">
                <a:solidFill>
                  <a:srgbClr val="000000"/>
                </a:solidFill>
                <a:latin typeface="Calibri"/>
                <a:ea typeface="Calibri"/>
                <a:cs typeface="Calibri"/>
                <a:sym typeface="Calibri"/>
              </a:rPr>
              <a:t>Cancer is the 2nd most common cause of death</a:t>
            </a:r>
            <a:endParaRPr sz="2900"/>
          </a:p>
          <a:p>
            <a:pPr marL="685800" lvl="1" indent="-234950" algn="l" rtl="0">
              <a:lnSpc>
                <a:spcPct val="81000"/>
              </a:lnSpc>
              <a:spcBef>
                <a:spcPts val="500"/>
              </a:spcBef>
              <a:spcAft>
                <a:spcPts val="0"/>
              </a:spcAft>
              <a:buClr>
                <a:srgbClr val="000000"/>
              </a:buClr>
              <a:buSzPts val="2500"/>
              <a:buChar char="•"/>
            </a:pPr>
            <a:r>
              <a:rPr lang="en-US" sz="2500"/>
              <a:t>1 out of every 4 deaths</a:t>
            </a:r>
            <a:endParaRPr sz="2900"/>
          </a:p>
          <a:p>
            <a:pPr marL="685800" lvl="1" indent="-234950" algn="l" rtl="0">
              <a:lnSpc>
                <a:spcPct val="81000"/>
              </a:lnSpc>
              <a:spcBef>
                <a:spcPts val="500"/>
              </a:spcBef>
              <a:spcAft>
                <a:spcPts val="0"/>
              </a:spcAft>
              <a:buClr>
                <a:srgbClr val="000000"/>
              </a:buClr>
              <a:buSzPts val="2500"/>
              <a:buChar char="•"/>
            </a:pPr>
            <a:r>
              <a:rPr lang="en-US" sz="2500"/>
              <a:t>1 out of 2 men, 1 out of 3 women</a:t>
            </a:r>
            <a:endParaRPr sz="2900"/>
          </a:p>
          <a:p>
            <a:pPr marL="685800" lvl="1" indent="-234950" algn="l" rtl="0">
              <a:lnSpc>
                <a:spcPct val="81000"/>
              </a:lnSpc>
              <a:spcBef>
                <a:spcPts val="500"/>
              </a:spcBef>
              <a:spcAft>
                <a:spcPts val="0"/>
              </a:spcAft>
              <a:buClr>
                <a:schemeClr val="accent4"/>
              </a:buClr>
              <a:buSzPts val="2500"/>
              <a:buChar char="•"/>
            </a:pPr>
            <a:r>
              <a:rPr lang="en-US" sz="2500" b="1">
                <a:solidFill>
                  <a:schemeClr val="accent4"/>
                </a:solidFill>
              </a:rPr>
              <a:t>87% of all cancers are diagnosed ages 50 or older</a:t>
            </a:r>
            <a:endParaRPr sz="2900"/>
          </a:p>
          <a:p>
            <a:pPr marL="685800" lvl="1" indent="-50800" algn="l" rtl="0">
              <a:lnSpc>
                <a:spcPct val="81000"/>
              </a:lnSpc>
              <a:spcBef>
                <a:spcPts val="500"/>
              </a:spcBef>
              <a:spcAft>
                <a:spcPts val="0"/>
              </a:spcAft>
              <a:buClr>
                <a:srgbClr val="DC0469"/>
              </a:buClr>
              <a:buSzPts val="2800"/>
              <a:buNone/>
            </a:pPr>
            <a:endParaRPr sz="2900"/>
          </a:p>
          <a:p>
            <a:pPr marL="228600" lvl="0" indent="-234950" algn="l" rtl="0">
              <a:lnSpc>
                <a:spcPct val="81000"/>
              </a:lnSpc>
              <a:spcBef>
                <a:spcPts val="1000"/>
              </a:spcBef>
              <a:spcAft>
                <a:spcPts val="0"/>
              </a:spcAft>
              <a:buClr>
                <a:srgbClr val="000000"/>
              </a:buClr>
              <a:buSzPts val="2900"/>
              <a:buChar char="•"/>
            </a:pPr>
            <a:r>
              <a:rPr lang="en-US" sz="2900" b="0" i="0" u="none" strike="noStrike" cap="none">
                <a:solidFill>
                  <a:srgbClr val="000000"/>
                </a:solidFill>
                <a:latin typeface="Calibri"/>
                <a:ea typeface="Calibri"/>
                <a:cs typeface="Calibri"/>
                <a:sym typeface="Calibri"/>
              </a:rPr>
              <a:t>Heart Attack is the leading cause of death </a:t>
            </a:r>
            <a:endParaRPr sz="2900" b="0" i="0" u="none" strike="noStrike" cap="none">
              <a:solidFill>
                <a:srgbClr val="000000"/>
              </a:solidFill>
              <a:latin typeface="Calibri"/>
              <a:ea typeface="Calibri"/>
              <a:cs typeface="Calibri"/>
              <a:sym typeface="Calibri"/>
            </a:endParaRPr>
          </a:p>
          <a:p>
            <a:pPr marL="228600" lvl="0" indent="0" algn="l" rtl="0">
              <a:lnSpc>
                <a:spcPct val="81000"/>
              </a:lnSpc>
              <a:spcBef>
                <a:spcPts val="1000"/>
              </a:spcBef>
              <a:spcAft>
                <a:spcPts val="0"/>
              </a:spcAft>
              <a:buNone/>
            </a:pPr>
            <a:r>
              <a:rPr lang="en-US" sz="2900" b="0" i="0" u="none" strike="noStrike" cap="none">
                <a:solidFill>
                  <a:srgbClr val="000000"/>
                </a:solidFill>
                <a:latin typeface="Calibri"/>
                <a:ea typeface="Calibri"/>
                <a:cs typeface="Calibri"/>
                <a:sym typeface="Calibri"/>
              </a:rPr>
              <a:t>for both men &amp; women</a:t>
            </a:r>
            <a:endParaRPr sz="2900"/>
          </a:p>
          <a:p>
            <a:pPr marL="0" lvl="0" indent="0" algn="l" rtl="0">
              <a:lnSpc>
                <a:spcPct val="81000"/>
              </a:lnSpc>
              <a:spcBef>
                <a:spcPts val="1000"/>
              </a:spcBef>
              <a:spcAft>
                <a:spcPts val="0"/>
              </a:spcAft>
              <a:buClr>
                <a:srgbClr val="000000"/>
              </a:buClr>
              <a:buSzPts val="2800"/>
              <a:buNone/>
            </a:pPr>
            <a:r>
              <a:rPr lang="en-US" sz="2900" b="0" i="0" u="none" strike="noStrike" cap="none">
                <a:solidFill>
                  <a:srgbClr val="000000"/>
                </a:solidFill>
                <a:latin typeface="Calibri"/>
                <a:ea typeface="Calibri"/>
                <a:cs typeface="Calibri"/>
                <a:sym typeface="Calibri"/>
              </a:rPr>
              <a:t>                                               </a:t>
            </a:r>
            <a:endParaRPr sz="2900"/>
          </a:p>
          <a:p>
            <a:pPr marL="228600" lvl="0" indent="-234950" algn="l" rtl="0">
              <a:lnSpc>
                <a:spcPct val="81000"/>
              </a:lnSpc>
              <a:spcBef>
                <a:spcPts val="1000"/>
              </a:spcBef>
              <a:spcAft>
                <a:spcPts val="0"/>
              </a:spcAft>
              <a:buClr>
                <a:srgbClr val="000000"/>
              </a:buClr>
              <a:buSzPts val="2900"/>
              <a:buChar char="•"/>
            </a:pPr>
            <a:r>
              <a:rPr lang="en-US" sz="2900" b="0" i="0" u="none" strike="noStrike" cap="none">
                <a:solidFill>
                  <a:srgbClr val="000000"/>
                </a:solidFill>
                <a:latin typeface="Calibri"/>
                <a:ea typeface="Calibri"/>
                <a:cs typeface="Calibri"/>
                <a:sym typeface="Calibri"/>
              </a:rPr>
              <a:t>Stroke Statistics</a:t>
            </a:r>
            <a:endParaRPr sz="2900"/>
          </a:p>
          <a:p>
            <a:pPr marL="685800" lvl="1" indent="-228600" algn="l" rtl="0">
              <a:lnSpc>
                <a:spcPct val="81000"/>
              </a:lnSpc>
              <a:spcBef>
                <a:spcPts val="500"/>
              </a:spcBef>
              <a:spcAft>
                <a:spcPts val="0"/>
              </a:spcAft>
              <a:buClr>
                <a:srgbClr val="000000"/>
              </a:buClr>
              <a:buSzPts val="2400"/>
              <a:buChar char="•"/>
            </a:pPr>
            <a:r>
              <a:rPr lang="en-US" sz="2500"/>
              <a:t>3</a:t>
            </a:r>
            <a:r>
              <a:rPr lang="en-US" sz="2900" baseline="30000"/>
              <a:t>rd</a:t>
            </a:r>
            <a:r>
              <a:rPr lang="en-US" sz="2500"/>
              <a:t> leading cause of death for women</a:t>
            </a:r>
            <a:endParaRPr sz="2900"/>
          </a:p>
          <a:p>
            <a:pPr marL="685800" lvl="1" indent="-228600" algn="l" rtl="0">
              <a:lnSpc>
                <a:spcPct val="81000"/>
              </a:lnSpc>
              <a:spcBef>
                <a:spcPts val="500"/>
              </a:spcBef>
              <a:spcAft>
                <a:spcPts val="0"/>
              </a:spcAft>
              <a:buClr>
                <a:srgbClr val="000000"/>
              </a:buClr>
              <a:buSzPts val="2400"/>
              <a:buChar char="•"/>
            </a:pPr>
            <a:r>
              <a:rPr lang="en-US" sz="2500"/>
              <a:t>5</a:t>
            </a:r>
            <a:r>
              <a:rPr lang="en-US" sz="2900" baseline="30000"/>
              <a:t>th</a:t>
            </a:r>
            <a:r>
              <a:rPr lang="en-US" sz="2500"/>
              <a:t> leading cause of death for men</a:t>
            </a:r>
            <a:endParaRPr sz="2900"/>
          </a:p>
          <a:p>
            <a:pPr marL="685800" lvl="1" indent="-234950" algn="l" rtl="0">
              <a:lnSpc>
                <a:spcPct val="81000"/>
              </a:lnSpc>
              <a:spcBef>
                <a:spcPts val="500"/>
              </a:spcBef>
              <a:spcAft>
                <a:spcPts val="0"/>
              </a:spcAft>
              <a:buClr>
                <a:srgbClr val="000000"/>
              </a:buClr>
              <a:buSzPts val="2500"/>
              <a:buChar char="•"/>
            </a:pPr>
            <a:r>
              <a:rPr lang="en-US" sz="2500"/>
              <a:t>Among the top ten in children</a:t>
            </a:r>
            <a:endParaRPr sz="2900"/>
          </a:p>
        </p:txBody>
      </p:sp>
      <p:pic>
        <p:nvPicPr>
          <p:cNvPr id="118" name="Google Shape;118;p5" descr="Image"/>
          <p:cNvPicPr preferRelativeResize="0"/>
          <p:nvPr/>
        </p:nvPicPr>
        <p:blipFill rotWithShape="1">
          <a:blip r:embed="rId4">
            <a:alphaModFix/>
          </a:blip>
          <a:srcRect/>
          <a:stretch/>
        </p:blipFill>
        <p:spPr>
          <a:xfrm>
            <a:off x="3380502" y="5558200"/>
            <a:ext cx="1880826" cy="1057950"/>
          </a:xfrm>
          <a:prstGeom prst="rect">
            <a:avLst/>
          </a:prstGeom>
          <a:noFill/>
          <a:ln>
            <a:noFill/>
          </a:ln>
        </p:spPr>
      </p:pic>
      <p:sp>
        <p:nvSpPr>
          <p:cNvPr id="119" name="Google Shape;119;p5"/>
          <p:cNvSpPr/>
          <p:nvPr/>
        </p:nvSpPr>
        <p:spPr>
          <a:xfrm>
            <a:off x="-341042" y="-286372"/>
            <a:ext cx="12660928" cy="1283362"/>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1" name="Google Shape;121;p5"/>
          <p:cNvSpPr txBox="1"/>
          <p:nvPr/>
        </p:nvSpPr>
        <p:spPr>
          <a:xfrm>
            <a:off x="9220287" y="6520972"/>
            <a:ext cx="26469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1" i="1" u="none" strike="noStrike" cap="none">
                <a:solidFill>
                  <a:srgbClr val="000000"/>
                </a:solidFill>
                <a:latin typeface="Calibri"/>
                <a:ea typeface="Calibri"/>
                <a:cs typeface="Calibri"/>
                <a:sym typeface="Calibri"/>
              </a:rPr>
              <a:t>FOR AGENT USE ONLY</a:t>
            </a:r>
            <a:endParaRPr/>
          </a:p>
        </p:txBody>
      </p:sp>
      <p:pic>
        <p:nvPicPr>
          <p:cNvPr id="122" name="Google Shape;122;p5" descr="ML_Logo_H_P326.png"/>
          <p:cNvPicPr preferRelativeResize="0"/>
          <p:nvPr/>
        </p:nvPicPr>
        <p:blipFill rotWithShape="1">
          <a:blip r:embed="rId5">
            <a:alphaModFix/>
          </a:blip>
          <a:srcRect/>
          <a:stretch/>
        </p:blipFill>
        <p:spPr>
          <a:xfrm>
            <a:off x="246103" y="5629477"/>
            <a:ext cx="2335276" cy="986661"/>
          </a:xfrm>
          <a:prstGeom prst="rect">
            <a:avLst/>
          </a:prstGeom>
          <a:noFill/>
          <a:ln>
            <a:noFill/>
          </a:ln>
        </p:spPr>
      </p:pic>
      <p:pic>
        <p:nvPicPr>
          <p:cNvPr id="123" name="Google Shape;123;p5"/>
          <p:cNvPicPr preferRelativeResize="0"/>
          <p:nvPr/>
        </p:nvPicPr>
        <p:blipFill>
          <a:blip r:embed="rId6">
            <a:alphaModFix/>
          </a:blip>
          <a:stretch>
            <a:fillRect/>
          </a:stretch>
        </p:blipFill>
        <p:spPr>
          <a:xfrm>
            <a:off x="6060450" y="3521025"/>
            <a:ext cx="5775025" cy="2965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p:nvPr/>
        </p:nvSpPr>
        <p:spPr>
          <a:xfrm>
            <a:off x="-341042" y="-286372"/>
            <a:ext cx="12660928" cy="1283362"/>
          </a:xfrm>
          <a:prstGeom prst="rect">
            <a:avLst/>
          </a:prstGeom>
          <a:solidFill>
            <a:schemeClr val="accent4"/>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9" name="Google Shape;129;p6"/>
          <p:cNvSpPr txBox="1">
            <a:spLocks noGrp="1"/>
          </p:cNvSpPr>
          <p:nvPr>
            <p:ph type="title"/>
          </p:nvPr>
        </p:nvSpPr>
        <p:spPr>
          <a:xfrm>
            <a:off x="899235" y="-121461"/>
            <a:ext cx="10393500" cy="1261800"/>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000000"/>
              </a:buClr>
              <a:buSzPts val="4400"/>
              <a:buFont typeface="Calibri"/>
              <a:buNone/>
            </a:pPr>
            <a:r>
              <a:rPr lang="en-US" b="1">
                <a:latin typeface="Calibri"/>
                <a:ea typeface="Calibri"/>
                <a:cs typeface="Calibri"/>
                <a:sym typeface="Calibri"/>
              </a:rPr>
              <a:t>COMMON OBJECTIONS</a:t>
            </a:r>
            <a:endParaRPr/>
          </a:p>
        </p:txBody>
      </p:sp>
      <p:sp>
        <p:nvSpPr>
          <p:cNvPr id="130" name="Google Shape;130;p6"/>
          <p:cNvSpPr txBox="1"/>
          <p:nvPr/>
        </p:nvSpPr>
        <p:spPr>
          <a:xfrm>
            <a:off x="8834370" y="6535794"/>
            <a:ext cx="1962290" cy="22782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Libre Franklin"/>
              <a:buNone/>
            </a:pPr>
            <a:r>
              <a:rPr lang="en-US" sz="900" b="1" i="1" u="none" strike="noStrike" cap="none">
                <a:solidFill>
                  <a:srgbClr val="FFFFFF"/>
                </a:solidFill>
                <a:latin typeface="Libre Franklin"/>
                <a:ea typeface="Libre Franklin"/>
                <a:cs typeface="Libre Franklin"/>
                <a:sym typeface="Libre Franklin"/>
              </a:rPr>
              <a:t>FOR AGENT USE ONLY</a:t>
            </a:r>
            <a:endParaRPr/>
          </a:p>
        </p:txBody>
      </p:sp>
      <p:grpSp>
        <p:nvGrpSpPr>
          <p:cNvPr id="131" name="Google Shape;131;p6"/>
          <p:cNvGrpSpPr/>
          <p:nvPr/>
        </p:nvGrpSpPr>
        <p:grpSpPr>
          <a:xfrm>
            <a:off x="237500" y="1155675"/>
            <a:ext cx="3404308" cy="3100737"/>
            <a:chOff x="0" y="0"/>
            <a:chExt cx="3726665" cy="3426229"/>
          </a:xfrm>
        </p:grpSpPr>
        <p:sp>
          <p:nvSpPr>
            <p:cNvPr id="132" name="Google Shape;132;p6"/>
            <p:cNvSpPr/>
            <p:nvPr/>
          </p:nvSpPr>
          <p:spPr>
            <a:xfrm>
              <a:off x="0" y="0"/>
              <a:ext cx="3726665" cy="3426229"/>
            </a:xfrm>
            <a:custGeom>
              <a:avLst/>
              <a:gdLst/>
              <a:ahLst/>
              <a:cxnLst/>
              <a:rect l="l" t="t" r="r" b="b"/>
              <a:pathLst>
                <a:path w="21600" h="21600" extrusionOk="0">
                  <a:moveTo>
                    <a:pt x="14791" y="0"/>
                  </a:moveTo>
                  <a:cubicBezTo>
                    <a:pt x="18551" y="0"/>
                    <a:pt x="21600" y="3316"/>
                    <a:pt x="21600" y="7406"/>
                  </a:cubicBezTo>
                  <a:lnTo>
                    <a:pt x="21600" y="11117"/>
                  </a:lnTo>
                  <a:cubicBezTo>
                    <a:pt x="21600" y="13270"/>
                    <a:pt x="20750" y="15203"/>
                    <a:pt x="19401" y="16556"/>
                  </a:cubicBezTo>
                  <a:lnTo>
                    <a:pt x="21423" y="21600"/>
                  </a:lnTo>
                  <a:lnTo>
                    <a:pt x="15794" y="18432"/>
                  </a:lnTo>
                  <a:cubicBezTo>
                    <a:pt x="15466" y="18485"/>
                    <a:pt x="15132" y="18523"/>
                    <a:pt x="14791" y="18523"/>
                  </a:cubicBezTo>
                  <a:lnTo>
                    <a:pt x="6807" y="18523"/>
                  </a:lnTo>
                  <a:cubicBezTo>
                    <a:pt x="3047" y="18523"/>
                    <a:pt x="0" y="15206"/>
                    <a:pt x="0" y="11117"/>
                  </a:cubicBezTo>
                  <a:lnTo>
                    <a:pt x="0" y="7406"/>
                  </a:lnTo>
                  <a:cubicBezTo>
                    <a:pt x="0" y="3316"/>
                    <a:pt x="3047" y="0"/>
                    <a:pt x="6807" y="0"/>
                  </a:cubicBezTo>
                  <a:lnTo>
                    <a:pt x="14791" y="0"/>
                  </a:lnTo>
                  <a:close/>
                </a:path>
              </a:pathLst>
            </a:custGeom>
            <a:solidFill>
              <a:schemeClr val="accent4"/>
            </a:solidFill>
            <a:ln w="762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Calibri"/>
                <a:ea typeface="Calibri"/>
                <a:cs typeface="Calibri"/>
                <a:sym typeface="Calibri"/>
              </a:endParaRPr>
            </a:p>
          </p:txBody>
        </p:sp>
        <p:sp>
          <p:nvSpPr>
            <p:cNvPr id="133" name="Google Shape;133;p6"/>
            <p:cNvSpPr/>
            <p:nvPr/>
          </p:nvSpPr>
          <p:spPr>
            <a:xfrm>
              <a:off x="38100" y="1470963"/>
              <a:ext cx="3650465" cy="1"/>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300"/>
                <a:buFont typeface="Helvetica Neue"/>
                <a:buNone/>
              </a:pPr>
              <a:r>
                <a:rPr lang="en-US" sz="3300" b="0" i="0" u="none" strike="noStrike" cap="none">
                  <a:solidFill>
                    <a:srgbClr val="000000"/>
                  </a:solidFill>
                  <a:latin typeface="Helvetica Neue"/>
                  <a:ea typeface="Helvetica Neue"/>
                  <a:cs typeface="Helvetica Neue"/>
                  <a:sym typeface="Helvetica Neue"/>
                </a:rPr>
                <a:t>I can’t afford it</a:t>
              </a:r>
              <a:endParaRPr/>
            </a:p>
          </p:txBody>
        </p:sp>
      </p:grpSp>
      <p:grpSp>
        <p:nvGrpSpPr>
          <p:cNvPr id="134" name="Google Shape;134;p6"/>
          <p:cNvGrpSpPr/>
          <p:nvPr/>
        </p:nvGrpSpPr>
        <p:grpSpPr>
          <a:xfrm>
            <a:off x="4117070" y="2815789"/>
            <a:ext cx="4167992" cy="3016261"/>
            <a:chOff x="-2" y="-2"/>
            <a:chExt cx="4167992" cy="3016261"/>
          </a:xfrm>
        </p:grpSpPr>
        <p:sp>
          <p:nvSpPr>
            <p:cNvPr id="135" name="Google Shape;135;p6"/>
            <p:cNvSpPr/>
            <p:nvPr/>
          </p:nvSpPr>
          <p:spPr>
            <a:xfrm>
              <a:off x="-2" y="-2"/>
              <a:ext cx="4167992" cy="3016261"/>
            </a:xfrm>
            <a:custGeom>
              <a:avLst/>
              <a:gdLst/>
              <a:ahLst/>
              <a:cxnLst/>
              <a:rect l="l" t="t" r="r" b="b"/>
              <a:pathLst>
                <a:path w="21600" h="21600" extrusionOk="0">
                  <a:moveTo>
                    <a:pt x="15849" y="0"/>
                  </a:moveTo>
                  <a:cubicBezTo>
                    <a:pt x="19025" y="0"/>
                    <a:pt x="21600" y="3558"/>
                    <a:pt x="21600" y="7947"/>
                  </a:cubicBezTo>
                  <a:lnTo>
                    <a:pt x="21600" y="10419"/>
                  </a:lnTo>
                  <a:cubicBezTo>
                    <a:pt x="21600" y="13005"/>
                    <a:pt x="20703" y="15297"/>
                    <a:pt x="19319" y="16749"/>
                  </a:cubicBezTo>
                  <a:lnTo>
                    <a:pt x="21454" y="21600"/>
                  </a:lnTo>
                  <a:lnTo>
                    <a:pt x="15539" y="18366"/>
                  </a:lnTo>
                  <a:lnTo>
                    <a:pt x="5751" y="18366"/>
                  </a:lnTo>
                  <a:cubicBezTo>
                    <a:pt x="2575" y="18366"/>
                    <a:pt x="0" y="14808"/>
                    <a:pt x="0" y="10419"/>
                  </a:cubicBezTo>
                  <a:lnTo>
                    <a:pt x="0" y="7947"/>
                  </a:lnTo>
                  <a:cubicBezTo>
                    <a:pt x="0" y="3558"/>
                    <a:pt x="2575" y="0"/>
                    <a:pt x="5751" y="0"/>
                  </a:cubicBezTo>
                  <a:lnTo>
                    <a:pt x="15849" y="0"/>
                  </a:lnTo>
                  <a:close/>
                </a:path>
              </a:pathLst>
            </a:custGeom>
            <a:solidFill>
              <a:schemeClr val="accent4"/>
            </a:solidFill>
            <a:ln w="762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Calibri"/>
                <a:ea typeface="Calibri"/>
                <a:cs typeface="Calibri"/>
                <a:sym typeface="Calibri"/>
              </a:endParaRPr>
            </a:p>
          </p:txBody>
        </p:sp>
        <p:sp>
          <p:nvSpPr>
            <p:cNvPr id="136" name="Google Shape;136;p6"/>
            <p:cNvSpPr txBox="1"/>
            <p:nvPr/>
          </p:nvSpPr>
          <p:spPr>
            <a:xfrm>
              <a:off x="38099" y="751208"/>
              <a:ext cx="4091700" cy="11082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300"/>
                <a:buFont typeface="Helvetica Neue"/>
                <a:buNone/>
              </a:pPr>
              <a:r>
                <a:rPr lang="en-US" sz="3300" b="0" i="0" u="none" strike="noStrike" cap="none">
                  <a:solidFill>
                    <a:srgbClr val="000000"/>
                  </a:solidFill>
                  <a:latin typeface="Helvetica Neue"/>
                  <a:ea typeface="Helvetica Neue"/>
                  <a:cs typeface="Helvetica Neue"/>
                  <a:sym typeface="Helvetica Neue"/>
                </a:rPr>
                <a:t>I have to talk with someone</a:t>
              </a:r>
              <a:endParaRPr/>
            </a:p>
          </p:txBody>
        </p:sp>
      </p:grpSp>
      <p:grpSp>
        <p:nvGrpSpPr>
          <p:cNvPr id="137" name="Google Shape;137;p6"/>
          <p:cNvGrpSpPr/>
          <p:nvPr/>
        </p:nvGrpSpPr>
        <p:grpSpPr>
          <a:xfrm>
            <a:off x="8760337" y="4256304"/>
            <a:ext cx="3186124" cy="2480478"/>
            <a:chOff x="-2" y="0"/>
            <a:chExt cx="3186123" cy="2480476"/>
          </a:xfrm>
        </p:grpSpPr>
        <p:sp>
          <p:nvSpPr>
            <p:cNvPr id="138" name="Google Shape;138;p6"/>
            <p:cNvSpPr/>
            <p:nvPr/>
          </p:nvSpPr>
          <p:spPr>
            <a:xfrm>
              <a:off x="-2" y="0"/>
              <a:ext cx="3186123" cy="2480476"/>
            </a:xfrm>
            <a:custGeom>
              <a:avLst/>
              <a:gdLst/>
              <a:ahLst/>
              <a:cxnLst/>
              <a:rect l="l" t="t" r="r" b="b"/>
              <a:pathLst>
                <a:path w="21600" h="21600" extrusionOk="0">
                  <a:moveTo>
                    <a:pt x="16908" y="0"/>
                  </a:moveTo>
                  <a:cubicBezTo>
                    <a:pt x="19500" y="0"/>
                    <a:pt x="21600" y="2698"/>
                    <a:pt x="21600" y="6027"/>
                  </a:cubicBezTo>
                  <a:lnTo>
                    <a:pt x="21600" y="12338"/>
                  </a:lnTo>
                  <a:cubicBezTo>
                    <a:pt x="21600" y="13981"/>
                    <a:pt x="21087" y="15470"/>
                    <a:pt x="20257" y="16558"/>
                  </a:cubicBezTo>
                  <a:lnTo>
                    <a:pt x="21444" y="21600"/>
                  </a:lnTo>
                  <a:lnTo>
                    <a:pt x="8825" y="18369"/>
                  </a:lnTo>
                  <a:lnTo>
                    <a:pt x="4695" y="18369"/>
                  </a:lnTo>
                  <a:cubicBezTo>
                    <a:pt x="2103" y="18369"/>
                    <a:pt x="0" y="15667"/>
                    <a:pt x="0" y="12338"/>
                  </a:cubicBezTo>
                  <a:lnTo>
                    <a:pt x="0" y="6027"/>
                  </a:lnTo>
                  <a:cubicBezTo>
                    <a:pt x="0" y="2698"/>
                    <a:pt x="2103" y="0"/>
                    <a:pt x="4695" y="0"/>
                  </a:cubicBezTo>
                  <a:lnTo>
                    <a:pt x="16908" y="0"/>
                  </a:lnTo>
                  <a:close/>
                </a:path>
              </a:pathLst>
            </a:custGeom>
            <a:solidFill>
              <a:schemeClr val="accent4"/>
            </a:solidFill>
            <a:ln w="76200" cap="flat" cmpd="sng">
              <a:solidFill>
                <a:srgbClr val="000000"/>
              </a:solidFill>
              <a:prstDash val="solid"/>
              <a:round/>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Calibri"/>
                <a:ea typeface="Calibri"/>
                <a:cs typeface="Calibri"/>
                <a:sym typeface="Calibri"/>
              </a:endParaRPr>
            </a:p>
          </p:txBody>
        </p:sp>
        <p:sp>
          <p:nvSpPr>
            <p:cNvPr id="139" name="Google Shape;139;p6"/>
            <p:cNvSpPr txBox="1"/>
            <p:nvPr/>
          </p:nvSpPr>
          <p:spPr>
            <a:xfrm>
              <a:off x="38099" y="297049"/>
              <a:ext cx="3109922" cy="1615437"/>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00000"/>
                </a:buClr>
                <a:buSzPts val="3300"/>
                <a:buFont typeface="Helvetica Neue"/>
                <a:buNone/>
              </a:pPr>
              <a:r>
                <a:rPr lang="en-US" sz="3300" b="0" i="0" u="none" strike="noStrike" cap="none">
                  <a:solidFill>
                    <a:srgbClr val="000000"/>
                  </a:solidFill>
                  <a:latin typeface="Helvetica Neue"/>
                  <a:ea typeface="Helvetica Neue"/>
                  <a:cs typeface="Helvetica Neue"/>
                  <a:sym typeface="Helvetica Neue"/>
                </a:rPr>
                <a:t>Who is going to pay this for you?</a:t>
              </a:r>
              <a:endParaRPr/>
            </a:p>
          </p:txBody>
        </p:sp>
      </p:grpSp>
      <p:pic>
        <p:nvPicPr>
          <p:cNvPr id="140" name="Google Shape;140;p6"/>
          <p:cNvPicPr preferRelativeResize="0"/>
          <p:nvPr/>
        </p:nvPicPr>
        <p:blipFill>
          <a:blip r:embed="rId3">
            <a:alphaModFix/>
          </a:blip>
          <a:stretch>
            <a:fillRect/>
          </a:stretch>
        </p:blipFill>
        <p:spPr>
          <a:xfrm>
            <a:off x="8598650" y="1356447"/>
            <a:ext cx="3440950" cy="2293967"/>
          </a:xfrm>
          <a:prstGeom prst="rect">
            <a:avLst/>
          </a:prstGeom>
          <a:noFill/>
          <a:ln>
            <a:noFill/>
          </a:ln>
        </p:spPr>
      </p:pic>
      <p:pic>
        <p:nvPicPr>
          <p:cNvPr id="141" name="Google Shape;141;p6"/>
          <p:cNvPicPr preferRelativeResize="0"/>
          <p:nvPr/>
        </p:nvPicPr>
        <p:blipFill>
          <a:blip r:embed="rId4">
            <a:alphaModFix/>
          </a:blip>
          <a:stretch>
            <a:fillRect/>
          </a:stretch>
        </p:blipFill>
        <p:spPr>
          <a:xfrm>
            <a:off x="-12" y="4271887"/>
            <a:ext cx="3673923" cy="244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0" name="Rectangle 19"/>
          <p:cNvSpPr/>
          <p:nvPr/>
        </p:nvSpPr>
        <p:spPr>
          <a:xfrm>
            <a:off x="-341042" y="-286373"/>
            <a:ext cx="12660928" cy="1529193"/>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172" name="Common Objections"/>
          <p:cNvSpPr txBox="1">
            <a:spLocks noGrp="1"/>
          </p:cNvSpPr>
          <p:nvPr>
            <p:ph type="title"/>
          </p:nvPr>
        </p:nvSpPr>
        <p:spPr>
          <a:xfrm>
            <a:off x="2152047" y="-233175"/>
            <a:ext cx="7674749" cy="1261658"/>
          </a:xfrm>
          <a:prstGeom prst="rect">
            <a:avLst/>
          </a:prstGeom>
        </p:spPr>
        <p:txBody>
          <a:bodyPr>
            <a:normAutofit/>
          </a:bodyPr>
          <a:lstStyle>
            <a:lvl1pPr>
              <a:defRPr b="1">
                <a:latin typeface="Carlito"/>
                <a:ea typeface="Carlito"/>
                <a:cs typeface="Carlito"/>
                <a:sym typeface="Carlito"/>
              </a:defRPr>
            </a:lvl1pPr>
          </a:lstStyle>
          <a:p>
            <a:r>
              <a:rPr dirty="0">
                <a:solidFill>
                  <a:schemeClr val="tx1"/>
                </a:solidFill>
              </a:rPr>
              <a:t>COMMON OBJECTIONS</a:t>
            </a:r>
          </a:p>
        </p:txBody>
      </p:sp>
      <p:sp>
        <p:nvSpPr>
          <p:cNvPr id="171" name="“I need to think about it.”…"/>
          <p:cNvSpPr txBox="1">
            <a:spLocks noGrp="1"/>
          </p:cNvSpPr>
          <p:nvPr>
            <p:ph type="body" idx="1"/>
          </p:nvPr>
        </p:nvSpPr>
        <p:spPr>
          <a:xfrm>
            <a:off x="353064" y="1841934"/>
            <a:ext cx="7303787" cy="4351340"/>
          </a:xfrm>
          <a:prstGeom prst="rect">
            <a:avLst/>
          </a:prstGeom>
        </p:spPr>
        <p:txBody>
          <a:bodyPr/>
          <a:lstStyle/>
          <a:p>
            <a:pPr marL="0" indent="0" algn="l" defTabSz="786383">
              <a:spcBef>
                <a:spcPts val="800"/>
              </a:spcBef>
              <a:buSzTx/>
              <a:buNone/>
              <a:defRPr sz="2500" b="1"/>
            </a:pPr>
            <a:r>
              <a:rPr dirty="0">
                <a:solidFill>
                  <a:schemeClr val="tx1"/>
                </a:solidFill>
              </a:rPr>
              <a:t>“I need to think about it.”</a:t>
            </a:r>
          </a:p>
          <a:p>
            <a:pPr marL="589787" lvl="1" indent="-196595" algn="l" defTabSz="786383">
              <a:spcBef>
                <a:spcPts val="800"/>
              </a:spcBef>
              <a:defRPr sz="2300"/>
            </a:pPr>
            <a:r>
              <a:rPr lang="en-US" dirty="0">
                <a:solidFill>
                  <a:schemeClr val="tx1"/>
                </a:solidFill>
              </a:rPr>
              <a:t>- </a:t>
            </a:r>
            <a:r>
              <a:rPr dirty="0">
                <a:solidFill>
                  <a:schemeClr val="tx1"/>
                </a:solidFill>
              </a:rPr>
              <a:t>What are you thinking about? The possibility of you getting cancer? 87% of cancers are diagnosed in people age 50 and above. You want to spend the money on something else? I can promise you that your children or spouse would never object to you investing in something that would take care of a burden instead of creating one. </a:t>
            </a:r>
          </a:p>
          <a:p>
            <a:pPr marL="589787" lvl="1" indent="-196595" algn="l" defTabSz="786383">
              <a:spcBef>
                <a:spcPts val="800"/>
              </a:spcBef>
              <a:defRPr sz="2300"/>
            </a:pPr>
            <a:r>
              <a:rPr lang="en-US" dirty="0">
                <a:solidFill>
                  <a:schemeClr val="tx1"/>
                </a:solidFill>
              </a:rPr>
              <a:t>- </a:t>
            </a:r>
            <a:r>
              <a:rPr dirty="0">
                <a:solidFill>
                  <a:schemeClr val="tx1"/>
                </a:solidFill>
              </a:rPr>
              <a:t>Look at it this way, do you need to think about putting gas in your car? No, the only way it goes is with gas. The most expensive drugs are like “gas” when you are diagnosed with cancer. They are life saving</a:t>
            </a:r>
          </a:p>
        </p:txBody>
      </p:sp>
      <p:pic>
        <p:nvPicPr>
          <p:cNvPr id="173" name="Image" descr="Image"/>
          <p:cNvPicPr>
            <a:picLocks noChangeAspect="1"/>
          </p:cNvPicPr>
          <p:nvPr/>
        </p:nvPicPr>
        <p:blipFill>
          <a:blip r:embed="rId2"/>
          <a:srcRect l="15836"/>
          <a:stretch>
            <a:fillRect/>
          </a:stretch>
        </p:blipFill>
        <p:spPr>
          <a:xfrm>
            <a:off x="8085224" y="2869723"/>
            <a:ext cx="3680218" cy="2295664"/>
          </a:xfrm>
          <a:prstGeom prst="rect">
            <a:avLst/>
          </a:prstGeom>
          <a:ln w="63500">
            <a:solidFill>
              <a:srgbClr val="000000"/>
            </a:solidFill>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9"/>
          <p:cNvSpPr/>
          <p:nvPr/>
        </p:nvSpPr>
        <p:spPr>
          <a:xfrm>
            <a:off x="-341042" y="-286375"/>
            <a:ext cx="12660928" cy="1471631"/>
          </a:xfrm>
          <a:prstGeom prst="rect">
            <a:avLst/>
          </a:prstGeom>
          <a:solidFill>
            <a:schemeClr val="accent4"/>
          </a:solidFill>
          <a:ln w="12700">
            <a:miter lim="400000"/>
          </a:ln>
        </p:spPr>
        <p:txBody>
          <a:bodyPr lIns="45718" tIns="45718" rIns="45718" bIns="45718" anchor="ctr"/>
          <a:lstStyle/>
          <a:p>
            <a:pPr algn="ctr">
              <a:defRPr>
                <a:solidFill>
                  <a:srgbClr val="FFFFFF"/>
                </a:solidFill>
              </a:defRPr>
            </a:pPr>
            <a:endParaRPr/>
          </a:p>
        </p:txBody>
      </p:sp>
      <p:sp>
        <p:nvSpPr>
          <p:cNvPr id="176" name="Common Objections"/>
          <p:cNvSpPr txBox="1">
            <a:spLocks noGrp="1"/>
          </p:cNvSpPr>
          <p:nvPr>
            <p:ph type="title"/>
          </p:nvPr>
        </p:nvSpPr>
        <p:spPr>
          <a:xfrm>
            <a:off x="3304030" y="21919"/>
            <a:ext cx="5583939" cy="1261661"/>
          </a:xfrm>
          <a:prstGeom prst="rect">
            <a:avLst/>
          </a:prstGeom>
        </p:spPr>
        <p:txBody>
          <a:bodyPr>
            <a:normAutofit fontScale="90000"/>
          </a:bodyPr>
          <a:lstStyle>
            <a:lvl1pPr>
              <a:defRPr b="1">
                <a:latin typeface="Carlito"/>
                <a:ea typeface="Carlito"/>
                <a:cs typeface="Carlito"/>
                <a:sym typeface="Carlito"/>
              </a:defRPr>
            </a:lvl1pPr>
          </a:lstStyle>
          <a:p>
            <a:r>
              <a:t>COMMON OBJECTIONS</a:t>
            </a:r>
          </a:p>
        </p:txBody>
      </p:sp>
      <p:sp>
        <p:nvSpPr>
          <p:cNvPr id="177" name="“I need check with ________”…"/>
          <p:cNvSpPr txBox="1">
            <a:spLocks noGrp="1"/>
          </p:cNvSpPr>
          <p:nvPr>
            <p:ph type="body" sz="half" idx="1"/>
          </p:nvPr>
        </p:nvSpPr>
        <p:spPr>
          <a:xfrm>
            <a:off x="551886" y="1746355"/>
            <a:ext cx="5987226" cy="4351340"/>
          </a:xfrm>
          <a:prstGeom prst="rect">
            <a:avLst/>
          </a:prstGeom>
        </p:spPr>
        <p:txBody>
          <a:bodyPr/>
          <a:lstStyle>
            <a:lvl1pPr marL="0" indent="0" defTabSz="832102">
              <a:spcBef>
                <a:spcPts val="900"/>
              </a:spcBef>
              <a:buSzTx/>
              <a:buNone/>
              <a:defRPr sz="2700" b="1"/>
            </a:lvl1pPr>
            <a:lvl2pPr marL="624077" indent="-208024" defTabSz="832102">
              <a:spcBef>
                <a:spcPts val="900"/>
              </a:spcBef>
              <a:defRPr sz="2400"/>
            </a:lvl2pPr>
          </a:lstStyle>
          <a:p>
            <a:r>
              <a:t>“I need to check with ________”</a:t>
            </a:r>
          </a:p>
          <a:p>
            <a:pPr lvl="1"/>
            <a:r>
              <a:t>I totally understand that. I loved that my mother check with me before making purchases, but I can promise you that any child or spouse will want you to have this coverage. You child may even want to purchase this for you or themselves. Let’s go ahead and get them on the phone, what’s their phone number? I don’t expect you to remember everything I told you, so please let me explain it to them on your behalf.</a:t>
            </a:r>
          </a:p>
        </p:txBody>
      </p:sp>
      <p:pic>
        <p:nvPicPr>
          <p:cNvPr id="178" name="Image" descr="Image"/>
          <p:cNvPicPr>
            <a:picLocks noChangeAspect="1"/>
          </p:cNvPicPr>
          <p:nvPr/>
        </p:nvPicPr>
        <p:blipFill>
          <a:blip r:embed="rId2"/>
          <a:stretch>
            <a:fillRect/>
          </a:stretch>
        </p:blipFill>
        <p:spPr>
          <a:xfrm>
            <a:off x="7124355" y="2468258"/>
            <a:ext cx="4359119" cy="2907535"/>
          </a:xfrm>
          <a:prstGeom prst="rect">
            <a:avLst/>
          </a:prstGeom>
          <a:ln w="63500">
            <a:solidFill>
              <a:srgbClr val="000000"/>
            </a:solidFill>
            <a:miter lim="400000"/>
          </a:ln>
        </p:spPr>
      </p:pic>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TotalTime>
  <Words>2337</Words>
  <Application>Microsoft Macintosh PowerPoint</Application>
  <PresentationFormat>Widescreen</PresentationFormat>
  <Paragraphs>335</Paragraphs>
  <Slides>32</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Helvetica Neue</vt:lpstr>
      <vt:lpstr>Libre Franklin</vt:lpstr>
      <vt:lpstr>Calibri Light</vt:lpstr>
      <vt:lpstr>Carlito</vt:lpstr>
      <vt:lpstr>Open Sans</vt:lpstr>
      <vt:lpstr>Arial</vt:lpstr>
      <vt:lpstr>Office 2013 - 2022 Theme</vt:lpstr>
      <vt:lpstr>PowerPoint Presentation</vt:lpstr>
      <vt:lpstr>ABOUT GAYLAN - QUEEN OF THE BUNDLE</vt:lpstr>
      <vt:lpstr>PowerPoint Presentation</vt:lpstr>
      <vt:lpstr>INSURANCE “CLAIMS” UTILIZATION</vt:lpstr>
      <vt:lpstr>BE BETTER!</vt:lpstr>
      <vt:lpstr>Why Cancer, Heart Attack, and Stroke Plans?</vt:lpstr>
      <vt:lpstr>COMMON OBJECTIONS</vt:lpstr>
      <vt:lpstr>COMMON OBJECTIONS</vt:lpstr>
      <vt:lpstr>COMMON OBJECTIONS</vt:lpstr>
      <vt:lpstr> Aetna Cancer, Heart Attack or Stroke “Plus”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Cancer, Heart Attack, and Stroke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It For 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mcollura5@outlook.com</cp:lastModifiedBy>
  <cp:revision>7</cp:revision>
  <dcterms:modified xsi:type="dcterms:W3CDTF">2025-01-29T19:31:07Z</dcterms:modified>
</cp:coreProperties>
</file>